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8"/>
  </p:notesMasterIdLst>
  <p:handoutMasterIdLst>
    <p:handoutMasterId r:id="rId29"/>
  </p:handoutMasterIdLst>
  <p:sldIdLst>
    <p:sldId id="256" r:id="rId2"/>
    <p:sldId id="271" r:id="rId3"/>
    <p:sldId id="257" r:id="rId4"/>
    <p:sldId id="272" r:id="rId5"/>
    <p:sldId id="310" r:id="rId6"/>
    <p:sldId id="312" r:id="rId7"/>
    <p:sldId id="313" r:id="rId8"/>
    <p:sldId id="300" r:id="rId9"/>
    <p:sldId id="301" r:id="rId10"/>
    <p:sldId id="302" r:id="rId11"/>
    <p:sldId id="303" r:id="rId12"/>
    <p:sldId id="304" r:id="rId13"/>
    <p:sldId id="275" r:id="rId14"/>
    <p:sldId id="276" r:id="rId15"/>
    <p:sldId id="277" r:id="rId16"/>
    <p:sldId id="278" r:id="rId17"/>
    <p:sldId id="286" r:id="rId18"/>
    <p:sldId id="287" r:id="rId19"/>
    <p:sldId id="288" r:id="rId20"/>
    <p:sldId id="289" r:id="rId21"/>
    <p:sldId id="307" r:id="rId22"/>
    <p:sldId id="306" r:id="rId23"/>
    <p:sldId id="279" r:id="rId24"/>
    <p:sldId id="308" r:id="rId25"/>
    <p:sldId id="309" r:id="rId26"/>
    <p:sldId id="295" r:id="rId2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Arial Narrow" pitchFamily="34" charset="0"/>
        <a:ea typeface="+mn-ea"/>
        <a:cs typeface="+mn-cs"/>
      </a:defRPr>
    </a:lvl2pPr>
    <a:lvl3pPr marL="914400" algn="l" rtl="0" fontAlgn="base">
      <a:spcBef>
        <a:spcPct val="0"/>
      </a:spcBef>
      <a:spcAft>
        <a:spcPct val="0"/>
      </a:spcAft>
      <a:defRPr sz="2400" kern="1200">
        <a:solidFill>
          <a:schemeClr val="tx1"/>
        </a:solidFill>
        <a:latin typeface="Arial Narrow" pitchFamily="34" charset="0"/>
        <a:ea typeface="+mn-ea"/>
        <a:cs typeface="+mn-cs"/>
      </a:defRPr>
    </a:lvl3pPr>
    <a:lvl4pPr marL="1371600" algn="l" rtl="0" fontAlgn="base">
      <a:spcBef>
        <a:spcPct val="0"/>
      </a:spcBef>
      <a:spcAft>
        <a:spcPct val="0"/>
      </a:spcAft>
      <a:defRPr sz="2400" kern="1200">
        <a:solidFill>
          <a:schemeClr val="tx1"/>
        </a:solidFill>
        <a:latin typeface="Arial Narrow" pitchFamily="34" charset="0"/>
        <a:ea typeface="+mn-ea"/>
        <a:cs typeface="+mn-cs"/>
      </a:defRPr>
    </a:lvl4pPr>
    <a:lvl5pPr marL="1828800" algn="l" rtl="0" fontAlgn="base">
      <a:spcBef>
        <a:spcPct val="0"/>
      </a:spcBef>
      <a:spcAft>
        <a:spcPct val="0"/>
      </a:spcAft>
      <a:defRPr sz="2400" kern="1200">
        <a:solidFill>
          <a:schemeClr val="tx1"/>
        </a:solidFill>
        <a:latin typeface="Arial Narrow" pitchFamily="34" charset="0"/>
        <a:ea typeface="+mn-ea"/>
        <a:cs typeface="+mn-cs"/>
      </a:defRPr>
    </a:lvl5pPr>
    <a:lvl6pPr marL="2286000" algn="l" defTabSz="914400" rtl="0" eaLnBrk="1" latinLnBrk="0" hangingPunct="1">
      <a:defRPr sz="2400" kern="1200">
        <a:solidFill>
          <a:schemeClr val="tx1"/>
        </a:solidFill>
        <a:latin typeface="Arial Narrow" pitchFamily="34" charset="0"/>
        <a:ea typeface="+mn-ea"/>
        <a:cs typeface="+mn-cs"/>
      </a:defRPr>
    </a:lvl6pPr>
    <a:lvl7pPr marL="2743200" algn="l" defTabSz="914400" rtl="0" eaLnBrk="1" latinLnBrk="0" hangingPunct="1">
      <a:defRPr sz="2400" kern="1200">
        <a:solidFill>
          <a:schemeClr val="tx1"/>
        </a:solidFill>
        <a:latin typeface="Arial Narrow" pitchFamily="34" charset="0"/>
        <a:ea typeface="+mn-ea"/>
        <a:cs typeface="+mn-cs"/>
      </a:defRPr>
    </a:lvl7pPr>
    <a:lvl8pPr marL="3200400" algn="l" defTabSz="914400" rtl="0" eaLnBrk="1" latinLnBrk="0" hangingPunct="1">
      <a:defRPr sz="2400" kern="1200">
        <a:solidFill>
          <a:schemeClr val="tx1"/>
        </a:solidFill>
        <a:latin typeface="Arial Narrow" pitchFamily="34" charset="0"/>
        <a:ea typeface="+mn-ea"/>
        <a:cs typeface="+mn-cs"/>
      </a:defRPr>
    </a:lvl8pPr>
    <a:lvl9pPr marL="3657600" algn="l" defTabSz="914400" rtl="0" eaLnBrk="1" latinLnBrk="0" hangingPunct="1">
      <a:defRPr sz="2400"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1285" autoAdjust="0"/>
    <p:restoredTop sz="94660" autoAdjust="0"/>
  </p:normalViewPr>
  <p:slideViewPr>
    <p:cSldViewPr>
      <p:cViewPr>
        <p:scale>
          <a:sx n="50" d="100"/>
          <a:sy n="50" d="100"/>
        </p:scale>
        <p:origin x="-1710" y="-6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C_nin_Docum&amp;Settingsi\yoxs_2001_2013_grafik.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b="1"/>
            </a:pPr>
            <a:r>
              <a:rPr lang="en-US" sz="2200" b="1" dirty="0">
                <a:latin typeface="+mj-lt"/>
              </a:rPr>
              <a:t>Poverty line and poverty level in 2001-2012 year</a:t>
            </a:r>
          </a:p>
        </c:rich>
      </c:tx>
      <c:layout>
        <c:manualLayout>
          <c:xMode val="edge"/>
          <c:yMode val="edge"/>
          <c:x val="0.14535872173963946"/>
          <c:y val="9.9863794723282565E-3"/>
        </c:manualLayout>
      </c:layout>
      <c:spPr>
        <a:noFill/>
        <a:ln w="25400">
          <a:noFill/>
        </a:ln>
      </c:spPr>
    </c:title>
    <c:plotArea>
      <c:layout>
        <c:manualLayout>
          <c:layoutTarget val="inner"/>
          <c:xMode val="edge"/>
          <c:yMode val="edge"/>
          <c:x val="9.3971793917251772E-2"/>
          <c:y val="0.11684782608695653"/>
          <c:w val="0.89893772671786099"/>
          <c:h val="0.67934782608695665"/>
        </c:manualLayout>
      </c:layout>
      <c:lineChart>
        <c:grouping val="standard"/>
        <c:ser>
          <c:idx val="0"/>
          <c:order val="0"/>
          <c:tx>
            <c:strRef>
              <c:f>eng!$A$2</c:f>
              <c:strCache>
                <c:ptCount val="1"/>
                <c:pt idx="0">
                  <c:v>Poverty line, AZN</c:v>
                </c:pt>
              </c:strCache>
            </c:strRef>
          </c:tx>
          <c:spPr>
            <a:ln w="25400">
              <a:solidFill>
                <a:srgbClr val="000080"/>
              </a:solidFill>
              <a:prstDash val="solid"/>
            </a:ln>
          </c:spPr>
          <c:marker>
            <c:symbol val="none"/>
          </c:marker>
          <c:cat>
            <c:numRef>
              <c:f>eng!$B$1:$M$1</c:f>
              <c:numCache>
                <c:formatCode>General</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eng!$B$2:$M$2</c:f>
              <c:numCache>
                <c:formatCode>0.0</c:formatCode>
                <c:ptCount val="12"/>
                <c:pt idx="0">
                  <c:v>24</c:v>
                </c:pt>
                <c:pt idx="1">
                  <c:v>35</c:v>
                </c:pt>
                <c:pt idx="2">
                  <c:v>35.770000000000003</c:v>
                </c:pt>
                <c:pt idx="3">
                  <c:v>38.799999999999997</c:v>
                </c:pt>
                <c:pt idx="4">
                  <c:v>42.6</c:v>
                </c:pt>
                <c:pt idx="5" formatCode="General">
                  <c:v>58</c:v>
                </c:pt>
                <c:pt idx="6" formatCode="General">
                  <c:v>64</c:v>
                </c:pt>
                <c:pt idx="7" formatCode="General">
                  <c:v>78.599999999999994</c:v>
                </c:pt>
                <c:pt idx="8" formatCode="General">
                  <c:v>89.5</c:v>
                </c:pt>
                <c:pt idx="9" formatCode="General">
                  <c:v>98.7</c:v>
                </c:pt>
                <c:pt idx="10" formatCode="General">
                  <c:v>107.2</c:v>
                </c:pt>
                <c:pt idx="11" formatCode="General">
                  <c:v>119.3</c:v>
                </c:pt>
              </c:numCache>
            </c:numRef>
          </c:val>
        </c:ser>
        <c:ser>
          <c:idx val="1"/>
          <c:order val="1"/>
          <c:tx>
            <c:strRef>
              <c:f>eng!$A$3</c:f>
              <c:strCache>
                <c:ptCount val="1"/>
                <c:pt idx="0">
                  <c:v>Poverty level, in per cent</c:v>
                </c:pt>
              </c:strCache>
            </c:strRef>
          </c:tx>
          <c:spPr>
            <a:ln w="25400">
              <a:solidFill>
                <a:srgbClr val="FF00FF"/>
              </a:solidFill>
              <a:prstDash val="solid"/>
            </a:ln>
          </c:spPr>
          <c:marker>
            <c:symbol val="none"/>
          </c:marker>
          <c:cat>
            <c:numRef>
              <c:f>eng!$B$1:$M$1</c:f>
              <c:numCache>
                <c:formatCode>General</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eng!$B$3:$M$3</c:f>
              <c:numCache>
                <c:formatCode>0.0</c:formatCode>
                <c:ptCount val="12"/>
                <c:pt idx="0">
                  <c:v>49</c:v>
                </c:pt>
                <c:pt idx="1">
                  <c:v>46.7</c:v>
                </c:pt>
                <c:pt idx="2">
                  <c:v>44.7</c:v>
                </c:pt>
                <c:pt idx="3">
                  <c:v>40.200000000000003</c:v>
                </c:pt>
                <c:pt idx="4">
                  <c:v>29.3</c:v>
                </c:pt>
                <c:pt idx="5" formatCode="General">
                  <c:v>20.8</c:v>
                </c:pt>
                <c:pt idx="6" formatCode="General">
                  <c:v>15.8</c:v>
                </c:pt>
                <c:pt idx="7" formatCode="General">
                  <c:v>13.2</c:v>
                </c:pt>
                <c:pt idx="8" formatCode="General">
                  <c:v>10.9</c:v>
                </c:pt>
                <c:pt idx="9" formatCode="General">
                  <c:v>9.1</c:v>
                </c:pt>
                <c:pt idx="10" formatCode="General">
                  <c:v>7.6</c:v>
                </c:pt>
                <c:pt idx="11">
                  <c:v>6</c:v>
                </c:pt>
              </c:numCache>
            </c:numRef>
          </c:val>
        </c:ser>
        <c:marker val="1"/>
        <c:axId val="76284672"/>
        <c:axId val="76286976"/>
      </c:lineChart>
      <c:catAx>
        <c:axId val="76284672"/>
        <c:scaling>
          <c:orientation val="minMax"/>
        </c:scaling>
        <c:axPos val="b"/>
        <c:numFmt formatCode="General" sourceLinked="1"/>
        <c:tickLblPos val="nextTo"/>
        <c:spPr>
          <a:ln w="3175">
            <a:solidFill>
              <a:srgbClr val="000000"/>
            </a:solidFill>
            <a:prstDash val="solid"/>
          </a:ln>
        </c:spPr>
        <c:txPr>
          <a:bodyPr rot="0" vert="horz"/>
          <a:lstStyle/>
          <a:p>
            <a:pPr>
              <a:defRPr/>
            </a:pPr>
            <a:endParaRPr lang="en-US"/>
          </a:p>
        </c:txPr>
        <c:crossAx val="76286976"/>
        <c:crosses val="autoZero"/>
        <c:auto val="1"/>
        <c:lblAlgn val="ctr"/>
        <c:lblOffset val="100"/>
        <c:tickLblSkip val="1"/>
        <c:tickMarkSkip val="1"/>
      </c:catAx>
      <c:valAx>
        <c:axId val="76286976"/>
        <c:scaling>
          <c:orientation val="minMax"/>
        </c:scaling>
        <c:axPos val="l"/>
        <c:majorGridlines>
          <c:spPr>
            <a:ln w="3175">
              <a:solidFill>
                <a:srgbClr val="000000"/>
              </a:solidFill>
              <a:prstDash val="solid"/>
            </a:ln>
          </c:spPr>
        </c:majorGridlines>
        <c:numFmt formatCode="0" sourceLinked="0"/>
        <c:tickLblPos val="nextTo"/>
        <c:spPr>
          <a:ln w="3175">
            <a:solidFill>
              <a:srgbClr val="000000"/>
            </a:solidFill>
            <a:prstDash val="solid"/>
          </a:ln>
        </c:spPr>
        <c:txPr>
          <a:bodyPr rot="0" vert="horz"/>
          <a:lstStyle/>
          <a:p>
            <a:pPr>
              <a:defRPr/>
            </a:pPr>
            <a:endParaRPr lang="en-US"/>
          </a:p>
        </c:txPr>
        <c:crossAx val="76284672"/>
        <c:crosses val="autoZero"/>
        <c:crossBetween val="between"/>
        <c:majorUnit val="20"/>
      </c:valAx>
      <c:spPr>
        <a:noFill/>
        <a:ln w="25400">
          <a:noFill/>
        </a:ln>
      </c:spPr>
    </c:plotArea>
    <c:legend>
      <c:legendPos val="b"/>
      <c:layout>
        <c:manualLayout>
          <c:xMode val="edge"/>
          <c:yMode val="edge"/>
          <c:x val="0.14165541977111798"/>
          <c:y val="0.91912844248745207"/>
          <c:w val="0.75000130302861101"/>
          <c:h val="4.8913043478260865E-2"/>
        </c:manualLayout>
      </c:layout>
      <c:spPr>
        <a:solidFill>
          <a:srgbClr val="FFFFFF"/>
        </a:solidFill>
        <a:ln w="3175">
          <a:solidFill>
            <a:srgbClr val="000000"/>
          </a:solidFill>
          <a:prstDash val="solid"/>
        </a:ln>
      </c:spPr>
      <c:txPr>
        <a:bodyPr/>
        <a:lstStyle/>
        <a:p>
          <a:pPr>
            <a:defRPr sz="2200">
              <a:latin typeface="+mj-lt"/>
            </a:defRPr>
          </a:pPr>
          <a:endParaRPr lang="en-US"/>
        </a:p>
      </c:txPr>
    </c:legend>
    <c:plotVisOnly val="1"/>
    <c:dispBlanksAs val="gap"/>
  </c:chart>
  <c:spPr>
    <a:solidFill>
      <a:srgbClr val="FFFFFF"/>
    </a:solidFill>
    <a:ln w="3175">
      <a:solidFill>
        <a:srgbClr val="000000"/>
      </a:solidFill>
      <a:prstDash val="solid"/>
    </a:ln>
  </c:spPr>
  <c:txPr>
    <a:bodyPr/>
    <a:lstStyle/>
    <a:p>
      <a:pPr>
        <a:defRPr sz="2000" b="0" i="0" u="none" strike="noStrike" baseline="0">
          <a:solidFill>
            <a:srgbClr val="000000"/>
          </a:solidFill>
          <a:latin typeface="Arial"/>
          <a:ea typeface="Arial"/>
          <a:cs typeface="Arial"/>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ru-RU"/>
          </a:p>
        </p:txBody>
      </p:sp>
      <p:sp>
        <p:nvSpPr>
          <p:cNvPr id="8294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ru-RU"/>
          </a:p>
        </p:txBody>
      </p:sp>
      <p:sp>
        <p:nvSpPr>
          <p:cNvPr id="8294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ru-RU"/>
          </a:p>
        </p:txBody>
      </p:sp>
      <p:sp>
        <p:nvSpPr>
          <p:cNvPr id="8294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B71CFDF2-8EAB-4EC6-8365-D34D79B9DACB}" type="slidenum">
              <a:rPr lang="ru-RU"/>
              <a:pPr/>
              <a:t>‹#›</a:t>
            </a:fld>
            <a:endParaRPr lang="ru-RU"/>
          </a:p>
        </p:txBody>
      </p:sp>
    </p:spTree>
    <p:extLst>
      <p:ext uri="{BB962C8B-B14F-4D97-AF65-F5344CB8AC3E}">
        <p14:creationId xmlns="" xmlns:p14="http://schemas.microsoft.com/office/powerpoint/2010/main" val="987173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ru-RU"/>
          </a:p>
        </p:txBody>
      </p:sp>
      <p:sp>
        <p:nvSpPr>
          <p:cNvPr id="808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ru-RU"/>
          </a:p>
        </p:txBody>
      </p:sp>
      <p:sp>
        <p:nvSpPr>
          <p:cNvPr id="809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ru-RU"/>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41417B14-88CA-418A-A243-48D0B2671D1E}" type="slidenum">
              <a:rPr lang="ru-RU"/>
              <a:pPr/>
              <a:t>‹#›</a:t>
            </a:fld>
            <a:endParaRPr lang="ru-RU"/>
          </a:p>
        </p:txBody>
      </p:sp>
    </p:spTree>
    <p:extLst>
      <p:ext uri="{BB962C8B-B14F-4D97-AF65-F5344CB8AC3E}">
        <p14:creationId xmlns="" xmlns:p14="http://schemas.microsoft.com/office/powerpoint/2010/main" val="5172607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A119EC9-C855-44A2-A937-389D2EF34841}" type="slidenum">
              <a:rPr lang="ru-RU"/>
              <a:pPr/>
              <a:t>1</a:t>
            </a:fld>
            <a:endParaRPr lang="ru-RU"/>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EB382D6-BB62-4692-BC1A-4DAC6E6878F4}" type="slidenum">
              <a:rPr lang="ru-RU"/>
              <a:pPr/>
              <a:t>13</a:t>
            </a:fld>
            <a:endParaRPr lang="ru-RU"/>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00E949C9-4BBE-4356-AA96-81D8473DBBB7}" type="slidenum">
              <a:rPr lang="ru-RU"/>
              <a:pPr/>
              <a:t>14</a:t>
            </a:fld>
            <a:endParaRPr lang="ru-RU"/>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045043E9-8967-4F20-B363-BA63446CD546}" type="slidenum">
              <a:rPr lang="ru-RU"/>
              <a:pPr/>
              <a:t>15</a:t>
            </a:fld>
            <a:endParaRPr lang="ru-RU"/>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7F1B3D0-350F-4E24-B805-4DD9AE73B1F8}" type="slidenum">
              <a:rPr lang="ru-RU"/>
              <a:pPr/>
              <a:t>16</a:t>
            </a:fld>
            <a:endParaRPr lang="ru-RU"/>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DCC1395-53F0-4629-AEF4-801774CA7581}" type="slidenum">
              <a:rPr lang="ru-RU"/>
              <a:pPr/>
              <a:t>17</a:t>
            </a:fld>
            <a:endParaRPr lang="ru-RU"/>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E036A0-D03D-48E5-96D6-922A7C6914FF}" type="slidenum">
              <a:rPr lang="ru-RU"/>
              <a:pPr/>
              <a:t>18</a:t>
            </a:fld>
            <a:endParaRPr lang="ru-RU"/>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EAF4303D-C4EF-4016-B174-EF2DDD89D087}" type="slidenum">
              <a:rPr lang="ru-RU"/>
              <a:pPr/>
              <a:t>19</a:t>
            </a:fld>
            <a:endParaRPr lang="ru-RU"/>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A21C6372-F950-429D-98DF-960A153175C7}" type="slidenum">
              <a:rPr lang="ru-RU"/>
              <a:pPr/>
              <a:t>20</a:t>
            </a:fld>
            <a:endParaRPr lang="ru-RU"/>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961DD29B-6E54-4579-B942-9E847561F73F}" type="slidenum">
              <a:rPr lang="ru-RU"/>
              <a:pPr/>
              <a:t>21</a:t>
            </a:fld>
            <a:endParaRPr lang="ru-RU"/>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C747A053-A9C4-4DBA-A1E4-BBA9ABB9DD69}" type="slidenum">
              <a:rPr lang="ru-RU"/>
              <a:pPr/>
              <a:t>22</a:t>
            </a:fld>
            <a:endParaRPr lang="ru-RU"/>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962EBB6-9FDD-400F-A6FF-CC3F397D0E26}" type="slidenum">
              <a:rPr lang="ru-RU"/>
              <a:pPr/>
              <a:t>2</a:t>
            </a:fld>
            <a:endParaRPr lang="ru-RU"/>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07ADC7F1-F1C1-4FD0-B4E8-7EDE3109EDEC}" type="slidenum">
              <a:rPr lang="ru-RU"/>
              <a:pPr/>
              <a:t>23</a:t>
            </a:fld>
            <a:endParaRPr lang="ru-RU"/>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92E9E5FE-FF1B-4636-81D6-C0DFC21F390F}" type="slidenum">
              <a:rPr lang="ru-RU"/>
              <a:pPr/>
              <a:t>24</a:t>
            </a:fld>
            <a:endParaRPr lang="ru-RU"/>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3977A76-CF4A-4441-B39F-A273DE086D71}" type="slidenum">
              <a:rPr lang="ru-RU"/>
              <a:pPr/>
              <a:t>25</a:t>
            </a:fld>
            <a:endParaRPr lang="ru-RU"/>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9CDA1678-5CF9-406B-ADC4-F853D1E7F751}" type="slidenum">
              <a:rPr lang="ru-RU"/>
              <a:pPr/>
              <a:t>26</a:t>
            </a:fld>
            <a:endParaRPr lang="ru-RU"/>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1E8DCD5-D8E5-4244-8554-7501FE59C2BF}" type="slidenum">
              <a:rPr lang="ru-RU"/>
              <a:pPr/>
              <a:t>3</a:t>
            </a:fld>
            <a:endParaRPr lang="ru-RU"/>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AEAE7A8-450B-4704-85F1-007E55B2682E}" type="slidenum">
              <a:rPr lang="ru-RU"/>
              <a:pPr/>
              <a:t>4</a:t>
            </a:fld>
            <a:endParaRPr lang="ru-RU"/>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14E1868-365D-47DA-9B81-50E6C52D7E41}" type="slidenum">
              <a:rPr lang="ru-RU"/>
              <a:pPr/>
              <a:t>8</a:t>
            </a:fld>
            <a:endParaRPr lang="ru-RU"/>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7E45FD5-BFAF-4B00-B0C6-76635F823AFC}" type="slidenum">
              <a:rPr lang="ru-RU"/>
              <a:pPr/>
              <a:t>9</a:t>
            </a:fld>
            <a:endParaRPr lang="ru-RU"/>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B6EAEBA-3CAA-46D5-A5A6-C9807EB0FF1E}" type="slidenum">
              <a:rPr lang="ru-RU"/>
              <a:pPr/>
              <a:t>10</a:t>
            </a:fld>
            <a:endParaRPr lang="ru-RU"/>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06CD612-FC06-48DE-B3B9-799BE475E673}" type="slidenum">
              <a:rPr lang="ru-RU"/>
              <a:pPr/>
              <a:t>11</a:t>
            </a:fld>
            <a:endParaRPr lang="ru-RU"/>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80CA218-DB21-4E34-95E0-B87F1F26BED3}" type="slidenum">
              <a:rPr lang="ru-RU"/>
              <a:pPr/>
              <a:t>12</a:t>
            </a:fld>
            <a:endParaRPr lang="ru-RU"/>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098" name="Group 2"/>
          <p:cNvGrpSpPr>
            <a:grpSpLocks/>
          </p:cNvGrpSpPr>
          <p:nvPr/>
        </p:nvGrpSpPr>
        <p:grpSpPr bwMode="auto">
          <a:xfrm>
            <a:off x="-3175" y="2438400"/>
            <a:ext cx="9147175" cy="1063625"/>
            <a:chOff x="-2" y="1536"/>
            <a:chExt cx="5762" cy="670"/>
          </a:xfrm>
        </p:grpSpPr>
        <p:grpSp>
          <p:nvGrpSpPr>
            <p:cNvPr id="4099" name="Group 3"/>
            <p:cNvGrpSpPr>
              <a:grpSpLocks/>
            </p:cNvGrpSpPr>
            <p:nvPr/>
          </p:nvGrpSpPr>
          <p:grpSpPr bwMode="auto">
            <a:xfrm flipH="1">
              <a:off x="-2" y="1562"/>
              <a:ext cx="5762" cy="638"/>
              <a:chOff x="-2" y="1562"/>
              <a:chExt cx="5762" cy="638"/>
            </a:xfrm>
          </p:grpSpPr>
          <p:sp>
            <p:nvSpPr>
              <p:cNvPr id="4100" name="Freeform 4"/>
              <p:cNvSpPr>
                <a:spLocks/>
              </p:cNvSpPr>
              <p:nvPr/>
            </p:nvSpPr>
            <p:spPr bwMode="ltGray">
              <a:xfrm rot="-5400000">
                <a:off x="2559" y="-993"/>
                <a:ext cx="624" cy="5745"/>
              </a:xfrm>
              <a:custGeom>
                <a:avLst/>
                <a:gdLst>
                  <a:gd name="T0" fmla="*/ 0 w 1000"/>
                  <a:gd name="T1" fmla="*/ 0 h 720"/>
                  <a:gd name="T2" fmla="*/ 0 w 1000"/>
                  <a:gd name="T3" fmla="*/ 720 h 720"/>
                  <a:gd name="T4" fmla="*/ 1000 w 1000"/>
                  <a:gd name="T5" fmla="*/ 720 h 720"/>
                  <a:gd name="T6" fmla="*/ 1000 w 1000"/>
                  <a:gd name="T7" fmla="*/ 0 h 720"/>
                  <a:gd name="T8" fmla="*/ 0 w 1000"/>
                  <a:gd name="T9" fmla="*/ 0 h 720"/>
                </a:gdLst>
                <a:ahLst/>
                <a:cxnLst>
                  <a:cxn ang="0">
                    <a:pos x="T0" y="T1"/>
                  </a:cxn>
                  <a:cxn ang="0">
                    <a:pos x="T2" y="T3"/>
                  </a:cxn>
                  <a:cxn ang="0">
                    <a:pos x="T4" y="T5"/>
                  </a:cxn>
                  <a:cxn ang="0">
                    <a:pos x="T6" y="T7"/>
                  </a:cxn>
                  <a:cxn ang="0">
                    <a:pos x="T8" y="T9"/>
                  </a:cxn>
                </a:cxnLst>
                <a:rect l="0" t="0" r="r" b="b"/>
                <a:pathLst>
                  <a:path w="1000" h="720">
                    <a:moveTo>
                      <a:pt x="0" y="0"/>
                    </a:moveTo>
                    <a:lnTo>
                      <a:pt x="0" y="720"/>
                    </a:lnTo>
                    <a:lnTo>
                      <a:pt x="1000" y="720"/>
                    </a:lnTo>
                    <a:lnTo>
                      <a:pt x="1000" y="0"/>
                    </a:lnTo>
                    <a:lnTo>
                      <a:pt x="0" y="0"/>
                    </a:lnTo>
                    <a:close/>
                  </a:path>
                </a:pathLst>
              </a:custGeom>
              <a:solidFill>
                <a:schemeClr val="accent1"/>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01" name="Freeform 5"/>
              <p:cNvSpPr>
                <a:spLocks/>
              </p:cNvSpPr>
              <p:nvPr/>
            </p:nvSpPr>
            <p:spPr bwMode="ltGray">
              <a:xfrm rot="-5400000">
                <a:off x="1323" y="1669"/>
                <a:ext cx="624" cy="421"/>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02" name="Freeform 6"/>
              <p:cNvSpPr>
                <a:spLocks/>
              </p:cNvSpPr>
              <p:nvPr/>
            </p:nvSpPr>
            <p:spPr bwMode="ltGray">
              <a:xfrm rot="-5400000">
                <a:off x="982" y="1669"/>
                <a:ext cx="624" cy="422"/>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folHlink"/>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03" name="Freeform 7"/>
              <p:cNvSpPr>
                <a:spLocks/>
              </p:cNvSpPr>
              <p:nvPr/>
            </p:nvSpPr>
            <p:spPr bwMode="ltGray">
              <a:xfrm rot="-5400000">
                <a:off x="-57" y="1752"/>
                <a:ext cx="624" cy="255"/>
              </a:xfrm>
              <a:custGeom>
                <a:avLst/>
                <a:gdLst>
                  <a:gd name="T0" fmla="*/ 0 w 624"/>
                  <a:gd name="T1" fmla="*/ 53 h 370"/>
                  <a:gd name="T2" fmla="*/ 0 w 624"/>
                  <a:gd name="T3" fmla="*/ 325 h 370"/>
                  <a:gd name="T4" fmla="*/ 624 w 624"/>
                  <a:gd name="T5" fmla="*/ 325 h 370"/>
                  <a:gd name="T6" fmla="*/ 624 w 624"/>
                  <a:gd name="T7" fmla="*/ 53 h 370"/>
                  <a:gd name="T8" fmla="*/ 384 w 624"/>
                  <a:gd name="T9" fmla="*/ 8 h 370"/>
                  <a:gd name="T10" fmla="*/ 0 w 624"/>
                  <a:gd name="T11" fmla="*/ 53 h 370"/>
                </a:gdLst>
                <a:ahLst/>
                <a:cxnLst>
                  <a:cxn ang="0">
                    <a:pos x="T0" y="T1"/>
                  </a:cxn>
                  <a:cxn ang="0">
                    <a:pos x="T2" y="T3"/>
                  </a:cxn>
                  <a:cxn ang="0">
                    <a:pos x="T4" y="T5"/>
                  </a:cxn>
                  <a:cxn ang="0">
                    <a:pos x="T6" y="T7"/>
                  </a:cxn>
                  <a:cxn ang="0">
                    <a:pos x="T8" y="T9"/>
                  </a:cxn>
                  <a:cxn ang="0">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a:noFill/>
              </a:ln>
              <a:extLst>
                <a:ext uri="{91240B29-F687-4F45-9708-019B960494DF}">
                  <a14:hiddenLine xmlns="" xmlns:a14="http://schemas.microsoft.com/office/drawing/2010/main" w="9525">
                    <a:solidFill>
                      <a:schemeClr val="tx2"/>
                    </a:solidFill>
                    <a:round/>
                    <a:headEnd/>
                    <a:tailEnd/>
                  </a14:hiddenLine>
                </a:ext>
              </a:extLst>
            </p:spPr>
            <p:txBody>
              <a:bodyPr wrap="none" anchor="ctr"/>
              <a:lstStyle/>
              <a:p>
                <a:endParaRPr lang="az-Cyrl-AZ"/>
              </a:p>
            </p:txBody>
          </p:sp>
          <p:sp>
            <p:nvSpPr>
              <p:cNvPr id="4104" name="Freeform 8"/>
              <p:cNvSpPr>
                <a:spLocks/>
              </p:cNvSpPr>
              <p:nvPr/>
            </p:nvSpPr>
            <p:spPr bwMode="ltGray">
              <a:xfrm rot="-5400000">
                <a:off x="664" y="1733"/>
                <a:ext cx="624" cy="294"/>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05" name="Freeform 9"/>
              <p:cNvSpPr>
                <a:spLocks/>
              </p:cNvSpPr>
              <p:nvPr/>
            </p:nvSpPr>
            <p:spPr bwMode="ltGray">
              <a:xfrm rot="-5400000">
                <a:off x="442" y="1699"/>
                <a:ext cx="624" cy="362"/>
              </a:xfrm>
              <a:custGeom>
                <a:avLst/>
                <a:gdLst>
                  <a:gd name="T0" fmla="*/ 0 w 624"/>
                  <a:gd name="T1" fmla="*/ 0 h 272"/>
                  <a:gd name="T2" fmla="*/ 0 w 624"/>
                  <a:gd name="T3" fmla="*/ 272 h 272"/>
                  <a:gd name="T4" fmla="*/ 240 w 624"/>
                  <a:gd name="T5" fmla="*/ 240 h 272"/>
                  <a:gd name="T6" fmla="*/ 624 w 624"/>
                  <a:gd name="T7" fmla="*/ 272 h 272"/>
                  <a:gd name="T8" fmla="*/ 624 w 624"/>
                  <a:gd name="T9" fmla="*/ 0 h 272"/>
                  <a:gd name="T10" fmla="*/ 0 w 624"/>
                  <a:gd name="T11" fmla="*/ 0 h 272"/>
                </a:gdLst>
                <a:ahLst/>
                <a:cxnLst>
                  <a:cxn ang="0">
                    <a:pos x="T0" y="T1"/>
                  </a:cxn>
                  <a:cxn ang="0">
                    <a:pos x="T2" y="T3"/>
                  </a:cxn>
                  <a:cxn ang="0">
                    <a:pos x="T4" y="T5"/>
                  </a:cxn>
                  <a:cxn ang="0">
                    <a:pos x="T6" y="T7"/>
                  </a:cxn>
                  <a:cxn ang="0">
                    <a:pos x="T8" y="T9"/>
                  </a:cxn>
                  <a:cxn ang="0">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06" name="Freeform 10"/>
              <p:cNvSpPr>
                <a:spLocks/>
              </p:cNvSpPr>
              <p:nvPr/>
            </p:nvSpPr>
            <p:spPr bwMode="ltGray">
              <a:xfrm rot="-5400000">
                <a:off x="156" y="1726"/>
                <a:ext cx="632" cy="315"/>
              </a:xfrm>
              <a:custGeom>
                <a:avLst/>
                <a:gdLst>
                  <a:gd name="T0" fmla="*/ 8 w 632"/>
                  <a:gd name="T1" fmla="*/ 45 h 362"/>
                  <a:gd name="T2" fmla="*/ 8 w 632"/>
                  <a:gd name="T3" fmla="*/ 317 h 362"/>
                  <a:gd name="T4" fmla="*/ 248 w 632"/>
                  <a:gd name="T5" fmla="*/ 317 h 362"/>
                  <a:gd name="T6" fmla="*/ 632 w 632"/>
                  <a:gd name="T7" fmla="*/ 317 h 362"/>
                  <a:gd name="T8" fmla="*/ 632 w 632"/>
                  <a:gd name="T9" fmla="*/ 45 h 362"/>
                  <a:gd name="T10" fmla="*/ 104 w 632"/>
                  <a:gd name="T11" fmla="*/ 45 h 362"/>
                  <a:gd name="T12" fmla="*/ 8 w 632"/>
                  <a:gd name="T13" fmla="*/ 45 h 362"/>
                </a:gdLst>
                <a:ahLst/>
                <a:cxnLst>
                  <a:cxn ang="0">
                    <a:pos x="T0" y="T1"/>
                  </a:cxn>
                  <a:cxn ang="0">
                    <a:pos x="T2" y="T3"/>
                  </a:cxn>
                  <a:cxn ang="0">
                    <a:pos x="T4" y="T5"/>
                  </a:cxn>
                  <a:cxn ang="0">
                    <a:pos x="T6" y="T7"/>
                  </a:cxn>
                  <a:cxn ang="0">
                    <a:pos x="T8" y="T9"/>
                  </a:cxn>
                  <a:cxn ang="0">
                    <a:pos x="T10" y="T11"/>
                  </a:cxn>
                  <a:cxn ang="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07" name="Freeform 11"/>
              <p:cNvSpPr>
                <a:spLocks/>
              </p:cNvSpPr>
              <p:nvPr/>
            </p:nvSpPr>
            <p:spPr bwMode="ltGray">
              <a:xfrm rot="-5400000">
                <a:off x="3211" y="1664"/>
                <a:ext cx="624" cy="421"/>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08" name="Freeform 12"/>
              <p:cNvSpPr>
                <a:spLocks/>
              </p:cNvSpPr>
              <p:nvPr/>
            </p:nvSpPr>
            <p:spPr bwMode="ltGray">
              <a:xfrm rot="-5400000">
                <a:off x="2870" y="1664"/>
                <a:ext cx="624" cy="422"/>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tx1"/>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09" name="Freeform 13"/>
              <p:cNvSpPr>
                <a:spLocks/>
              </p:cNvSpPr>
              <p:nvPr/>
            </p:nvSpPr>
            <p:spPr bwMode="ltGray">
              <a:xfrm rot="-5400000">
                <a:off x="1830" y="1747"/>
                <a:ext cx="624" cy="255"/>
              </a:xfrm>
              <a:custGeom>
                <a:avLst/>
                <a:gdLst>
                  <a:gd name="T0" fmla="*/ 0 w 624"/>
                  <a:gd name="T1" fmla="*/ 53 h 370"/>
                  <a:gd name="T2" fmla="*/ 0 w 624"/>
                  <a:gd name="T3" fmla="*/ 325 h 370"/>
                  <a:gd name="T4" fmla="*/ 624 w 624"/>
                  <a:gd name="T5" fmla="*/ 325 h 370"/>
                  <a:gd name="T6" fmla="*/ 624 w 624"/>
                  <a:gd name="T7" fmla="*/ 53 h 370"/>
                  <a:gd name="T8" fmla="*/ 384 w 624"/>
                  <a:gd name="T9" fmla="*/ 8 h 370"/>
                  <a:gd name="T10" fmla="*/ 0 w 624"/>
                  <a:gd name="T11" fmla="*/ 53 h 370"/>
                </a:gdLst>
                <a:ahLst/>
                <a:cxnLst>
                  <a:cxn ang="0">
                    <a:pos x="T0" y="T1"/>
                  </a:cxn>
                  <a:cxn ang="0">
                    <a:pos x="T2" y="T3"/>
                  </a:cxn>
                  <a:cxn ang="0">
                    <a:pos x="T4" y="T5"/>
                  </a:cxn>
                  <a:cxn ang="0">
                    <a:pos x="T6" y="T7"/>
                  </a:cxn>
                  <a:cxn ang="0">
                    <a:pos x="T8" y="T9"/>
                  </a:cxn>
                  <a:cxn ang="0">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a:noFill/>
              </a:ln>
              <a:extLst>
                <a:ext uri="{91240B29-F687-4F45-9708-019B960494DF}">
                  <a14:hiddenLine xmlns="" xmlns:a14="http://schemas.microsoft.com/office/drawing/2010/main" w="9525">
                    <a:solidFill>
                      <a:schemeClr val="tx2"/>
                    </a:solidFill>
                    <a:round/>
                    <a:headEnd/>
                    <a:tailEnd/>
                  </a14:hiddenLine>
                </a:ext>
              </a:extLst>
            </p:spPr>
            <p:txBody>
              <a:bodyPr wrap="none" anchor="ctr"/>
              <a:lstStyle/>
              <a:p>
                <a:endParaRPr lang="az-Cyrl-AZ"/>
              </a:p>
            </p:txBody>
          </p:sp>
          <p:sp>
            <p:nvSpPr>
              <p:cNvPr id="4110" name="Freeform 14"/>
              <p:cNvSpPr>
                <a:spLocks/>
              </p:cNvSpPr>
              <p:nvPr/>
            </p:nvSpPr>
            <p:spPr bwMode="ltGray">
              <a:xfrm rot="-5400000">
                <a:off x="2551" y="1728"/>
                <a:ext cx="624" cy="294"/>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11" name="Freeform 15"/>
              <p:cNvSpPr>
                <a:spLocks/>
              </p:cNvSpPr>
              <p:nvPr/>
            </p:nvSpPr>
            <p:spPr bwMode="ltGray">
              <a:xfrm rot="-5400000">
                <a:off x="2330" y="1694"/>
                <a:ext cx="624" cy="361"/>
              </a:xfrm>
              <a:custGeom>
                <a:avLst/>
                <a:gdLst>
                  <a:gd name="T0" fmla="*/ 0 w 624"/>
                  <a:gd name="T1" fmla="*/ 0 h 272"/>
                  <a:gd name="T2" fmla="*/ 0 w 624"/>
                  <a:gd name="T3" fmla="*/ 272 h 272"/>
                  <a:gd name="T4" fmla="*/ 240 w 624"/>
                  <a:gd name="T5" fmla="*/ 240 h 272"/>
                  <a:gd name="T6" fmla="*/ 624 w 624"/>
                  <a:gd name="T7" fmla="*/ 272 h 272"/>
                  <a:gd name="T8" fmla="*/ 624 w 624"/>
                  <a:gd name="T9" fmla="*/ 0 h 272"/>
                  <a:gd name="T10" fmla="*/ 0 w 624"/>
                  <a:gd name="T11" fmla="*/ 0 h 272"/>
                </a:gdLst>
                <a:ahLst/>
                <a:cxnLst>
                  <a:cxn ang="0">
                    <a:pos x="T0" y="T1"/>
                  </a:cxn>
                  <a:cxn ang="0">
                    <a:pos x="T2" y="T3"/>
                  </a:cxn>
                  <a:cxn ang="0">
                    <a:pos x="T4" y="T5"/>
                  </a:cxn>
                  <a:cxn ang="0">
                    <a:pos x="T6" y="T7"/>
                  </a:cxn>
                  <a:cxn ang="0">
                    <a:pos x="T8" y="T9"/>
                  </a:cxn>
                  <a:cxn ang="0">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12" name="Freeform 16"/>
              <p:cNvSpPr>
                <a:spLocks/>
              </p:cNvSpPr>
              <p:nvPr/>
            </p:nvSpPr>
            <p:spPr bwMode="ltGray">
              <a:xfrm rot="-5400000">
                <a:off x="2043" y="1721"/>
                <a:ext cx="632" cy="316"/>
              </a:xfrm>
              <a:custGeom>
                <a:avLst/>
                <a:gdLst>
                  <a:gd name="T0" fmla="*/ 8 w 632"/>
                  <a:gd name="T1" fmla="*/ 45 h 362"/>
                  <a:gd name="T2" fmla="*/ 8 w 632"/>
                  <a:gd name="T3" fmla="*/ 317 h 362"/>
                  <a:gd name="T4" fmla="*/ 248 w 632"/>
                  <a:gd name="T5" fmla="*/ 317 h 362"/>
                  <a:gd name="T6" fmla="*/ 632 w 632"/>
                  <a:gd name="T7" fmla="*/ 317 h 362"/>
                  <a:gd name="T8" fmla="*/ 632 w 632"/>
                  <a:gd name="T9" fmla="*/ 45 h 362"/>
                  <a:gd name="T10" fmla="*/ 104 w 632"/>
                  <a:gd name="T11" fmla="*/ 45 h 362"/>
                  <a:gd name="T12" fmla="*/ 8 w 632"/>
                  <a:gd name="T13" fmla="*/ 45 h 362"/>
                </a:gdLst>
                <a:ahLst/>
                <a:cxnLst>
                  <a:cxn ang="0">
                    <a:pos x="T0" y="T1"/>
                  </a:cxn>
                  <a:cxn ang="0">
                    <a:pos x="T2" y="T3"/>
                  </a:cxn>
                  <a:cxn ang="0">
                    <a:pos x="T4" y="T5"/>
                  </a:cxn>
                  <a:cxn ang="0">
                    <a:pos x="T6" y="T7"/>
                  </a:cxn>
                  <a:cxn ang="0">
                    <a:pos x="T8" y="T9"/>
                  </a:cxn>
                  <a:cxn ang="0">
                    <a:pos x="T10" y="T11"/>
                  </a:cxn>
                  <a:cxn ang="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13" name="Freeform 17"/>
              <p:cNvSpPr>
                <a:spLocks/>
              </p:cNvSpPr>
              <p:nvPr/>
            </p:nvSpPr>
            <p:spPr bwMode="ltGray">
              <a:xfrm rot="-5400000">
                <a:off x="4077" y="1669"/>
                <a:ext cx="624" cy="421"/>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14" name="Freeform 18"/>
              <p:cNvSpPr>
                <a:spLocks/>
              </p:cNvSpPr>
              <p:nvPr/>
            </p:nvSpPr>
            <p:spPr bwMode="ltGray">
              <a:xfrm rot="-5400000">
                <a:off x="3736" y="1669"/>
                <a:ext cx="624" cy="422"/>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tx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15" name="Freeform 19"/>
              <p:cNvSpPr>
                <a:spLocks/>
              </p:cNvSpPr>
              <p:nvPr/>
            </p:nvSpPr>
            <p:spPr bwMode="ltGray">
              <a:xfrm rot="-5400000">
                <a:off x="4584" y="1747"/>
                <a:ext cx="624" cy="255"/>
              </a:xfrm>
              <a:custGeom>
                <a:avLst/>
                <a:gdLst>
                  <a:gd name="T0" fmla="*/ 0 w 624"/>
                  <a:gd name="T1" fmla="*/ 53 h 370"/>
                  <a:gd name="T2" fmla="*/ 0 w 624"/>
                  <a:gd name="T3" fmla="*/ 325 h 370"/>
                  <a:gd name="T4" fmla="*/ 624 w 624"/>
                  <a:gd name="T5" fmla="*/ 325 h 370"/>
                  <a:gd name="T6" fmla="*/ 624 w 624"/>
                  <a:gd name="T7" fmla="*/ 53 h 370"/>
                  <a:gd name="T8" fmla="*/ 384 w 624"/>
                  <a:gd name="T9" fmla="*/ 8 h 370"/>
                  <a:gd name="T10" fmla="*/ 0 w 624"/>
                  <a:gd name="T11" fmla="*/ 53 h 370"/>
                </a:gdLst>
                <a:ahLst/>
                <a:cxnLst>
                  <a:cxn ang="0">
                    <a:pos x="T0" y="T1"/>
                  </a:cxn>
                  <a:cxn ang="0">
                    <a:pos x="T2" y="T3"/>
                  </a:cxn>
                  <a:cxn ang="0">
                    <a:pos x="T4" y="T5"/>
                  </a:cxn>
                  <a:cxn ang="0">
                    <a:pos x="T6" y="T7"/>
                  </a:cxn>
                  <a:cxn ang="0">
                    <a:pos x="T8" y="T9"/>
                  </a:cxn>
                  <a:cxn ang="0">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a:noFill/>
              </a:ln>
              <a:extLst>
                <a:ext uri="{91240B29-F687-4F45-9708-019B960494DF}">
                  <a14:hiddenLine xmlns="" xmlns:a14="http://schemas.microsoft.com/office/drawing/2010/main" w="9525">
                    <a:solidFill>
                      <a:schemeClr val="tx2"/>
                    </a:solidFill>
                    <a:round/>
                    <a:headEnd/>
                    <a:tailEnd/>
                  </a14:hiddenLine>
                </a:ext>
              </a:extLst>
            </p:spPr>
            <p:txBody>
              <a:bodyPr wrap="none" anchor="ctr"/>
              <a:lstStyle/>
              <a:p>
                <a:endParaRPr lang="az-Cyrl-AZ"/>
              </a:p>
            </p:txBody>
          </p:sp>
          <p:sp>
            <p:nvSpPr>
              <p:cNvPr id="4116" name="Freeform 20"/>
              <p:cNvSpPr>
                <a:spLocks/>
              </p:cNvSpPr>
              <p:nvPr/>
            </p:nvSpPr>
            <p:spPr bwMode="ltGray">
              <a:xfrm>
                <a:off x="5469" y="1562"/>
                <a:ext cx="291" cy="625"/>
              </a:xfrm>
              <a:custGeom>
                <a:avLst/>
                <a:gdLst>
                  <a:gd name="T0" fmla="*/ 0 w 291"/>
                  <a:gd name="T1" fmla="*/ 624 h 625"/>
                  <a:gd name="T2" fmla="*/ 291 w 291"/>
                  <a:gd name="T3" fmla="*/ 625 h 625"/>
                  <a:gd name="T4" fmla="*/ 291 w 291"/>
                  <a:gd name="T5" fmla="*/ 6 h 625"/>
                  <a:gd name="T6" fmla="*/ 0 w 291"/>
                  <a:gd name="T7" fmla="*/ 0 h 625"/>
                  <a:gd name="T8" fmla="*/ 0 w 291"/>
                  <a:gd name="T9" fmla="*/ 624 h 625"/>
                </a:gdLst>
                <a:ahLst/>
                <a:cxnLst>
                  <a:cxn ang="0">
                    <a:pos x="T0" y="T1"/>
                  </a:cxn>
                  <a:cxn ang="0">
                    <a:pos x="T2" y="T3"/>
                  </a:cxn>
                  <a:cxn ang="0">
                    <a:pos x="T4" y="T5"/>
                  </a:cxn>
                  <a:cxn ang="0">
                    <a:pos x="T6" y="T7"/>
                  </a:cxn>
                  <a:cxn ang="0">
                    <a:pos x="T8" y="T9"/>
                  </a:cxn>
                </a:cxnLst>
                <a:rect l="0" t="0" r="r" b="b"/>
                <a:pathLst>
                  <a:path w="291" h="625">
                    <a:moveTo>
                      <a:pt x="0" y="624"/>
                    </a:moveTo>
                    <a:lnTo>
                      <a:pt x="291" y="625"/>
                    </a:lnTo>
                    <a:lnTo>
                      <a:pt x="291" y="6"/>
                    </a:lnTo>
                    <a:lnTo>
                      <a:pt x="0" y="0"/>
                    </a:lnTo>
                    <a:cubicBezTo>
                      <a:pt x="39" y="384"/>
                      <a:pt x="0" y="494"/>
                      <a:pt x="0" y="624"/>
                    </a:cubicBezTo>
                    <a:close/>
                  </a:path>
                </a:pathLst>
              </a:custGeom>
              <a:solidFill>
                <a:schemeClr val="tx1"/>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17" name="Freeform 21"/>
              <p:cNvSpPr>
                <a:spLocks/>
              </p:cNvSpPr>
              <p:nvPr/>
            </p:nvSpPr>
            <p:spPr bwMode="ltGray">
              <a:xfrm rot="-5400000">
                <a:off x="5084" y="1694"/>
                <a:ext cx="624" cy="361"/>
              </a:xfrm>
              <a:custGeom>
                <a:avLst/>
                <a:gdLst>
                  <a:gd name="T0" fmla="*/ 0 w 624"/>
                  <a:gd name="T1" fmla="*/ 0 h 272"/>
                  <a:gd name="T2" fmla="*/ 0 w 624"/>
                  <a:gd name="T3" fmla="*/ 272 h 272"/>
                  <a:gd name="T4" fmla="*/ 240 w 624"/>
                  <a:gd name="T5" fmla="*/ 240 h 272"/>
                  <a:gd name="T6" fmla="*/ 624 w 624"/>
                  <a:gd name="T7" fmla="*/ 272 h 272"/>
                  <a:gd name="T8" fmla="*/ 624 w 624"/>
                  <a:gd name="T9" fmla="*/ 0 h 272"/>
                  <a:gd name="T10" fmla="*/ 0 w 624"/>
                  <a:gd name="T11" fmla="*/ 0 h 272"/>
                </a:gdLst>
                <a:ahLst/>
                <a:cxnLst>
                  <a:cxn ang="0">
                    <a:pos x="T0" y="T1"/>
                  </a:cxn>
                  <a:cxn ang="0">
                    <a:pos x="T2" y="T3"/>
                  </a:cxn>
                  <a:cxn ang="0">
                    <a:pos x="T4" y="T5"/>
                  </a:cxn>
                  <a:cxn ang="0">
                    <a:pos x="T6" y="T7"/>
                  </a:cxn>
                  <a:cxn ang="0">
                    <a:pos x="T8" y="T9"/>
                  </a:cxn>
                  <a:cxn ang="0">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4118" name="Freeform 22"/>
              <p:cNvSpPr>
                <a:spLocks/>
              </p:cNvSpPr>
              <p:nvPr/>
            </p:nvSpPr>
            <p:spPr bwMode="ltGray">
              <a:xfrm rot="-5400000">
                <a:off x="4797" y="1721"/>
                <a:ext cx="632" cy="316"/>
              </a:xfrm>
              <a:custGeom>
                <a:avLst/>
                <a:gdLst>
                  <a:gd name="T0" fmla="*/ 8 w 632"/>
                  <a:gd name="T1" fmla="*/ 45 h 362"/>
                  <a:gd name="T2" fmla="*/ 8 w 632"/>
                  <a:gd name="T3" fmla="*/ 317 h 362"/>
                  <a:gd name="T4" fmla="*/ 248 w 632"/>
                  <a:gd name="T5" fmla="*/ 317 h 362"/>
                  <a:gd name="T6" fmla="*/ 632 w 632"/>
                  <a:gd name="T7" fmla="*/ 317 h 362"/>
                  <a:gd name="T8" fmla="*/ 632 w 632"/>
                  <a:gd name="T9" fmla="*/ 45 h 362"/>
                  <a:gd name="T10" fmla="*/ 104 w 632"/>
                  <a:gd name="T11" fmla="*/ 45 h 362"/>
                  <a:gd name="T12" fmla="*/ 8 w 632"/>
                  <a:gd name="T13" fmla="*/ 45 h 362"/>
                </a:gdLst>
                <a:ahLst/>
                <a:cxnLst>
                  <a:cxn ang="0">
                    <a:pos x="T0" y="T1"/>
                  </a:cxn>
                  <a:cxn ang="0">
                    <a:pos x="T2" y="T3"/>
                  </a:cxn>
                  <a:cxn ang="0">
                    <a:pos x="T4" y="T5"/>
                  </a:cxn>
                  <a:cxn ang="0">
                    <a:pos x="T6" y="T7"/>
                  </a:cxn>
                  <a:cxn ang="0">
                    <a:pos x="T8" y="T9"/>
                  </a:cxn>
                  <a:cxn ang="0">
                    <a:pos x="T10" y="T11"/>
                  </a:cxn>
                  <a:cxn ang="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grpSp>
        <p:sp>
          <p:nvSpPr>
            <p:cNvPr id="4119" name="Freeform 23"/>
            <p:cNvSpPr>
              <a:spLocks/>
            </p:cNvSpPr>
            <p:nvPr/>
          </p:nvSpPr>
          <p:spPr bwMode="ltGray">
            <a:xfrm flipH="1">
              <a:off x="-2" y="1536"/>
              <a:ext cx="5762" cy="412"/>
            </a:xfrm>
            <a:custGeom>
              <a:avLst/>
              <a:gdLst>
                <a:gd name="T0" fmla="*/ 0 w 5762"/>
                <a:gd name="T1" fmla="*/ 196 h 385"/>
                <a:gd name="T2" fmla="*/ 5762 w 5762"/>
                <a:gd name="T3" fmla="*/ 188 h 385"/>
                <a:gd name="T4" fmla="*/ 5762 w 5762"/>
                <a:gd name="T5" fmla="*/ 4 h 385"/>
                <a:gd name="T6" fmla="*/ 0 w 5762"/>
                <a:gd name="T7" fmla="*/ 0 h 385"/>
                <a:gd name="T8" fmla="*/ 0 w 5762"/>
                <a:gd name="T9" fmla="*/ 196 h 385"/>
              </a:gdLst>
              <a:ahLst/>
              <a:cxnLst>
                <a:cxn ang="0">
                  <a:pos x="T0" y="T1"/>
                </a:cxn>
                <a:cxn ang="0">
                  <a:pos x="T2" y="T3"/>
                </a:cxn>
                <a:cxn ang="0">
                  <a:pos x="T4" y="T5"/>
                </a:cxn>
                <a:cxn ang="0">
                  <a:pos x="T6" y="T7"/>
                </a:cxn>
                <a:cxn ang="0">
                  <a:pos x="T8" y="T9"/>
                </a:cxn>
              </a:cxnLst>
              <a:rect l="0" t="0" r="r" b="b"/>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5400000" scaled="1"/>
            </a:gradFill>
            <a:ln>
              <a:noFill/>
            </a:ln>
            <a:effectLst/>
            <a:extLst>
              <a:ext uri="{91240B29-F687-4F45-9708-019B960494DF}">
                <a14:hiddenLine xmlns="" xmlns:a14="http://schemas.microsoft.com/office/drawing/2010/main" w="9525" cap="flat">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az-Cyrl-AZ"/>
            </a:p>
          </p:txBody>
        </p:sp>
        <p:sp>
          <p:nvSpPr>
            <p:cNvPr id="4120" name="Freeform 24"/>
            <p:cNvSpPr>
              <a:spLocks/>
            </p:cNvSpPr>
            <p:nvPr/>
          </p:nvSpPr>
          <p:spPr bwMode="ltGray">
            <a:xfrm flipH="1">
              <a:off x="-2" y="2017"/>
              <a:ext cx="5761" cy="189"/>
            </a:xfrm>
            <a:custGeom>
              <a:avLst/>
              <a:gdLst>
                <a:gd name="T0" fmla="*/ 0 w 5761"/>
                <a:gd name="T1" fmla="*/ 28 h 189"/>
                <a:gd name="T2" fmla="*/ 5761 w 5761"/>
                <a:gd name="T3" fmla="*/ 0 h 189"/>
                <a:gd name="T4" fmla="*/ 5761 w 5761"/>
                <a:gd name="T5" fmla="*/ 189 h 189"/>
                <a:gd name="T6" fmla="*/ 1 w 5761"/>
                <a:gd name="T7" fmla="*/ 189 h 189"/>
                <a:gd name="T8" fmla="*/ 0 w 5761"/>
                <a:gd name="T9" fmla="*/ 28 h 189"/>
              </a:gdLst>
              <a:ahLst/>
              <a:cxnLst>
                <a:cxn ang="0">
                  <a:pos x="T0" y="T1"/>
                </a:cxn>
                <a:cxn ang="0">
                  <a:pos x="T2" y="T3"/>
                </a:cxn>
                <a:cxn ang="0">
                  <a:pos x="T4" y="T5"/>
                </a:cxn>
                <a:cxn ang="0">
                  <a:pos x="T6" y="T7"/>
                </a:cxn>
                <a:cxn ang="0">
                  <a:pos x="T8" y="T9"/>
                </a:cxn>
              </a:cxnLst>
              <a:rect l="0" t="0" r="r" b="b"/>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5400000" scaled="1"/>
            </a:gradFill>
            <a:ln>
              <a:noFill/>
            </a:ln>
            <a:effectLst/>
            <a:extLst>
              <a:ext uri="{91240B29-F687-4F45-9708-019B960494DF}">
                <a14:hiddenLine xmlns="" xmlns:a14="http://schemas.microsoft.com/office/drawing/2010/main" w="9525" cap="flat">
                  <a:solidFill>
                    <a:schemeClr val="tx1"/>
                  </a:solidFill>
                  <a:prstDash val="solid"/>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az-Cyrl-AZ"/>
            </a:p>
          </p:txBody>
        </p:sp>
      </p:grpSp>
      <p:sp>
        <p:nvSpPr>
          <p:cNvPr id="4121" name="Rectangle 25"/>
          <p:cNvSpPr>
            <a:spLocks noGrp="1" noChangeArrowheads="1"/>
          </p:cNvSpPr>
          <p:nvPr>
            <p:ph type="ctrTitle"/>
          </p:nvPr>
        </p:nvSpPr>
        <p:spPr>
          <a:xfrm>
            <a:off x="1173163" y="198438"/>
            <a:ext cx="7772400" cy="2286000"/>
          </a:xfrm>
        </p:spPr>
        <p:txBody>
          <a:bodyPr anchor="b">
            <a:spAutoFit/>
          </a:bodyPr>
          <a:lstStyle>
            <a:lvl1pPr>
              <a:defRPr sz="7200"/>
            </a:lvl1pPr>
          </a:lstStyle>
          <a:p>
            <a:pPr lvl="0"/>
            <a:r>
              <a:rPr lang="en-US" noProof="0" smtClean="0"/>
              <a:t>Click to edit Master title style</a:t>
            </a:r>
          </a:p>
        </p:txBody>
      </p:sp>
      <p:sp>
        <p:nvSpPr>
          <p:cNvPr id="4122" name="Rectangle 26"/>
          <p:cNvSpPr>
            <a:spLocks noGrp="1" noChangeArrowheads="1"/>
          </p:cNvSpPr>
          <p:nvPr>
            <p:ph type="subTitle" idx="1"/>
          </p:nvPr>
        </p:nvSpPr>
        <p:spPr>
          <a:xfrm>
            <a:off x="1166813" y="3886200"/>
            <a:ext cx="6400800" cy="1752600"/>
          </a:xfrm>
        </p:spPr>
        <p:txBody>
          <a:bodyPr/>
          <a:lstStyle>
            <a:lvl1pPr marL="0" indent="0">
              <a:buFont typeface="Wingdings" pitchFamily="2" charset="2"/>
              <a:buNone/>
              <a:defRPr sz="4000"/>
            </a:lvl1pPr>
          </a:lstStyle>
          <a:p>
            <a:pPr lvl="0"/>
            <a:r>
              <a:rPr lang="en-US" noProof="0" smtClean="0"/>
              <a:t>Click to edit Master subtitle style</a:t>
            </a:r>
          </a:p>
        </p:txBody>
      </p:sp>
      <p:sp>
        <p:nvSpPr>
          <p:cNvPr id="4123" name="Rectangle 27"/>
          <p:cNvSpPr>
            <a:spLocks noGrp="1" noChangeArrowheads="1"/>
          </p:cNvSpPr>
          <p:nvPr>
            <p:ph type="dt" sz="half" idx="2"/>
          </p:nvPr>
        </p:nvSpPr>
        <p:spPr>
          <a:xfrm>
            <a:off x="1166813" y="6248400"/>
            <a:ext cx="1905000" cy="457200"/>
          </a:xfrm>
        </p:spPr>
        <p:txBody>
          <a:bodyPr/>
          <a:lstStyle>
            <a:lvl1pPr>
              <a:defRPr>
                <a:solidFill>
                  <a:srgbClr val="000000"/>
                </a:solidFill>
              </a:defRPr>
            </a:lvl1pPr>
          </a:lstStyle>
          <a:p>
            <a:endParaRPr lang="en-US"/>
          </a:p>
        </p:txBody>
      </p:sp>
      <p:sp>
        <p:nvSpPr>
          <p:cNvPr id="4124" name="Rectangle 28"/>
          <p:cNvSpPr>
            <a:spLocks noGrp="1" noChangeArrowheads="1"/>
          </p:cNvSpPr>
          <p:nvPr>
            <p:ph type="ftr" sz="quarter" idx="3"/>
          </p:nvPr>
        </p:nvSpPr>
        <p:spPr/>
        <p:txBody>
          <a:bodyPr/>
          <a:lstStyle>
            <a:lvl1pPr>
              <a:defRPr>
                <a:solidFill>
                  <a:srgbClr val="000000"/>
                </a:solidFill>
              </a:defRPr>
            </a:lvl1pPr>
          </a:lstStyle>
          <a:p>
            <a:endParaRPr lang="en-US"/>
          </a:p>
        </p:txBody>
      </p:sp>
      <p:sp>
        <p:nvSpPr>
          <p:cNvPr id="4125" name="Rectangle 29"/>
          <p:cNvSpPr>
            <a:spLocks noGrp="1" noChangeArrowheads="1"/>
          </p:cNvSpPr>
          <p:nvPr>
            <p:ph type="sldNum" sz="quarter" idx="4"/>
          </p:nvPr>
        </p:nvSpPr>
        <p:spPr/>
        <p:txBody>
          <a:bodyPr/>
          <a:lstStyle>
            <a:lvl1pPr>
              <a:defRPr>
                <a:solidFill>
                  <a:srgbClr val="000000"/>
                </a:solidFill>
              </a:defRPr>
            </a:lvl1pPr>
          </a:lstStyle>
          <a:p>
            <a:fld id="{D9D2791C-F191-43D2-BB1B-2A4960A6332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z-Cyrl-A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z-Cyrl-AZ"/>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04FB0A-3D4C-4631-90BB-FF650C40693F}" type="slidenum">
              <a:rPr lang="en-US"/>
              <a:pPr/>
              <a:t>‹#›</a:t>
            </a:fld>
            <a:endParaRPr lang="en-US"/>
          </a:p>
        </p:txBody>
      </p:sp>
    </p:spTree>
    <p:extLst>
      <p:ext uri="{BB962C8B-B14F-4D97-AF65-F5344CB8AC3E}">
        <p14:creationId xmlns="" xmlns:p14="http://schemas.microsoft.com/office/powerpoint/2010/main" val="2753810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2463" y="457200"/>
            <a:ext cx="1943100" cy="5638800"/>
          </a:xfrm>
        </p:spPr>
        <p:txBody>
          <a:bodyPr vert="eaVert"/>
          <a:lstStyle/>
          <a:p>
            <a:r>
              <a:rPr lang="en-US" smtClean="0"/>
              <a:t>Click to edit Master title style</a:t>
            </a:r>
            <a:endParaRPr lang="az-Cyrl-AZ"/>
          </a:p>
        </p:txBody>
      </p:sp>
      <p:sp>
        <p:nvSpPr>
          <p:cNvPr id="3" name="Vertical Text Placeholder 2"/>
          <p:cNvSpPr>
            <a:spLocks noGrp="1"/>
          </p:cNvSpPr>
          <p:nvPr>
            <p:ph type="body" orient="vert" idx="1"/>
          </p:nvPr>
        </p:nvSpPr>
        <p:spPr>
          <a:xfrm>
            <a:off x="1173163"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z-Cyrl-AZ"/>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E3139D-BEE7-4274-B9CE-B4BAA1AE2882}" type="slidenum">
              <a:rPr lang="en-US"/>
              <a:pPr/>
              <a:t>‹#›</a:t>
            </a:fld>
            <a:endParaRPr lang="en-US"/>
          </a:p>
        </p:txBody>
      </p:sp>
    </p:spTree>
    <p:extLst>
      <p:ext uri="{BB962C8B-B14F-4D97-AF65-F5344CB8AC3E}">
        <p14:creationId xmlns="" xmlns:p14="http://schemas.microsoft.com/office/powerpoint/2010/main" val="14168176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73163" y="457200"/>
            <a:ext cx="7772400" cy="1143000"/>
          </a:xfrm>
        </p:spPr>
        <p:txBody>
          <a:bodyPr/>
          <a:lstStyle/>
          <a:p>
            <a:r>
              <a:rPr lang="en-US" smtClean="0"/>
              <a:t>Click to edit Master title style</a:t>
            </a:r>
            <a:endParaRPr lang="az-Cyrl-AZ"/>
          </a:p>
        </p:txBody>
      </p:sp>
      <p:sp>
        <p:nvSpPr>
          <p:cNvPr id="3" name="Table Placeholder 2"/>
          <p:cNvSpPr>
            <a:spLocks noGrp="1"/>
          </p:cNvSpPr>
          <p:nvPr>
            <p:ph type="tbl" idx="1"/>
          </p:nvPr>
        </p:nvSpPr>
        <p:spPr>
          <a:xfrm>
            <a:off x="1173163" y="1981200"/>
            <a:ext cx="7772400" cy="4114800"/>
          </a:xfrm>
        </p:spPr>
        <p:txBody>
          <a:bodyPr/>
          <a:lstStyle/>
          <a:p>
            <a:endParaRPr lang="az-Cyrl-AZ"/>
          </a:p>
        </p:txBody>
      </p:sp>
      <p:sp>
        <p:nvSpPr>
          <p:cNvPr id="4" name="Date Placeholder 3"/>
          <p:cNvSpPr>
            <a:spLocks noGrp="1"/>
          </p:cNvSpPr>
          <p:nvPr>
            <p:ph type="dt" sz="half" idx="10"/>
          </p:nvPr>
        </p:nvSpPr>
        <p:spPr>
          <a:xfrm>
            <a:off x="1173163" y="6265863"/>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5814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7010400" y="6248400"/>
            <a:ext cx="1905000" cy="457200"/>
          </a:xfrm>
        </p:spPr>
        <p:txBody>
          <a:bodyPr/>
          <a:lstStyle>
            <a:lvl1pPr>
              <a:defRPr/>
            </a:lvl1pPr>
          </a:lstStyle>
          <a:p>
            <a:fld id="{E1348D17-4C00-4D76-A33D-3A4067F44EC4}" type="slidenum">
              <a:rPr lang="en-US"/>
              <a:pPr/>
              <a:t>‹#›</a:t>
            </a:fld>
            <a:endParaRPr lang="en-US"/>
          </a:p>
        </p:txBody>
      </p:sp>
    </p:spTree>
    <p:extLst>
      <p:ext uri="{BB962C8B-B14F-4D97-AF65-F5344CB8AC3E}">
        <p14:creationId xmlns="" xmlns:p14="http://schemas.microsoft.com/office/powerpoint/2010/main" val="559738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z-Cyrl-A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z-Cyrl-AZ"/>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2B962E-343D-4F72-BE24-FCD32750A81B}" type="slidenum">
              <a:rPr lang="en-US"/>
              <a:pPr/>
              <a:t>‹#›</a:t>
            </a:fld>
            <a:endParaRPr lang="en-US"/>
          </a:p>
        </p:txBody>
      </p:sp>
    </p:spTree>
    <p:extLst>
      <p:ext uri="{BB962C8B-B14F-4D97-AF65-F5344CB8AC3E}">
        <p14:creationId xmlns="" xmlns:p14="http://schemas.microsoft.com/office/powerpoint/2010/main" val="167050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az-Cyrl-A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0A60221-7FC8-4DB2-943C-5FD17B213F73}" type="slidenum">
              <a:rPr lang="en-US"/>
              <a:pPr/>
              <a:t>‹#›</a:t>
            </a:fld>
            <a:endParaRPr lang="en-US"/>
          </a:p>
        </p:txBody>
      </p:sp>
    </p:spTree>
    <p:extLst>
      <p:ext uri="{BB962C8B-B14F-4D97-AF65-F5344CB8AC3E}">
        <p14:creationId xmlns="" xmlns:p14="http://schemas.microsoft.com/office/powerpoint/2010/main" val="78935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z-Cyrl-AZ"/>
          </a:p>
        </p:txBody>
      </p:sp>
      <p:sp>
        <p:nvSpPr>
          <p:cNvPr id="3" name="Content Placeholder 2"/>
          <p:cNvSpPr>
            <a:spLocks noGrp="1"/>
          </p:cNvSpPr>
          <p:nvPr>
            <p:ph sz="half" idx="1"/>
          </p:nvPr>
        </p:nvSpPr>
        <p:spPr>
          <a:xfrm>
            <a:off x="117316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z-Cyrl-AZ"/>
          </a:p>
        </p:txBody>
      </p:sp>
      <p:sp>
        <p:nvSpPr>
          <p:cNvPr id="4" name="Content Placeholder 3"/>
          <p:cNvSpPr>
            <a:spLocks noGrp="1"/>
          </p:cNvSpPr>
          <p:nvPr>
            <p:ph sz="half" idx="2"/>
          </p:nvPr>
        </p:nvSpPr>
        <p:spPr>
          <a:xfrm>
            <a:off x="513556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z-Cyrl-AZ"/>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84EC529-76A9-4793-831E-32A3B48363D4}" type="slidenum">
              <a:rPr lang="en-US"/>
              <a:pPr/>
              <a:t>‹#›</a:t>
            </a:fld>
            <a:endParaRPr lang="en-US"/>
          </a:p>
        </p:txBody>
      </p:sp>
    </p:spTree>
    <p:extLst>
      <p:ext uri="{BB962C8B-B14F-4D97-AF65-F5344CB8AC3E}">
        <p14:creationId xmlns="" xmlns:p14="http://schemas.microsoft.com/office/powerpoint/2010/main" val="775414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z-Cyrl-A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z-Cyrl-A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z-Cyrl-AZ"/>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65771B6-5392-4E39-9728-BA6D04DBBB69}" type="slidenum">
              <a:rPr lang="en-US"/>
              <a:pPr/>
              <a:t>‹#›</a:t>
            </a:fld>
            <a:endParaRPr lang="en-US"/>
          </a:p>
        </p:txBody>
      </p:sp>
    </p:spTree>
    <p:extLst>
      <p:ext uri="{BB962C8B-B14F-4D97-AF65-F5344CB8AC3E}">
        <p14:creationId xmlns="" xmlns:p14="http://schemas.microsoft.com/office/powerpoint/2010/main" val="978486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z-Cyrl-AZ"/>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119D711-A60B-434E-A1D9-3B839480A204}" type="slidenum">
              <a:rPr lang="en-US"/>
              <a:pPr/>
              <a:t>‹#›</a:t>
            </a:fld>
            <a:endParaRPr lang="en-US"/>
          </a:p>
        </p:txBody>
      </p:sp>
    </p:spTree>
    <p:extLst>
      <p:ext uri="{BB962C8B-B14F-4D97-AF65-F5344CB8AC3E}">
        <p14:creationId xmlns="" xmlns:p14="http://schemas.microsoft.com/office/powerpoint/2010/main" val="2729335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E7A6795-5015-453C-B317-F7FE0A00B848}" type="slidenum">
              <a:rPr lang="en-US"/>
              <a:pPr/>
              <a:t>‹#›</a:t>
            </a:fld>
            <a:endParaRPr lang="en-US"/>
          </a:p>
        </p:txBody>
      </p:sp>
    </p:spTree>
    <p:extLst>
      <p:ext uri="{BB962C8B-B14F-4D97-AF65-F5344CB8AC3E}">
        <p14:creationId xmlns="" xmlns:p14="http://schemas.microsoft.com/office/powerpoint/2010/main" val="3764383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az-Cyrl-A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z-Cyrl-A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3B0F3F1-A522-45A4-80DD-B6390AD05597}" type="slidenum">
              <a:rPr lang="en-US"/>
              <a:pPr/>
              <a:t>‹#›</a:t>
            </a:fld>
            <a:endParaRPr lang="en-US"/>
          </a:p>
        </p:txBody>
      </p:sp>
    </p:spTree>
    <p:extLst>
      <p:ext uri="{BB962C8B-B14F-4D97-AF65-F5344CB8AC3E}">
        <p14:creationId xmlns="" xmlns:p14="http://schemas.microsoft.com/office/powerpoint/2010/main" val="3929325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az-Cyrl-A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z-Cyrl-A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C3CDFA2-C4E8-41C9-81EC-A9566A6E01E3}" type="slidenum">
              <a:rPr lang="en-US"/>
              <a:pPr/>
              <a:t>‹#›</a:t>
            </a:fld>
            <a:endParaRPr lang="en-US"/>
          </a:p>
        </p:txBody>
      </p:sp>
    </p:spTree>
    <p:extLst>
      <p:ext uri="{BB962C8B-B14F-4D97-AF65-F5344CB8AC3E}">
        <p14:creationId xmlns="" xmlns:p14="http://schemas.microsoft.com/office/powerpoint/2010/main" val="4173499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4763"/>
            <a:ext cx="1063625" cy="6858001"/>
            <a:chOff x="0" y="-3"/>
            <a:chExt cx="670" cy="4320"/>
          </a:xfrm>
        </p:grpSpPr>
        <p:grpSp>
          <p:nvGrpSpPr>
            <p:cNvPr id="3075" name="Group 3"/>
            <p:cNvGrpSpPr>
              <a:grpSpLocks/>
            </p:cNvGrpSpPr>
            <p:nvPr/>
          </p:nvGrpSpPr>
          <p:grpSpPr bwMode="auto">
            <a:xfrm rot="16200000" flipH="1">
              <a:off x="-1815" y="1838"/>
              <a:ext cx="4320" cy="638"/>
              <a:chOff x="-2" y="1562"/>
              <a:chExt cx="5762" cy="638"/>
            </a:xfrm>
          </p:grpSpPr>
          <p:sp>
            <p:nvSpPr>
              <p:cNvPr id="3076" name="Freeform 4"/>
              <p:cNvSpPr>
                <a:spLocks/>
              </p:cNvSpPr>
              <p:nvPr/>
            </p:nvSpPr>
            <p:spPr bwMode="ltGray">
              <a:xfrm rot="-5400000">
                <a:off x="2559" y="-993"/>
                <a:ext cx="624" cy="5745"/>
              </a:xfrm>
              <a:custGeom>
                <a:avLst/>
                <a:gdLst>
                  <a:gd name="T0" fmla="*/ 0 w 1000"/>
                  <a:gd name="T1" fmla="*/ 0 h 720"/>
                  <a:gd name="T2" fmla="*/ 0 w 1000"/>
                  <a:gd name="T3" fmla="*/ 720 h 720"/>
                  <a:gd name="T4" fmla="*/ 1000 w 1000"/>
                  <a:gd name="T5" fmla="*/ 720 h 720"/>
                  <a:gd name="T6" fmla="*/ 1000 w 1000"/>
                  <a:gd name="T7" fmla="*/ 0 h 720"/>
                  <a:gd name="T8" fmla="*/ 0 w 1000"/>
                  <a:gd name="T9" fmla="*/ 0 h 720"/>
                </a:gdLst>
                <a:ahLst/>
                <a:cxnLst>
                  <a:cxn ang="0">
                    <a:pos x="T0" y="T1"/>
                  </a:cxn>
                  <a:cxn ang="0">
                    <a:pos x="T2" y="T3"/>
                  </a:cxn>
                  <a:cxn ang="0">
                    <a:pos x="T4" y="T5"/>
                  </a:cxn>
                  <a:cxn ang="0">
                    <a:pos x="T6" y="T7"/>
                  </a:cxn>
                  <a:cxn ang="0">
                    <a:pos x="T8" y="T9"/>
                  </a:cxn>
                </a:cxnLst>
                <a:rect l="0" t="0" r="r" b="b"/>
                <a:pathLst>
                  <a:path w="1000" h="720">
                    <a:moveTo>
                      <a:pt x="0" y="0"/>
                    </a:moveTo>
                    <a:lnTo>
                      <a:pt x="0" y="720"/>
                    </a:lnTo>
                    <a:lnTo>
                      <a:pt x="1000" y="720"/>
                    </a:lnTo>
                    <a:lnTo>
                      <a:pt x="1000" y="0"/>
                    </a:lnTo>
                    <a:lnTo>
                      <a:pt x="0" y="0"/>
                    </a:lnTo>
                    <a:close/>
                  </a:path>
                </a:pathLst>
              </a:custGeom>
              <a:solidFill>
                <a:schemeClr val="accent1"/>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77" name="Freeform 5"/>
              <p:cNvSpPr>
                <a:spLocks/>
              </p:cNvSpPr>
              <p:nvPr/>
            </p:nvSpPr>
            <p:spPr bwMode="ltGray">
              <a:xfrm rot="-5400000">
                <a:off x="1323" y="1669"/>
                <a:ext cx="624" cy="421"/>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78" name="Freeform 6"/>
              <p:cNvSpPr>
                <a:spLocks/>
              </p:cNvSpPr>
              <p:nvPr/>
            </p:nvSpPr>
            <p:spPr bwMode="ltGray">
              <a:xfrm rot="-5400000">
                <a:off x="982" y="1669"/>
                <a:ext cx="624" cy="422"/>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folHlink"/>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79" name="Freeform 7"/>
              <p:cNvSpPr>
                <a:spLocks/>
              </p:cNvSpPr>
              <p:nvPr/>
            </p:nvSpPr>
            <p:spPr bwMode="ltGray">
              <a:xfrm rot="-5400000">
                <a:off x="-57" y="1752"/>
                <a:ext cx="624" cy="255"/>
              </a:xfrm>
              <a:custGeom>
                <a:avLst/>
                <a:gdLst>
                  <a:gd name="T0" fmla="*/ 0 w 624"/>
                  <a:gd name="T1" fmla="*/ 53 h 370"/>
                  <a:gd name="T2" fmla="*/ 0 w 624"/>
                  <a:gd name="T3" fmla="*/ 325 h 370"/>
                  <a:gd name="T4" fmla="*/ 624 w 624"/>
                  <a:gd name="T5" fmla="*/ 325 h 370"/>
                  <a:gd name="T6" fmla="*/ 624 w 624"/>
                  <a:gd name="T7" fmla="*/ 53 h 370"/>
                  <a:gd name="T8" fmla="*/ 384 w 624"/>
                  <a:gd name="T9" fmla="*/ 8 h 370"/>
                  <a:gd name="T10" fmla="*/ 0 w 624"/>
                  <a:gd name="T11" fmla="*/ 53 h 370"/>
                </a:gdLst>
                <a:ahLst/>
                <a:cxnLst>
                  <a:cxn ang="0">
                    <a:pos x="T0" y="T1"/>
                  </a:cxn>
                  <a:cxn ang="0">
                    <a:pos x="T2" y="T3"/>
                  </a:cxn>
                  <a:cxn ang="0">
                    <a:pos x="T4" y="T5"/>
                  </a:cxn>
                  <a:cxn ang="0">
                    <a:pos x="T6" y="T7"/>
                  </a:cxn>
                  <a:cxn ang="0">
                    <a:pos x="T8" y="T9"/>
                  </a:cxn>
                  <a:cxn ang="0">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a:noFill/>
              </a:ln>
              <a:extLst>
                <a:ext uri="{91240B29-F687-4F45-9708-019B960494DF}">
                  <a14:hiddenLine xmlns="" xmlns:a14="http://schemas.microsoft.com/office/drawing/2010/main" w="9525">
                    <a:solidFill>
                      <a:schemeClr val="tx2"/>
                    </a:solidFill>
                    <a:round/>
                    <a:headEnd/>
                    <a:tailEnd/>
                  </a14:hiddenLine>
                </a:ext>
              </a:extLst>
            </p:spPr>
            <p:txBody>
              <a:bodyPr wrap="none" anchor="ctr"/>
              <a:lstStyle/>
              <a:p>
                <a:endParaRPr lang="az-Cyrl-AZ"/>
              </a:p>
            </p:txBody>
          </p:sp>
          <p:sp>
            <p:nvSpPr>
              <p:cNvPr id="3080" name="Freeform 8"/>
              <p:cNvSpPr>
                <a:spLocks/>
              </p:cNvSpPr>
              <p:nvPr/>
            </p:nvSpPr>
            <p:spPr bwMode="ltGray">
              <a:xfrm rot="-5400000">
                <a:off x="664" y="1733"/>
                <a:ext cx="624" cy="294"/>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81" name="Freeform 9"/>
              <p:cNvSpPr>
                <a:spLocks/>
              </p:cNvSpPr>
              <p:nvPr/>
            </p:nvSpPr>
            <p:spPr bwMode="ltGray">
              <a:xfrm rot="-5400000">
                <a:off x="442" y="1699"/>
                <a:ext cx="624" cy="362"/>
              </a:xfrm>
              <a:custGeom>
                <a:avLst/>
                <a:gdLst>
                  <a:gd name="T0" fmla="*/ 0 w 624"/>
                  <a:gd name="T1" fmla="*/ 0 h 272"/>
                  <a:gd name="T2" fmla="*/ 0 w 624"/>
                  <a:gd name="T3" fmla="*/ 272 h 272"/>
                  <a:gd name="T4" fmla="*/ 240 w 624"/>
                  <a:gd name="T5" fmla="*/ 240 h 272"/>
                  <a:gd name="T6" fmla="*/ 624 w 624"/>
                  <a:gd name="T7" fmla="*/ 272 h 272"/>
                  <a:gd name="T8" fmla="*/ 624 w 624"/>
                  <a:gd name="T9" fmla="*/ 0 h 272"/>
                  <a:gd name="T10" fmla="*/ 0 w 624"/>
                  <a:gd name="T11" fmla="*/ 0 h 272"/>
                </a:gdLst>
                <a:ahLst/>
                <a:cxnLst>
                  <a:cxn ang="0">
                    <a:pos x="T0" y="T1"/>
                  </a:cxn>
                  <a:cxn ang="0">
                    <a:pos x="T2" y="T3"/>
                  </a:cxn>
                  <a:cxn ang="0">
                    <a:pos x="T4" y="T5"/>
                  </a:cxn>
                  <a:cxn ang="0">
                    <a:pos x="T6" y="T7"/>
                  </a:cxn>
                  <a:cxn ang="0">
                    <a:pos x="T8" y="T9"/>
                  </a:cxn>
                  <a:cxn ang="0">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82" name="Freeform 10"/>
              <p:cNvSpPr>
                <a:spLocks/>
              </p:cNvSpPr>
              <p:nvPr/>
            </p:nvSpPr>
            <p:spPr bwMode="ltGray">
              <a:xfrm rot="-5400000">
                <a:off x="156" y="1726"/>
                <a:ext cx="632" cy="315"/>
              </a:xfrm>
              <a:custGeom>
                <a:avLst/>
                <a:gdLst>
                  <a:gd name="T0" fmla="*/ 8 w 632"/>
                  <a:gd name="T1" fmla="*/ 45 h 362"/>
                  <a:gd name="T2" fmla="*/ 8 w 632"/>
                  <a:gd name="T3" fmla="*/ 317 h 362"/>
                  <a:gd name="T4" fmla="*/ 248 w 632"/>
                  <a:gd name="T5" fmla="*/ 317 h 362"/>
                  <a:gd name="T6" fmla="*/ 632 w 632"/>
                  <a:gd name="T7" fmla="*/ 317 h 362"/>
                  <a:gd name="T8" fmla="*/ 632 w 632"/>
                  <a:gd name="T9" fmla="*/ 45 h 362"/>
                  <a:gd name="T10" fmla="*/ 104 w 632"/>
                  <a:gd name="T11" fmla="*/ 45 h 362"/>
                  <a:gd name="T12" fmla="*/ 8 w 632"/>
                  <a:gd name="T13" fmla="*/ 45 h 362"/>
                </a:gdLst>
                <a:ahLst/>
                <a:cxnLst>
                  <a:cxn ang="0">
                    <a:pos x="T0" y="T1"/>
                  </a:cxn>
                  <a:cxn ang="0">
                    <a:pos x="T2" y="T3"/>
                  </a:cxn>
                  <a:cxn ang="0">
                    <a:pos x="T4" y="T5"/>
                  </a:cxn>
                  <a:cxn ang="0">
                    <a:pos x="T6" y="T7"/>
                  </a:cxn>
                  <a:cxn ang="0">
                    <a:pos x="T8" y="T9"/>
                  </a:cxn>
                  <a:cxn ang="0">
                    <a:pos x="T10" y="T11"/>
                  </a:cxn>
                  <a:cxn ang="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83" name="Freeform 11"/>
              <p:cNvSpPr>
                <a:spLocks/>
              </p:cNvSpPr>
              <p:nvPr/>
            </p:nvSpPr>
            <p:spPr bwMode="ltGray">
              <a:xfrm rot="-5400000">
                <a:off x="3211" y="1664"/>
                <a:ext cx="624" cy="421"/>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84" name="Freeform 12"/>
              <p:cNvSpPr>
                <a:spLocks/>
              </p:cNvSpPr>
              <p:nvPr/>
            </p:nvSpPr>
            <p:spPr bwMode="ltGray">
              <a:xfrm rot="-5400000">
                <a:off x="2870" y="1664"/>
                <a:ext cx="624" cy="422"/>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tx1"/>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85" name="Freeform 13"/>
              <p:cNvSpPr>
                <a:spLocks/>
              </p:cNvSpPr>
              <p:nvPr/>
            </p:nvSpPr>
            <p:spPr bwMode="ltGray">
              <a:xfrm rot="-5400000">
                <a:off x="1830" y="1747"/>
                <a:ext cx="624" cy="255"/>
              </a:xfrm>
              <a:custGeom>
                <a:avLst/>
                <a:gdLst>
                  <a:gd name="T0" fmla="*/ 0 w 624"/>
                  <a:gd name="T1" fmla="*/ 53 h 370"/>
                  <a:gd name="T2" fmla="*/ 0 w 624"/>
                  <a:gd name="T3" fmla="*/ 325 h 370"/>
                  <a:gd name="T4" fmla="*/ 624 w 624"/>
                  <a:gd name="T5" fmla="*/ 325 h 370"/>
                  <a:gd name="T6" fmla="*/ 624 w 624"/>
                  <a:gd name="T7" fmla="*/ 53 h 370"/>
                  <a:gd name="T8" fmla="*/ 384 w 624"/>
                  <a:gd name="T9" fmla="*/ 8 h 370"/>
                  <a:gd name="T10" fmla="*/ 0 w 624"/>
                  <a:gd name="T11" fmla="*/ 53 h 370"/>
                </a:gdLst>
                <a:ahLst/>
                <a:cxnLst>
                  <a:cxn ang="0">
                    <a:pos x="T0" y="T1"/>
                  </a:cxn>
                  <a:cxn ang="0">
                    <a:pos x="T2" y="T3"/>
                  </a:cxn>
                  <a:cxn ang="0">
                    <a:pos x="T4" y="T5"/>
                  </a:cxn>
                  <a:cxn ang="0">
                    <a:pos x="T6" y="T7"/>
                  </a:cxn>
                  <a:cxn ang="0">
                    <a:pos x="T8" y="T9"/>
                  </a:cxn>
                  <a:cxn ang="0">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a:noFill/>
              </a:ln>
              <a:extLst>
                <a:ext uri="{91240B29-F687-4F45-9708-019B960494DF}">
                  <a14:hiddenLine xmlns="" xmlns:a14="http://schemas.microsoft.com/office/drawing/2010/main" w="9525">
                    <a:solidFill>
                      <a:schemeClr val="tx2"/>
                    </a:solidFill>
                    <a:round/>
                    <a:headEnd/>
                    <a:tailEnd/>
                  </a14:hiddenLine>
                </a:ext>
              </a:extLst>
            </p:spPr>
            <p:txBody>
              <a:bodyPr wrap="none" anchor="ctr"/>
              <a:lstStyle/>
              <a:p>
                <a:endParaRPr lang="az-Cyrl-AZ"/>
              </a:p>
            </p:txBody>
          </p:sp>
          <p:sp>
            <p:nvSpPr>
              <p:cNvPr id="3086" name="Freeform 14"/>
              <p:cNvSpPr>
                <a:spLocks/>
              </p:cNvSpPr>
              <p:nvPr/>
            </p:nvSpPr>
            <p:spPr bwMode="ltGray">
              <a:xfrm rot="-5400000">
                <a:off x="2551" y="1728"/>
                <a:ext cx="624" cy="294"/>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87" name="Freeform 15"/>
              <p:cNvSpPr>
                <a:spLocks/>
              </p:cNvSpPr>
              <p:nvPr/>
            </p:nvSpPr>
            <p:spPr bwMode="ltGray">
              <a:xfrm rot="-5400000">
                <a:off x="2330" y="1694"/>
                <a:ext cx="624" cy="361"/>
              </a:xfrm>
              <a:custGeom>
                <a:avLst/>
                <a:gdLst>
                  <a:gd name="T0" fmla="*/ 0 w 624"/>
                  <a:gd name="T1" fmla="*/ 0 h 272"/>
                  <a:gd name="T2" fmla="*/ 0 w 624"/>
                  <a:gd name="T3" fmla="*/ 272 h 272"/>
                  <a:gd name="T4" fmla="*/ 240 w 624"/>
                  <a:gd name="T5" fmla="*/ 240 h 272"/>
                  <a:gd name="T6" fmla="*/ 624 w 624"/>
                  <a:gd name="T7" fmla="*/ 272 h 272"/>
                  <a:gd name="T8" fmla="*/ 624 w 624"/>
                  <a:gd name="T9" fmla="*/ 0 h 272"/>
                  <a:gd name="T10" fmla="*/ 0 w 624"/>
                  <a:gd name="T11" fmla="*/ 0 h 272"/>
                </a:gdLst>
                <a:ahLst/>
                <a:cxnLst>
                  <a:cxn ang="0">
                    <a:pos x="T0" y="T1"/>
                  </a:cxn>
                  <a:cxn ang="0">
                    <a:pos x="T2" y="T3"/>
                  </a:cxn>
                  <a:cxn ang="0">
                    <a:pos x="T4" y="T5"/>
                  </a:cxn>
                  <a:cxn ang="0">
                    <a:pos x="T6" y="T7"/>
                  </a:cxn>
                  <a:cxn ang="0">
                    <a:pos x="T8" y="T9"/>
                  </a:cxn>
                  <a:cxn ang="0">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88" name="Freeform 16"/>
              <p:cNvSpPr>
                <a:spLocks/>
              </p:cNvSpPr>
              <p:nvPr/>
            </p:nvSpPr>
            <p:spPr bwMode="ltGray">
              <a:xfrm rot="-5400000">
                <a:off x="2043" y="1721"/>
                <a:ext cx="632" cy="316"/>
              </a:xfrm>
              <a:custGeom>
                <a:avLst/>
                <a:gdLst>
                  <a:gd name="T0" fmla="*/ 8 w 632"/>
                  <a:gd name="T1" fmla="*/ 45 h 362"/>
                  <a:gd name="T2" fmla="*/ 8 w 632"/>
                  <a:gd name="T3" fmla="*/ 317 h 362"/>
                  <a:gd name="T4" fmla="*/ 248 w 632"/>
                  <a:gd name="T5" fmla="*/ 317 h 362"/>
                  <a:gd name="T6" fmla="*/ 632 w 632"/>
                  <a:gd name="T7" fmla="*/ 317 h 362"/>
                  <a:gd name="T8" fmla="*/ 632 w 632"/>
                  <a:gd name="T9" fmla="*/ 45 h 362"/>
                  <a:gd name="T10" fmla="*/ 104 w 632"/>
                  <a:gd name="T11" fmla="*/ 45 h 362"/>
                  <a:gd name="T12" fmla="*/ 8 w 632"/>
                  <a:gd name="T13" fmla="*/ 45 h 362"/>
                </a:gdLst>
                <a:ahLst/>
                <a:cxnLst>
                  <a:cxn ang="0">
                    <a:pos x="T0" y="T1"/>
                  </a:cxn>
                  <a:cxn ang="0">
                    <a:pos x="T2" y="T3"/>
                  </a:cxn>
                  <a:cxn ang="0">
                    <a:pos x="T4" y="T5"/>
                  </a:cxn>
                  <a:cxn ang="0">
                    <a:pos x="T6" y="T7"/>
                  </a:cxn>
                  <a:cxn ang="0">
                    <a:pos x="T8" y="T9"/>
                  </a:cxn>
                  <a:cxn ang="0">
                    <a:pos x="T10" y="T11"/>
                  </a:cxn>
                  <a:cxn ang="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89" name="Freeform 17"/>
              <p:cNvSpPr>
                <a:spLocks/>
              </p:cNvSpPr>
              <p:nvPr/>
            </p:nvSpPr>
            <p:spPr bwMode="ltGray">
              <a:xfrm rot="-5400000">
                <a:off x="4077" y="1669"/>
                <a:ext cx="624" cy="421"/>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90" name="Freeform 18"/>
              <p:cNvSpPr>
                <a:spLocks/>
              </p:cNvSpPr>
              <p:nvPr/>
            </p:nvSpPr>
            <p:spPr bwMode="ltGray">
              <a:xfrm rot="-5400000">
                <a:off x="3736" y="1669"/>
                <a:ext cx="624" cy="422"/>
              </a:xfrm>
              <a:custGeom>
                <a:avLst/>
                <a:gdLst>
                  <a:gd name="T0" fmla="*/ 0 w 624"/>
                  <a:gd name="T1" fmla="*/ 0 h 317"/>
                  <a:gd name="T2" fmla="*/ 0 w 624"/>
                  <a:gd name="T3" fmla="*/ 272 h 317"/>
                  <a:gd name="T4" fmla="*/ 624 w 624"/>
                  <a:gd name="T5" fmla="*/ 272 h 317"/>
                  <a:gd name="T6" fmla="*/ 624 w 624"/>
                  <a:gd name="T7" fmla="*/ 0 h 317"/>
                  <a:gd name="T8" fmla="*/ 0 w 624"/>
                  <a:gd name="T9" fmla="*/ 0 h 317"/>
                </a:gdLst>
                <a:ahLst/>
                <a:cxnLst>
                  <a:cxn ang="0">
                    <a:pos x="T0" y="T1"/>
                  </a:cxn>
                  <a:cxn ang="0">
                    <a:pos x="T2" y="T3"/>
                  </a:cxn>
                  <a:cxn ang="0">
                    <a:pos x="T4" y="T5"/>
                  </a:cxn>
                  <a:cxn ang="0">
                    <a:pos x="T6" y="T7"/>
                  </a:cxn>
                  <a:cxn ang="0">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tx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91" name="Freeform 19"/>
              <p:cNvSpPr>
                <a:spLocks/>
              </p:cNvSpPr>
              <p:nvPr/>
            </p:nvSpPr>
            <p:spPr bwMode="ltGray">
              <a:xfrm rot="-5400000">
                <a:off x="4584" y="1747"/>
                <a:ext cx="624" cy="255"/>
              </a:xfrm>
              <a:custGeom>
                <a:avLst/>
                <a:gdLst>
                  <a:gd name="T0" fmla="*/ 0 w 624"/>
                  <a:gd name="T1" fmla="*/ 53 h 370"/>
                  <a:gd name="T2" fmla="*/ 0 w 624"/>
                  <a:gd name="T3" fmla="*/ 325 h 370"/>
                  <a:gd name="T4" fmla="*/ 624 w 624"/>
                  <a:gd name="T5" fmla="*/ 325 h 370"/>
                  <a:gd name="T6" fmla="*/ 624 w 624"/>
                  <a:gd name="T7" fmla="*/ 53 h 370"/>
                  <a:gd name="T8" fmla="*/ 384 w 624"/>
                  <a:gd name="T9" fmla="*/ 8 h 370"/>
                  <a:gd name="T10" fmla="*/ 0 w 624"/>
                  <a:gd name="T11" fmla="*/ 53 h 370"/>
                </a:gdLst>
                <a:ahLst/>
                <a:cxnLst>
                  <a:cxn ang="0">
                    <a:pos x="T0" y="T1"/>
                  </a:cxn>
                  <a:cxn ang="0">
                    <a:pos x="T2" y="T3"/>
                  </a:cxn>
                  <a:cxn ang="0">
                    <a:pos x="T4" y="T5"/>
                  </a:cxn>
                  <a:cxn ang="0">
                    <a:pos x="T6" y="T7"/>
                  </a:cxn>
                  <a:cxn ang="0">
                    <a:pos x="T8" y="T9"/>
                  </a:cxn>
                  <a:cxn ang="0">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a:noFill/>
              </a:ln>
              <a:extLst>
                <a:ext uri="{91240B29-F687-4F45-9708-019B960494DF}">
                  <a14:hiddenLine xmlns="" xmlns:a14="http://schemas.microsoft.com/office/drawing/2010/main" w="9525">
                    <a:solidFill>
                      <a:schemeClr val="tx2"/>
                    </a:solidFill>
                    <a:round/>
                    <a:headEnd/>
                    <a:tailEnd/>
                  </a14:hiddenLine>
                </a:ext>
              </a:extLst>
            </p:spPr>
            <p:txBody>
              <a:bodyPr wrap="none" anchor="ctr"/>
              <a:lstStyle/>
              <a:p>
                <a:endParaRPr lang="az-Cyrl-AZ"/>
              </a:p>
            </p:txBody>
          </p:sp>
          <p:sp>
            <p:nvSpPr>
              <p:cNvPr id="3092" name="Freeform 20"/>
              <p:cNvSpPr>
                <a:spLocks/>
              </p:cNvSpPr>
              <p:nvPr/>
            </p:nvSpPr>
            <p:spPr bwMode="ltGray">
              <a:xfrm>
                <a:off x="5469" y="1562"/>
                <a:ext cx="291" cy="625"/>
              </a:xfrm>
              <a:custGeom>
                <a:avLst/>
                <a:gdLst>
                  <a:gd name="T0" fmla="*/ 0 w 291"/>
                  <a:gd name="T1" fmla="*/ 624 h 625"/>
                  <a:gd name="T2" fmla="*/ 291 w 291"/>
                  <a:gd name="T3" fmla="*/ 625 h 625"/>
                  <a:gd name="T4" fmla="*/ 291 w 291"/>
                  <a:gd name="T5" fmla="*/ 6 h 625"/>
                  <a:gd name="T6" fmla="*/ 0 w 291"/>
                  <a:gd name="T7" fmla="*/ 0 h 625"/>
                  <a:gd name="T8" fmla="*/ 0 w 291"/>
                  <a:gd name="T9" fmla="*/ 624 h 625"/>
                </a:gdLst>
                <a:ahLst/>
                <a:cxnLst>
                  <a:cxn ang="0">
                    <a:pos x="T0" y="T1"/>
                  </a:cxn>
                  <a:cxn ang="0">
                    <a:pos x="T2" y="T3"/>
                  </a:cxn>
                  <a:cxn ang="0">
                    <a:pos x="T4" y="T5"/>
                  </a:cxn>
                  <a:cxn ang="0">
                    <a:pos x="T6" y="T7"/>
                  </a:cxn>
                  <a:cxn ang="0">
                    <a:pos x="T8" y="T9"/>
                  </a:cxn>
                </a:cxnLst>
                <a:rect l="0" t="0" r="r" b="b"/>
                <a:pathLst>
                  <a:path w="291" h="625">
                    <a:moveTo>
                      <a:pt x="0" y="624"/>
                    </a:moveTo>
                    <a:lnTo>
                      <a:pt x="291" y="625"/>
                    </a:lnTo>
                    <a:lnTo>
                      <a:pt x="291" y="6"/>
                    </a:lnTo>
                    <a:lnTo>
                      <a:pt x="0" y="0"/>
                    </a:lnTo>
                    <a:cubicBezTo>
                      <a:pt x="39" y="384"/>
                      <a:pt x="0" y="494"/>
                      <a:pt x="0" y="624"/>
                    </a:cubicBezTo>
                    <a:close/>
                  </a:path>
                </a:pathLst>
              </a:custGeom>
              <a:solidFill>
                <a:schemeClr val="tx1"/>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93" name="Freeform 21"/>
              <p:cNvSpPr>
                <a:spLocks/>
              </p:cNvSpPr>
              <p:nvPr/>
            </p:nvSpPr>
            <p:spPr bwMode="ltGray">
              <a:xfrm rot="-5400000">
                <a:off x="5084" y="1694"/>
                <a:ext cx="624" cy="361"/>
              </a:xfrm>
              <a:custGeom>
                <a:avLst/>
                <a:gdLst>
                  <a:gd name="T0" fmla="*/ 0 w 624"/>
                  <a:gd name="T1" fmla="*/ 0 h 272"/>
                  <a:gd name="T2" fmla="*/ 0 w 624"/>
                  <a:gd name="T3" fmla="*/ 272 h 272"/>
                  <a:gd name="T4" fmla="*/ 240 w 624"/>
                  <a:gd name="T5" fmla="*/ 240 h 272"/>
                  <a:gd name="T6" fmla="*/ 624 w 624"/>
                  <a:gd name="T7" fmla="*/ 272 h 272"/>
                  <a:gd name="T8" fmla="*/ 624 w 624"/>
                  <a:gd name="T9" fmla="*/ 0 h 272"/>
                  <a:gd name="T10" fmla="*/ 0 w 624"/>
                  <a:gd name="T11" fmla="*/ 0 h 272"/>
                </a:gdLst>
                <a:ahLst/>
                <a:cxnLst>
                  <a:cxn ang="0">
                    <a:pos x="T0" y="T1"/>
                  </a:cxn>
                  <a:cxn ang="0">
                    <a:pos x="T2" y="T3"/>
                  </a:cxn>
                  <a:cxn ang="0">
                    <a:pos x="T4" y="T5"/>
                  </a:cxn>
                  <a:cxn ang="0">
                    <a:pos x="T6" y="T7"/>
                  </a:cxn>
                  <a:cxn ang="0">
                    <a:pos x="T8" y="T9"/>
                  </a:cxn>
                  <a:cxn ang="0">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sp>
            <p:nvSpPr>
              <p:cNvPr id="3094" name="Freeform 22"/>
              <p:cNvSpPr>
                <a:spLocks/>
              </p:cNvSpPr>
              <p:nvPr/>
            </p:nvSpPr>
            <p:spPr bwMode="ltGray">
              <a:xfrm rot="-5400000">
                <a:off x="4797" y="1721"/>
                <a:ext cx="632" cy="316"/>
              </a:xfrm>
              <a:custGeom>
                <a:avLst/>
                <a:gdLst>
                  <a:gd name="T0" fmla="*/ 8 w 632"/>
                  <a:gd name="T1" fmla="*/ 45 h 362"/>
                  <a:gd name="T2" fmla="*/ 8 w 632"/>
                  <a:gd name="T3" fmla="*/ 317 h 362"/>
                  <a:gd name="T4" fmla="*/ 248 w 632"/>
                  <a:gd name="T5" fmla="*/ 317 h 362"/>
                  <a:gd name="T6" fmla="*/ 632 w 632"/>
                  <a:gd name="T7" fmla="*/ 317 h 362"/>
                  <a:gd name="T8" fmla="*/ 632 w 632"/>
                  <a:gd name="T9" fmla="*/ 45 h 362"/>
                  <a:gd name="T10" fmla="*/ 104 w 632"/>
                  <a:gd name="T11" fmla="*/ 45 h 362"/>
                  <a:gd name="T12" fmla="*/ 8 w 632"/>
                  <a:gd name="T13" fmla="*/ 45 h 362"/>
                </a:gdLst>
                <a:ahLst/>
                <a:cxnLst>
                  <a:cxn ang="0">
                    <a:pos x="T0" y="T1"/>
                  </a:cxn>
                  <a:cxn ang="0">
                    <a:pos x="T2" y="T3"/>
                  </a:cxn>
                  <a:cxn ang="0">
                    <a:pos x="T4" y="T5"/>
                  </a:cxn>
                  <a:cxn ang="0">
                    <a:pos x="T6" y="T7"/>
                  </a:cxn>
                  <a:cxn ang="0">
                    <a:pos x="T8" y="T9"/>
                  </a:cxn>
                  <a:cxn ang="0">
                    <a:pos x="T10" y="T11"/>
                  </a:cxn>
                  <a:cxn ang="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a:noFill/>
              </a:ln>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az-Cyrl-AZ"/>
              </a:p>
            </p:txBody>
          </p:sp>
        </p:grpSp>
        <p:sp>
          <p:nvSpPr>
            <p:cNvPr id="3095" name="Freeform 23"/>
            <p:cNvSpPr>
              <a:spLocks/>
            </p:cNvSpPr>
            <p:nvPr/>
          </p:nvSpPr>
          <p:spPr bwMode="ltGray">
            <a:xfrm rot="16200000" flipH="1">
              <a:off x="-1954" y="1951"/>
              <a:ext cx="4320" cy="412"/>
            </a:xfrm>
            <a:custGeom>
              <a:avLst/>
              <a:gdLst>
                <a:gd name="T0" fmla="*/ 0 w 5762"/>
                <a:gd name="T1" fmla="*/ 196 h 385"/>
                <a:gd name="T2" fmla="*/ 5762 w 5762"/>
                <a:gd name="T3" fmla="*/ 188 h 385"/>
                <a:gd name="T4" fmla="*/ 5762 w 5762"/>
                <a:gd name="T5" fmla="*/ 4 h 385"/>
                <a:gd name="T6" fmla="*/ 0 w 5762"/>
                <a:gd name="T7" fmla="*/ 0 h 385"/>
                <a:gd name="T8" fmla="*/ 0 w 5762"/>
                <a:gd name="T9" fmla="*/ 196 h 385"/>
              </a:gdLst>
              <a:ahLst/>
              <a:cxnLst>
                <a:cxn ang="0">
                  <a:pos x="T0" y="T1"/>
                </a:cxn>
                <a:cxn ang="0">
                  <a:pos x="T2" y="T3"/>
                </a:cxn>
                <a:cxn ang="0">
                  <a:pos x="T4" y="T5"/>
                </a:cxn>
                <a:cxn ang="0">
                  <a:pos x="T6" y="T7"/>
                </a:cxn>
                <a:cxn ang="0">
                  <a:pos x="T8" y="T9"/>
                </a:cxn>
              </a:cxnLst>
              <a:rect l="0" t="0" r="r" b="b"/>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0" scaled="1"/>
            </a:gradFill>
            <a:ln>
              <a:noFill/>
            </a:ln>
            <a:effectLst/>
            <a:extLst>
              <a:ext uri="{91240B29-F687-4F45-9708-019B960494DF}">
                <a14:hiddenLine xmlns="" xmlns:a14="http://schemas.microsoft.com/office/drawing/2010/main" w="9525" cap="flat">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az-Cyrl-AZ"/>
            </a:p>
          </p:txBody>
        </p:sp>
        <p:sp>
          <p:nvSpPr>
            <p:cNvPr id="3096" name="Freeform 24"/>
            <p:cNvSpPr>
              <a:spLocks/>
            </p:cNvSpPr>
            <p:nvPr/>
          </p:nvSpPr>
          <p:spPr bwMode="ltGray">
            <a:xfrm rot="16200000" flipH="1">
              <a:off x="-1584" y="2062"/>
              <a:ext cx="4319" cy="189"/>
            </a:xfrm>
            <a:custGeom>
              <a:avLst/>
              <a:gdLst>
                <a:gd name="T0" fmla="*/ 0 w 5761"/>
                <a:gd name="T1" fmla="*/ 28 h 189"/>
                <a:gd name="T2" fmla="*/ 5761 w 5761"/>
                <a:gd name="T3" fmla="*/ 0 h 189"/>
                <a:gd name="T4" fmla="*/ 5761 w 5761"/>
                <a:gd name="T5" fmla="*/ 189 h 189"/>
                <a:gd name="T6" fmla="*/ 1 w 5761"/>
                <a:gd name="T7" fmla="*/ 189 h 189"/>
                <a:gd name="T8" fmla="*/ 0 w 5761"/>
                <a:gd name="T9" fmla="*/ 28 h 189"/>
              </a:gdLst>
              <a:ahLst/>
              <a:cxnLst>
                <a:cxn ang="0">
                  <a:pos x="T0" y="T1"/>
                </a:cxn>
                <a:cxn ang="0">
                  <a:pos x="T2" y="T3"/>
                </a:cxn>
                <a:cxn ang="0">
                  <a:pos x="T4" y="T5"/>
                </a:cxn>
                <a:cxn ang="0">
                  <a:pos x="T6" y="T7"/>
                </a:cxn>
                <a:cxn ang="0">
                  <a:pos x="T8" y="T9"/>
                </a:cxn>
              </a:cxnLst>
              <a:rect l="0" t="0" r="r" b="b"/>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0" scaled="1"/>
            </a:gradFill>
            <a:ln>
              <a:noFill/>
            </a:ln>
            <a:effectLst/>
            <a:extLst>
              <a:ext uri="{91240B29-F687-4F45-9708-019B960494DF}">
                <a14:hiddenLine xmlns="" xmlns:a14="http://schemas.microsoft.com/office/drawing/2010/main" w="9525" cap="flat">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az-Cyrl-AZ"/>
            </a:p>
          </p:txBody>
        </p:sp>
      </p:grpSp>
      <p:sp>
        <p:nvSpPr>
          <p:cNvPr id="3097" name="Rectangle 25"/>
          <p:cNvSpPr>
            <a:spLocks noGrp="1" noChangeArrowheads="1"/>
          </p:cNvSpPr>
          <p:nvPr>
            <p:ph type="title"/>
          </p:nvPr>
        </p:nvSpPr>
        <p:spPr bwMode="auto">
          <a:xfrm>
            <a:off x="1173163" y="457200"/>
            <a:ext cx="7772400" cy="1143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98" name="Rectangle 26"/>
          <p:cNvSpPr>
            <a:spLocks noGrp="1" noChangeArrowheads="1"/>
          </p:cNvSpPr>
          <p:nvPr>
            <p:ph type="body" idx="1"/>
          </p:nvPr>
        </p:nvSpPr>
        <p:spPr bwMode="auto">
          <a:xfrm>
            <a:off x="1173163" y="1981200"/>
            <a:ext cx="7772400" cy="4114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99" name="Rectangle 27"/>
          <p:cNvSpPr>
            <a:spLocks noGrp="1" noChangeArrowheads="1"/>
          </p:cNvSpPr>
          <p:nvPr>
            <p:ph type="dt" sz="half" idx="2"/>
          </p:nvPr>
        </p:nvSpPr>
        <p:spPr bwMode="auto">
          <a:xfrm>
            <a:off x="1173163" y="6265863"/>
            <a:ext cx="19050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a:latin typeface="+mn-lt"/>
              </a:defRPr>
            </a:lvl1pPr>
          </a:lstStyle>
          <a:p>
            <a:endParaRPr lang="en-US"/>
          </a:p>
        </p:txBody>
      </p:sp>
      <p:sp>
        <p:nvSpPr>
          <p:cNvPr id="3100" name="Rectangle 28"/>
          <p:cNvSpPr>
            <a:spLocks noGrp="1" noChangeArrowheads="1"/>
          </p:cNvSpPr>
          <p:nvPr>
            <p:ph type="ftr" sz="quarter" idx="3"/>
          </p:nvPr>
        </p:nvSpPr>
        <p:spPr bwMode="auto">
          <a:xfrm>
            <a:off x="3581400" y="6248400"/>
            <a:ext cx="28956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ct val="50000"/>
              </a:spcBef>
              <a:defRPr sz="1400">
                <a:latin typeface="+mn-lt"/>
              </a:defRPr>
            </a:lvl1pPr>
          </a:lstStyle>
          <a:p>
            <a:endParaRPr lang="en-US"/>
          </a:p>
        </p:txBody>
      </p:sp>
      <p:sp>
        <p:nvSpPr>
          <p:cNvPr id="3101" name="Rectangle 29"/>
          <p:cNvSpPr>
            <a:spLocks noGrp="1" noChangeArrowheads="1"/>
          </p:cNvSpPr>
          <p:nvPr>
            <p:ph type="sldNum" sz="quarter" idx="4"/>
          </p:nvPr>
        </p:nvSpPr>
        <p:spPr bwMode="auto">
          <a:xfrm>
            <a:off x="7010400" y="6248400"/>
            <a:ext cx="19050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a:latin typeface="+mn-lt"/>
              </a:defRPr>
            </a:lvl1pPr>
          </a:lstStyle>
          <a:p>
            <a:fld id="{F96FDFD4-2159-47EF-97DA-1D5B3925E6B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lr>
          <a:schemeClr val="accent1"/>
        </a:buClr>
        <a:buSzPct val="8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az-Cyrl-A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914400" y="914400"/>
            <a:ext cx="7772400" cy="2062103"/>
          </a:xfrm>
        </p:spPr>
        <p:txBody>
          <a:bodyPr/>
          <a:lstStyle/>
          <a:p>
            <a:pPr algn="ctr"/>
            <a:r>
              <a:rPr lang="en-GB" sz="3200" b="1" dirty="0" smtClean="0">
                <a:solidFill>
                  <a:schemeClr val="accent2"/>
                </a:solidFill>
                <a:latin typeface="Arial Narrow" pitchFamily="34" charset="0"/>
              </a:rPr>
              <a:t>POVERTY MEASUREMENT AND </a:t>
            </a:r>
            <a:r>
              <a:rPr lang="en-US" sz="3200" b="1" dirty="0" smtClean="0">
                <a:solidFill>
                  <a:schemeClr val="accent2"/>
                </a:solidFill>
                <a:latin typeface="Arial Narrow" pitchFamily="34" charset="0"/>
              </a:rPr>
              <a:t>METODOLOGY </a:t>
            </a:r>
            <a:r>
              <a:rPr lang="en-US" sz="3200" b="1" dirty="0">
                <a:solidFill>
                  <a:schemeClr val="accent2"/>
                </a:solidFill>
                <a:latin typeface="Arial Narrow" pitchFamily="34" charset="0"/>
              </a:rPr>
              <a:t>OF HOUSEHOLD BUDGET SURVEY IN AZERBAIJAN</a:t>
            </a:r>
            <a:r>
              <a:rPr lang="ru-RU" sz="3200" b="1" dirty="0">
                <a:solidFill>
                  <a:schemeClr val="accent2"/>
                </a:solidFill>
                <a:latin typeface="Arial Narrow" pitchFamily="34" charset="0"/>
              </a:rPr>
              <a:t> </a:t>
            </a:r>
            <a:br>
              <a:rPr lang="ru-RU" sz="3200" b="1" dirty="0">
                <a:solidFill>
                  <a:schemeClr val="accent2"/>
                </a:solidFill>
                <a:latin typeface="Arial Narrow" pitchFamily="34" charset="0"/>
              </a:rPr>
            </a:br>
            <a:endParaRPr lang="en-US" sz="3200" b="1" dirty="0">
              <a:solidFill>
                <a:schemeClr val="accent2"/>
              </a:solidFill>
              <a:latin typeface="Arial Narrow" pitchFamily="34" charset="0"/>
            </a:endParaRPr>
          </a:p>
        </p:txBody>
      </p:sp>
      <p:sp>
        <p:nvSpPr>
          <p:cNvPr id="24579" name="Rectangle 3"/>
          <p:cNvSpPr>
            <a:spLocks noGrp="1" noChangeArrowheads="1"/>
          </p:cNvSpPr>
          <p:nvPr>
            <p:ph type="subTitle" idx="1"/>
          </p:nvPr>
        </p:nvSpPr>
        <p:spPr>
          <a:xfrm>
            <a:off x="1219200" y="3810000"/>
            <a:ext cx="7315200" cy="1219200"/>
          </a:xfrm>
        </p:spPr>
        <p:txBody>
          <a:bodyPr/>
          <a:lstStyle/>
          <a:p>
            <a:pPr algn="ctr"/>
            <a:r>
              <a:rPr lang="en-US" b="1">
                <a:solidFill>
                  <a:schemeClr val="accent2"/>
                </a:solidFill>
              </a:rPr>
              <a:t>Yashar PASHA</a:t>
            </a:r>
            <a:endParaRPr lang="ru-RU" b="1">
              <a:solidFill>
                <a:schemeClr val="accent2"/>
              </a:solidFill>
            </a:endParaRPr>
          </a:p>
          <a:p>
            <a:pPr algn="ctr"/>
            <a:endParaRPr lang="en-US">
              <a:solidFill>
                <a:schemeClr val="accent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F0DDE35-9C91-420E-A5DB-9CE284E5CC7A}" type="slidenum">
              <a:rPr lang="en-US"/>
              <a:pPr/>
              <a:t>10</a:t>
            </a:fld>
            <a:endParaRPr lang="en-US"/>
          </a:p>
        </p:txBody>
      </p:sp>
      <p:sp>
        <p:nvSpPr>
          <p:cNvPr id="124930" name="Rectangle 2"/>
          <p:cNvSpPr>
            <a:spLocks noGrp="1" noChangeArrowheads="1"/>
          </p:cNvSpPr>
          <p:nvPr>
            <p:ph type="title"/>
          </p:nvPr>
        </p:nvSpPr>
        <p:spPr>
          <a:xfrm>
            <a:off x="1173163" y="457200"/>
            <a:ext cx="7772400" cy="838200"/>
          </a:xfrm>
        </p:spPr>
        <p:txBody>
          <a:bodyPr/>
          <a:lstStyle/>
          <a:p>
            <a:pPr algn="ctr"/>
            <a:r>
              <a:rPr lang="en-GB" sz="3600" b="1" i="1">
                <a:solidFill>
                  <a:schemeClr val="accent2"/>
                </a:solidFill>
              </a:rPr>
              <a:t>Sampling Procedure</a:t>
            </a:r>
            <a:r>
              <a:rPr lang="ru-RU"/>
              <a:t> </a:t>
            </a:r>
            <a:r>
              <a:rPr lang="en-US" sz="3600" b="1" i="1">
                <a:solidFill>
                  <a:schemeClr val="accent2"/>
                </a:solidFill>
              </a:rPr>
              <a:t>for HBS</a:t>
            </a:r>
          </a:p>
        </p:txBody>
      </p:sp>
      <p:sp>
        <p:nvSpPr>
          <p:cNvPr id="124931" name="Rectangle 3"/>
          <p:cNvSpPr>
            <a:spLocks noGrp="1" noChangeArrowheads="1"/>
          </p:cNvSpPr>
          <p:nvPr>
            <p:ph type="body" idx="1"/>
          </p:nvPr>
        </p:nvSpPr>
        <p:spPr>
          <a:xfrm>
            <a:off x="1143000" y="1524000"/>
            <a:ext cx="7772400" cy="4724400"/>
          </a:xfrm>
        </p:spPr>
        <p:txBody>
          <a:bodyPr/>
          <a:lstStyle/>
          <a:p>
            <a:pPr>
              <a:lnSpc>
                <a:spcPct val="90000"/>
              </a:lnSpc>
            </a:pPr>
            <a:r>
              <a:rPr lang="en-GB" sz="2400" b="1" i="1">
                <a:solidFill>
                  <a:schemeClr val="accent2"/>
                </a:solidFill>
              </a:rPr>
              <a:t>The secondary sampling units were formed using maps of the population census territories, the population census data on number of households living within each of these territories. Within each primary sampling unit in rural areas selected at the first stage, one secondary sampling unit per interviewer was selected, using systematic probability proportional to size sampling. In order to spread out to a greater extent the sample within each primary sampling unit of urban areas, two secondary sampling units per interviewer were selected using systematic probability proportional to size sampling.</a:t>
            </a:r>
            <a:r>
              <a:rPr lang="ru-RU" sz="2400" b="1" i="1">
                <a:solidFill>
                  <a:schemeClr val="accent2"/>
                </a:solidFill>
              </a:rPr>
              <a:t> </a:t>
            </a:r>
            <a:endParaRPr lang="en-US" sz="2400" b="1" i="1">
              <a:solidFill>
                <a:schemeClr val="accent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DFB0C76-8A35-4E17-A4AB-60C7883C91A7}" type="slidenum">
              <a:rPr lang="en-US"/>
              <a:pPr/>
              <a:t>11</a:t>
            </a:fld>
            <a:endParaRPr lang="en-US"/>
          </a:p>
        </p:txBody>
      </p:sp>
      <p:sp>
        <p:nvSpPr>
          <p:cNvPr id="126978" name="Rectangle 2"/>
          <p:cNvSpPr>
            <a:spLocks noGrp="1" noChangeArrowheads="1"/>
          </p:cNvSpPr>
          <p:nvPr>
            <p:ph type="title"/>
          </p:nvPr>
        </p:nvSpPr>
        <p:spPr>
          <a:xfrm>
            <a:off x="1173163" y="457200"/>
            <a:ext cx="7772400" cy="838200"/>
          </a:xfrm>
        </p:spPr>
        <p:txBody>
          <a:bodyPr/>
          <a:lstStyle/>
          <a:p>
            <a:pPr algn="ctr"/>
            <a:r>
              <a:rPr lang="en-GB" sz="3600" b="1" i="1">
                <a:solidFill>
                  <a:schemeClr val="accent2"/>
                </a:solidFill>
              </a:rPr>
              <a:t>Second stage sampling</a:t>
            </a:r>
            <a:r>
              <a:rPr lang="en-GB"/>
              <a:t> </a:t>
            </a:r>
            <a:endParaRPr lang="en-US"/>
          </a:p>
        </p:txBody>
      </p:sp>
      <p:sp>
        <p:nvSpPr>
          <p:cNvPr id="126979" name="Rectangle 3"/>
          <p:cNvSpPr>
            <a:spLocks noGrp="1" noChangeArrowheads="1"/>
          </p:cNvSpPr>
          <p:nvPr>
            <p:ph type="body" idx="1"/>
          </p:nvPr>
        </p:nvSpPr>
        <p:spPr>
          <a:xfrm>
            <a:off x="1143000" y="1524000"/>
            <a:ext cx="7772400" cy="4724400"/>
          </a:xfrm>
        </p:spPr>
        <p:txBody>
          <a:bodyPr/>
          <a:lstStyle/>
          <a:p>
            <a:pPr>
              <a:lnSpc>
                <a:spcPct val="80000"/>
              </a:lnSpc>
            </a:pPr>
            <a:r>
              <a:rPr lang="en-GB" sz="2400" b="1" i="1" dirty="0">
                <a:solidFill>
                  <a:schemeClr val="accent2"/>
                </a:solidFill>
              </a:rPr>
              <a:t>As a rule the population census supervisors’ areas were used as the secondary sampling units. Nevertheless some of population census supervisors’ areas were too spread out. For such territories each secondary sampling unit was formed using the population census maps as a amalgamation of some of population census enumerator areas. Thus more compact secondary sampling territories were created. The total number of secondary sampling units formed within </a:t>
            </a:r>
            <a:r>
              <a:rPr lang="en-GB" sz="2400" b="1" i="1" dirty="0" smtClean="0">
                <a:solidFill>
                  <a:schemeClr val="accent2"/>
                </a:solidFill>
              </a:rPr>
              <a:t>125 </a:t>
            </a:r>
            <a:r>
              <a:rPr lang="en-GB" sz="2400" b="1" i="1" dirty="0">
                <a:solidFill>
                  <a:schemeClr val="accent2"/>
                </a:solidFill>
              </a:rPr>
              <a:t>selected primary sampling units was equal to 493</a:t>
            </a:r>
            <a:r>
              <a:rPr lang="ru-RU" sz="2400" b="1" i="1" dirty="0">
                <a:solidFill>
                  <a:schemeClr val="accent2"/>
                </a:solidFill>
              </a:rPr>
              <a:t> </a:t>
            </a:r>
            <a:endParaRPr lang="en-US" sz="2400" b="1" i="1" dirty="0">
              <a:solidFill>
                <a:schemeClr val="accent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277F93E-8EC9-4CC0-9FF9-F71F80FD365E}" type="slidenum">
              <a:rPr lang="en-US"/>
              <a:pPr/>
              <a:t>12</a:t>
            </a:fld>
            <a:endParaRPr lang="en-US"/>
          </a:p>
        </p:txBody>
      </p:sp>
      <p:sp>
        <p:nvSpPr>
          <p:cNvPr id="129026" name="Rectangle 2"/>
          <p:cNvSpPr>
            <a:spLocks noGrp="1" noChangeArrowheads="1"/>
          </p:cNvSpPr>
          <p:nvPr>
            <p:ph type="title"/>
          </p:nvPr>
        </p:nvSpPr>
        <p:spPr>
          <a:xfrm>
            <a:off x="1173163" y="762000"/>
            <a:ext cx="7772400" cy="990600"/>
          </a:xfrm>
        </p:spPr>
        <p:txBody>
          <a:bodyPr/>
          <a:lstStyle/>
          <a:p>
            <a:pPr algn="ctr"/>
            <a:r>
              <a:rPr lang="en-GB" sz="3600" b="1" i="1">
                <a:solidFill>
                  <a:schemeClr val="accent2"/>
                </a:solidFill>
              </a:rPr>
              <a:t>Sampling of households</a:t>
            </a:r>
            <a:r>
              <a:rPr lang="ru-RU"/>
              <a:t> </a:t>
            </a:r>
            <a:r>
              <a:rPr lang="ru-RU" b="1" i="1"/>
              <a:t/>
            </a:r>
            <a:br>
              <a:rPr lang="ru-RU" b="1" i="1"/>
            </a:br>
            <a:endParaRPr lang="en-US" b="1" i="1"/>
          </a:p>
        </p:txBody>
      </p:sp>
      <p:sp>
        <p:nvSpPr>
          <p:cNvPr id="129027" name="Rectangle 3"/>
          <p:cNvSpPr>
            <a:spLocks noGrp="1" noChangeArrowheads="1"/>
          </p:cNvSpPr>
          <p:nvPr>
            <p:ph type="body" idx="1"/>
          </p:nvPr>
        </p:nvSpPr>
        <p:spPr>
          <a:xfrm>
            <a:off x="1143000" y="1905000"/>
            <a:ext cx="7772400" cy="4343400"/>
          </a:xfrm>
        </p:spPr>
        <p:txBody>
          <a:bodyPr/>
          <a:lstStyle/>
          <a:p>
            <a:pPr>
              <a:lnSpc>
                <a:spcPct val="80000"/>
              </a:lnSpc>
            </a:pPr>
            <a:r>
              <a:rPr lang="en-GB" sz="2400" b="1" i="1">
                <a:solidFill>
                  <a:schemeClr val="accent2"/>
                </a:solidFill>
              </a:rPr>
              <a:t>Selection of households for each interviewer is carried out within sampled secondary units using simple random sampling. Each interviewer every week approaches 2 households for the 2 weeks’ diary period. Thus the number of sampled households for each interviewer within one quarter is equal to 26. 13 different weeks. Since every household participates in the survey only during a one-quarter period the annual sample size for each interviewer is equal to 104 households.</a:t>
            </a:r>
            <a:r>
              <a:rPr lang="ru-RU"/>
              <a:t> </a:t>
            </a:r>
            <a:endParaRPr lang="en-US" sz="2400" b="1" i="1">
              <a:solidFill>
                <a:schemeClr val="accent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B640757-9C4E-43B0-B81B-A131C751C8F9}" type="slidenum">
              <a:rPr lang="en-US"/>
              <a:pPr/>
              <a:t>13</a:t>
            </a:fld>
            <a:endParaRPr lang="en-US"/>
          </a:p>
        </p:txBody>
      </p:sp>
      <p:sp>
        <p:nvSpPr>
          <p:cNvPr id="53250" name="Rectangle 2"/>
          <p:cNvSpPr>
            <a:spLocks noGrp="1" noChangeArrowheads="1"/>
          </p:cNvSpPr>
          <p:nvPr>
            <p:ph type="title"/>
          </p:nvPr>
        </p:nvSpPr>
        <p:spPr/>
        <p:txBody>
          <a:bodyPr/>
          <a:lstStyle/>
          <a:p>
            <a:pPr algn="ctr"/>
            <a:r>
              <a:rPr lang="en-US" sz="3200" b="1" dirty="0" smtClean="0">
                <a:latin typeface="Arial Narrow" pitchFamily="34" charset="0"/>
              </a:rPr>
              <a:t>Starting from January of 2008 quarterly </a:t>
            </a:r>
            <a:r>
              <a:rPr lang="en-US" sz="3200" b="1" dirty="0">
                <a:latin typeface="Arial Narrow" pitchFamily="34" charset="0"/>
              </a:rPr>
              <a:t>panel survey</a:t>
            </a:r>
            <a:endParaRPr lang="ru-RU" sz="3200" b="1" dirty="0">
              <a:latin typeface="Arial Narrow" pitchFamily="34" charset="0"/>
            </a:endParaRPr>
          </a:p>
        </p:txBody>
      </p:sp>
      <p:sp>
        <p:nvSpPr>
          <p:cNvPr id="53251" name="Rectangle 3"/>
          <p:cNvSpPr>
            <a:spLocks noGrp="1" noChangeArrowheads="1"/>
          </p:cNvSpPr>
          <p:nvPr>
            <p:ph type="body" idx="1"/>
          </p:nvPr>
        </p:nvSpPr>
        <p:spPr/>
        <p:txBody>
          <a:bodyPr/>
          <a:lstStyle/>
          <a:p>
            <a:r>
              <a:rPr lang="en-US" b="1" dirty="0">
                <a:solidFill>
                  <a:srgbClr val="0066CC"/>
                </a:solidFill>
                <a:latin typeface="Arial Narrow" pitchFamily="34" charset="0"/>
              </a:rPr>
              <a:t>I quarter</a:t>
            </a:r>
            <a:r>
              <a:rPr lang="az-Latn-AZ" b="1" dirty="0">
                <a:solidFill>
                  <a:srgbClr val="0066CC"/>
                </a:solidFill>
                <a:latin typeface="Arial Narrow" pitchFamily="34" charset="0"/>
              </a:rPr>
              <a:t> </a:t>
            </a:r>
            <a:r>
              <a:rPr lang="en-US" b="1" dirty="0">
                <a:solidFill>
                  <a:srgbClr val="0066CC"/>
                </a:solidFill>
                <a:latin typeface="Arial Narrow" pitchFamily="34" charset="0"/>
              </a:rPr>
              <a:t>4250</a:t>
            </a:r>
            <a:r>
              <a:rPr lang="az-Latn-AZ" b="1" dirty="0">
                <a:solidFill>
                  <a:srgbClr val="0066CC"/>
                </a:solidFill>
                <a:latin typeface="Arial Narrow" pitchFamily="34" charset="0"/>
              </a:rPr>
              <a:t> </a:t>
            </a:r>
            <a:r>
              <a:rPr lang="en-US" b="1" dirty="0">
                <a:solidFill>
                  <a:srgbClr val="0066CC"/>
                </a:solidFill>
                <a:latin typeface="Arial Narrow" pitchFamily="34" charset="0"/>
              </a:rPr>
              <a:t>households</a:t>
            </a:r>
            <a:endParaRPr lang="az-Latn-AZ" b="1" dirty="0">
              <a:solidFill>
                <a:srgbClr val="0066CC"/>
              </a:solidFill>
              <a:latin typeface="Arial Narrow" pitchFamily="34" charset="0"/>
            </a:endParaRPr>
          </a:p>
          <a:p>
            <a:r>
              <a:rPr lang="en-US" b="1" dirty="0">
                <a:solidFill>
                  <a:srgbClr val="0066CC"/>
                </a:solidFill>
                <a:latin typeface="Arial Narrow" pitchFamily="34" charset="0"/>
              </a:rPr>
              <a:t>II</a:t>
            </a:r>
            <a:r>
              <a:rPr lang="az-Latn-AZ" b="1" dirty="0">
                <a:solidFill>
                  <a:srgbClr val="0066CC"/>
                </a:solidFill>
                <a:latin typeface="Arial Narrow" pitchFamily="34" charset="0"/>
              </a:rPr>
              <a:t> </a:t>
            </a:r>
            <a:r>
              <a:rPr lang="en-US" b="1" dirty="0">
                <a:solidFill>
                  <a:srgbClr val="0066CC"/>
                </a:solidFill>
                <a:latin typeface="Arial Narrow" pitchFamily="34" charset="0"/>
              </a:rPr>
              <a:t>quarter</a:t>
            </a:r>
            <a:r>
              <a:rPr lang="az-Latn-AZ" b="1" dirty="0">
                <a:solidFill>
                  <a:srgbClr val="0066CC"/>
                </a:solidFill>
                <a:latin typeface="Arial Narrow" pitchFamily="34" charset="0"/>
              </a:rPr>
              <a:t> </a:t>
            </a:r>
            <a:r>
              <a:rPr lang="en-US" b="1" dirty="0">
                <a:solidFill>
                  <a:srgbClr val="0066CC"/>
                </a:solidFill>
                <a:latin typeface="Arial Narrow" pitchFamily="34" charset="0"/>
              </a:rPr>
              <a:t>4250</a:t>
            </a:r>
            <a:r>
              <a:rPr lang="az-Latn-AZ" b="1" dirty="0">
                <a:solidFill>
                  <a:srgbClr val="0066CC"/>
                </a:solidFill>
                <a:latin typeface="Arial Narrow" pitchFamily="34" charset="0"/>
              </a:rPr>
              <a:t> </a:t>
            </a:r>
            <a:r>
              <a:rPr lang="en-US" b="1" dirty="0">
                <a:solidFill>
                  <a:srgbClr val="0066CC"/>
                </a:solidFill>
                <a:latin typeface="Arial Narrow" pitchFamily="34" charset="0"/>
              </a:rPr>
              <a:t>households</a:t>
            </a:r>
            <a:endParaRPr lang="az-Latn-AZ" b="1" dirty="0">
              <a:solidFill>
                <a:srgbClr val="0066CC"/>
              </a:solidFill>
              <a:latin typeface="Arial Narrow" pitchFamily="34" charset="0"/>
            </a:endParaRPr>
          </a:p>
          <a:p>
            <a:r>
              <a:rPr lang="en-US" b="1" dirty="0">
                <a:solidFill>
                  <a:srgbClr val="0066CC"/>
                </a:solidFill>
                <a:latin typeface="Arial Narrow" pitchFamily="34" charset="0"/>
              </a:rPr>
              <a:t>III</a:t>
            </a:r>
            <a:r>
              <a:rPr lang="az-Latn-AZ" b="1" dirty="0">
                <a:solidFill>
                  <a:srgbClr val="0066CC"/>
                </a:solidFill>
                <a:latin typeface="Arial Narrow" pitchFamily="34" charset="0"/>
              </a:rPr>
              <a:t> </a:t>
            </a:r>
            <a:r>
              <a:rPr lang="en-US" b="1" dirty="0">
                <a:solidFill>
                  <a:srgbClr val="0066CC"/>
                </a:solidFill>
                <a:latin typeface="Arial Narrow" pitchFamily="34" charset="0"/>
              </a:rPr>
              <a:t>quarter</a:t>
            </a:r>
            <a:r>
              <a:rPr lang="az-Latn-AZ" b="1" dirty="0">
                <a:solidFill>
                  <a:srgbClr val="0066CC"/>
                </a:solidFill>
                <a:latin typeface="Arial Narrow" pitchFamily="34" charset="0"/>
              </a:rPr>
              <a:t> </a:t>
            </a:r>
            <a:r>
              <a:rPr lang="en-US" b="1" dirty="0">
                <a:solidFill>
                  <a:srgbClr val="0066CC"/>
                </a:solidFill>
                <a:latin typeface="Arial Narrow" pitchFamily="34" charset="0"/>
              </a:rPr>
              <a:t>4250</a:t>
            </a:r>
            <a:r>
              <a:rPr lang="az-Latn-AZ" b="1" dirty="0">
                <a:solidFill>
                  <a:srgbClr val="0066CC"/>
                </a:solidFill>
                <a:latin typeface="Arial Narrow" pitchFamily="34" charset="0"/>
              </a:rPr>
              <a:t> </a:t>
            </a:r>
            <a:r>
              <a:rPr lang="en-US" b="1" dirty="0">
                <a:solidFill>
                  <a:srgbClr val="0066CC"/>
                </a:solidFill>
                <a:latin typeface="Arial Narrow" pitchFamily="34" charset="0"/>
              </a:rPr>
              <a:t>households</a:t>
            </a:r>
            <a:endParaRPr lang="az-Latn-AZ" b="1" dirty="0">
              <a:solidFill>
                <a:srgbClr val="0066CC"/>
              </a:solidFill>
              <a:latin typeface="Arial Narrow" pitchFamily="34" charset="0"/>
            </a:endParaRPr>
          </a:p>
          <a:p>
            <a:r>
              <a:rPr lang="en-US" b="1" dirty="0">
                <a:solidFill>
                  <a:srgbClr val="0066CC"/>
                </a:solidFill>
                <a:latin typeface="Arial Narrow" pitchFamily="34" charset="0"/>
              </a:rPr>
              <a:t>IV</a:t>
            </a:r>
            <a:r>
              <a:rPr lang="az-Latn-AZ" b="1" dirty="0">
                <a:solidFill>
                  <a:srgbClr val="0066CC"/>
                </a:solidFill>
                <a:latin typeface="Arial Narrow" pitchFamily="34" charset="0"/>
              </a:rPr>
              <a:t> </a:t>
            </a:r>
            <a:r>
              <a:rPr lang="en-US" b="1" dirty="0">
                <a:solidFill>
                  <a:srgbClr val="0066CC"/>
                </a:solidFill>
                <a:latin typeface="Arial Narrow" pitchFamily="34" charset="0"/>
              </a:rPr>
              <a:t>quarter</a:t>
            </a:r>
            <a:r>
              <a:rPr lang="az-Latn-AZ" b="1" dirty="0">
                <a:solidFill>
                  <a:srgbClr val="0066CC"/>
                </a:solidFill>
                <a:latin typeface="Arial Narrow" pitchFamily="34" charset="0"/>
              </a:rPr>
              <a:t> </a:t>
            </a:r>
            <a:r>
              <a:rPr lang="en-US" b="1" dirty="0">
                <a:solidFill>
                  <a:srgbClr val="0066CC"/>
                </a:solidFill>
                <a:latin typeface="Arial Narrow" pitchFamily="34" charset="0"/>
              </a:rPr>
              <a:t>4250</a:t>
            </a:r>
            <a:r>
              <a:rPr lang="az-Latn-AZ" b="1" dirty="0">
                <a:solidFill>
                  <a:srgbClr val="0066CC"/>
                </a:solidFill>
                <a:latin typeface="Arial Narrow" pitchFamily="34" charset="0"/>
              </a:rPr>
              <a:t> </a:t>
            </a:r>
            <a:r>
              <a:rPr lang="en-US" b="1" dirty="0">
                <a:solidFill>
                  <a:srgbClr val="0066CC"/>
                </a:solidFill>
                <a:latin typeface="Arial Narrow" pitchFamily="34" charset="0"/>
              </a:rPr>
              <a:t>households</a:t>
            </a:r>
            <a:endParaRPr lang="az-Latn-AZ" b="1" dirty="0">
              <a:solidFill>
                <a:srgbClr val="0066CC"/>
              </a:solidFill>
              <a:latin typeface="Arial Narrow" pitchFamily="34" charset="0"/>
            </a:endParaRPr>
          </a:p>
          <a:p>
            <a:r>
              <a:rPr lang="en-US" b="1" dirty="0">
                <a:solidFill>
                  <a:srgbClr val="0066CC"/>
                </a:solidFill>
                <a:latin typeface="Arial Narrow" pitchFamily="34" charset="0"/>
              </a:rPr>
              <a:t>In annual data base 425</a:t>
            </a:r>
            <a:r>
              <a:rPr lang="az-Latn-AZ" b="1" dirty="0">
                <a:solidFill>
                  <a:srgbClr val="0066CC"/>
                </a:solidFill>
                <a:latin typeface="Arial Narrow" pitchFamily="34" charset="0"/>
              </a:rPr>
              <a:t>0 </a:t>
            </a:r>
            <a:r>
              <a:rPr lang="en-US" b="1" dirty="0">
                <a:solidFill>
                  <a:srgbClr val="0066CC"/>
                </a:solidFill>
                <a:latin typeface="Arial Narrow" pitchFamily="34" charset="0"/>
              </a:rPr>
              <a:t>households and</a:t>
            </a:r>
            <a:r>
              <a:rPr lang="ru-RU" b="1" dirty="0">
                <a:solidFill>
                  <a:srgbClr val="0066CC"/>
                </a:solidFill>
                <a:latin typeface="Arial Narrow" pitchFamily="34" charset="0"/>
              </a:rPr>
              <a:t> </a:t>
            </a:r>
            <a:r>
              <a:rPr lang="en-US" b="1" dirty="0">
                <a:solidFill>
                  <a:srgbClr val="0066CC"/>
                </a:solidFill>
                <a:latin typeface="Arial Narrow" pitchFamily="34" charset="0"/>
              </a:rPr>
              <a:t>18</a:t>
            </a:r>
            <a:r>
              <a:rPr lang="ru-RU" b="1" dirty="0">
                <a:solidFill>
                  <a:srgbClr val="0066CC"/>
                </a:solidFill>
                <a:latin typeface="Arial Narrow" pitchFamily="34" charset="0"/>
              </a:rPr>
              <a:t>000 </a:t>
            </a:r>
            <a:r>
              <a:rPr lang="en-US" b="1" dirty="0">
                <a:solidFill>
                  <a:srgbClr val="0066CC"/>
                </a:solidFill>
                <a:latin typeface="Arial Narrow" pitchFamily="34" charset="0"/>
              </a:rPr>
              <a:t>individuals</a:t>
            </a:r>
            <a:endParaRPr lang="ru-RU" b="1" dirty="0">
              <a:solidFill>
                <a:srgbClr val="0066CC"/>
              </a:solidFill>
              <a:latin typeface="Arial Narrow"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6CAE4FE-11F5-4861-8986-6C0CA1058408}" type="slidenum">
              <a:rPr lang="en-US"/>
              <a:pPr/>
              <a:t>14</a:t>
            </a:fld>
            <a:endParaRPr lang="en-US"/>
          </a:p>
        </p:txBody>
      </p:sp>
      <p:sp>
        <p:nvSpPr>
          <p:cNvPr id="54274" name="Rectangle 2"/>
          <p:cNvSpPr>
            <a:spLocks noGrp="1" noChangeArrowheads="1"/>
          </p:cNvSpPr>
          <p:nvPr>
            <p:ph type="title"/>
          </p:nvPr>
        </p:nvSpPr>
        <p:spPr/>
        <p:txBody>
          <a:bodyPr/>
          <a:lstStyle/>
          <a:p>
            <a:pPr algn="ctr"/>
            <a:r>
              <a:rPr lang="ru-RU" b="1"/>
              <a:t>Survey Questionnaires:</a:t>
            </a:r>
            <a:endParaRPr lang="ru-RU" b="1">
              <a:latin typeface="Arial Narrow" pitchFamily="34" charset="0"/>
            </a:endParaRPr>
          </a:p>
        </p:txBody>
      </p:sp>
      <p:sp>
        <p:nvSpPr>
          <p:cNvPr id="54275" name="Rectangle 3"/>
          <p:cNvSpPr>
            <a:spLocks noGrp="1" noChangeArrowheads="1"/>
          </p:cNvSpPr>
          <p:nvPr>
            <p:ph type="body" idx="1"/>
          </p:nvPr>
        </p:nvSpPr>
        <p:spPr>
          <a:xfrm>
            <a:off x="1066800" y="1524000"/>
            <a:ext cx="7772400" cy="4876800"/>
          </a:xfrm>
        </p:spPr>
        <p:txBody>
          <a:bodyPr/>
          <a:lstStyle/>
          <a:p>
            <a:pPr>
              <a:lnSpc>
                <a:spcPct val="80000"/>
              </a:lnSpc>
            </a:pPr>
            <a:r>
              <a:rPr lang="en-US" sz="2800" b="1">
                <a:solidFill>
                  <a:srgbClr val="0066CC"/>
                </a:solidFill>
                <a:latin typeface="Arial Narrow" pitchFamily="34" charset="0"/>
              </a:rPr>
              <a:t>Questionnaire for main interview. (is filled in the</a:t>
            </a:r>
          </a:p>
          <a:p>
            <a:pPr>
              <a:lnSpc>
                <a:spcPct val="80000"/>
              </a:lnSpc>
              <a:buFont typeface="Wingdings" pitchFamily="2" charset="2"/>
              <a:buNone/>
            </a:pPr>
            <a:r>
              <a:rPr lang="en-US" sz="2800" b="1">
                <a:solidFill>
                  <a:srgbClr val="0066CC"/>
                </a:solidFill>
                <a:latin typeface="Arial Narrow" pitchFamily="34" charset="0"/>
              </a:rPr>
              <a:t>beginning of survey for every household);</a:t>
            </a:r>
          </a:p>
          <a:p>
            <a:pPr>
              <a:lnSpc>
                <a:spcPct val="80000"/>
              </a:lnSpc>
            </a:pPr>
            <a:r>
              <a:rPr lang="en-US" sz="2800" b="1">
                <a:solidFill>
                  <a:srgbClr val="0066CC"/>
                </a:solidFill>
                <a:latin typeface="Arial Narrow" pitchFamily="34" charset="0"/>
              </a:rPr>
              <a:t>Expenses journal. (is filled by every household</a:t>
            </a:r>
          </a:p>
          <a:p>
            <a:pPr>
              <a:lnSpc>
                <a:spcPct val="80000"/>
              </a:lnSpc>
              <a:buFont typeface="Wingdings" pitchFamily="2" charset="2"/>
              <a:buNone/>
            </a:pPr>
            <a:r>
              <a:rPr lang="en-US" sz="2800" b="1">
                <a:solidFill>
                  <a:srgbClr val="0066CC"/>
                </a:solidFill>
                <a:latin typeface="Arial Narrow" pitchFamily="34" charset="0"/>
              </a:rPr>
              <a:t>during 2 weeks of a quarter);</a:t>
            </a:r>
          </a:p>
          <a:p>
            <a:pPr>
              <a:lnSpc>
                <a:spcPct val="80000"/>
              </a:lnSpc>
            </a:pPr>
            <a:r>
              <a:rPr lang="en-US" sz="2800" b="1">
                <a:solidFill>
                  <a:srgbClr val="0066CC"/>
                </a:solidFill>
                <a:latin typeface="Arial Narrow" pitchFamily="34" charset="0"/>
              </a:rPr>
              <a:t>Quarter questionnaire of incomes and</a:t>
            </a:r>
          </a:p>
          <a:p>
            <a:pPr>
              <a:lnSpc>
                <a:spcPct val="80000"/>
              </a:lnSpc>
              <a:buFont typeface="Wingdings" pitchFamily="2" charset="2"/>
              <a:buNone/>
            </a:pPr>
            <a:r>
              <a:rPr lang="en-US" sz="2800" b="1">
                <a:solidFill>
                  <a:srgbClr val="0066CC"/>
                </a:solidFill>
                <a:latin typeface="Arial Narrow" pitchFamily="34" charset="0"/>
              </a:rPr>
              <a:t>expenses. (is filled at the end of survey for every</a:t>
            </a:r>
          </a:p>
          <a:p>
            <a:pPr>
              <a:lnSpc>
                <a:spcPct val="80000"/>
              </a:lnSpc>
              <a:buFont typeface="Wingdings" pitchFamily="2" charset="2"/>
              <a:buNone/>
            </a:pPr>
            <a:r>
              <a:rPr lang="en-US" sz="2800" b="1">
                <a:solidFill>
                  <a:srgbClr val="0066CC"/>
                </a:solidFill>
                <a:latin typeface="Arial Narrow" pitchFamily="34" charset="0"/>
              </a:rPr>
              <a:t>household by all persons involved).</a:t>
            </a:r>
          </a:p>
          <a:p>
            <a:pPr>
              <a:lnSpc>
                <a:spcPct val="80000"/>
              </a:lnSpc>
            </a:pPr>
            <a:r>
              <a:rPr lang="en-US" sz="2800" b="1">
                <a:solidFill>
                  <a:srgbClr val="0066CC"/>
                </a:solidFill>
                <a:latin typeface="Arial Narrow" pitchFamily="34" charset="0"/>
              </a:rPr>
              <a:t>Instruction for a quarter questionnaire. (utilized</a:t>
            </a:r>
          </a:p>
          <a:p>
            <a:pPr>
              <a:lnSpc>
                <a:spcPct val="80000"/>
              </a:lnSpc>
              <a:buFont typeface="Wingdings" pitchFamily="2" charset="2"/>
              <a:buNone/>
            </a:pPr>
            <a:r>
              <a:rPr lang="en-US" sz="2800" b="1">
                <a:solidFill>
                  <a:srgbClr val="0066CC"/>
                </a:solidFill>
                <a:latin typeface="Arial Narrow" pitchFamily="34" charset="0"/>
              </a:rPr>
              <a:t>while a quarter questionnaire of incomes and</a:t>
            </a:r>
          </a:p>
          <a:p>
            <a:pPr>
              <a:lnSpc>
                <a:spcPct val="80000"/>
              </a:lnSpc>
              <a:buFont typeface="Wingdings" pitchFamily="2" charset="2"/>
              <a:buNone/>
            </a:pPr>
            <a:r>
              <a:rPr lang="en-US" sz="2800" b="1">
                <a:solidFill>
                  <a:srgbClr val="0066CC"/>
                </a:solidFill>
                <a:latin typeface="Arial Narrow" pitchFamily="34" charset="0"/>
              </a:rPr>
              <a:t>expenses is being filled);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515D8CC-F33C-4428-BD1D-556C3C04FBA2}" type="slidenum">
              <a:rPr lang="en-US"/>
              <a:pPr/>
              <a:t>15</a:t>
            </a:fld>
            <a:endParaRPr lang="en-US"/>
          </a:p>
        </p:txBody>
      </p:sp>
      <p:sp>
        <p:nvSpPr>
          <p:cNvPr id="55298" name="Rectangle 2"/>
          <p:cNvSpPr>
            <a:spLocks noGrp="1" noChangeArrowheads="1"/>
          </p:cNvSpPr>
          <p:nvPr>
            <p:ph type="body" idx="1"/>
          </p:nvPr>
        </p:nvSpPr>
        <p:spPr/>
        <p:txBody>
          <a:bodyPr/>
          <a:lstStyle/>
          <a:p>
            <a:r>
              <a:rPr lang="ru-RU" b="1">
                <a:solidFill>
                  <a:srgbClr val="0066CC"/>
                </a:solidFill>
                <a:latin typeface="Arial Narrow" pitchFamily="34" charset="0"/>
              </a:rPr>
              <a:t>By types of households</a:t>
            </a:r>
          </a:p>
          <a:p>
            <a:r>
              <a:rPr lang="ru-RU" b="1">
                <a:solidFill>
                  <a:srgbClr val="0066CC"/>
                </a:solidFill>
                <a:latin typeface="Arial Narrow" pitchFamily="34" charset="0"/>
              </a:rPr>
              <a:t> By education, sex, age, employment, social</a:t>
            </a:r>
          </a:p>
          <a:p>
            <a:pPr>
              <a:buFont typeface="Wingdings" pitchFamily="2" charset="2"/>
              <a:buNone/>
            </a:pPr>
            <a:r>
              <a:rPr lang="ru-RU" b="1">
                <a:solidFill>
                  <a:srgbClr val="0066CC"/>
                </a:solidFill>
                <a:latin typeface="Arial Narrow" pitchFamily="34" charset="0"/>
              </a:rPr>
              <a:t>status of a household.s head</a:t>
            </a:r>
          </a:p>
          <a:p>
            <a:r>
              <a:rPr lang="ru-RU" b="1">
                <a:solidFill>
                  <a:srgbClr val="0066CC"/>
                </a:solidFill>
                <a:latin typeface="Arial Narrow" pitchFamily="34" charset="0"/>
              </a:rPr>
              <a:t> By decile and quintil groups of population</a:t>
            </a:r>
          </a:p>
          <a:p>
            <a:r>
              <a:rPr lang="ru-RU" b="1">
                <a:solidFill>
                  <a:srgbClr val="0066CC"/>
                </a:solidFill>
                <a:latin typeface="Arial Narrow" pitchFamily="34" charset="0"/>
              </a:rPr>
              <a:t> By level of income and expenses of families</a:t>
            </a:r>
          </a:p>
          <a:p>
            <a:pPr>
              <a:buFont typeface="Wingdings" pitchFamily="2" charset="2"/>
              <a:buNone/>
            </a:pPr>
            <a:r>
              <a:rPr lang="ru-RU" b="1">
                <a:solidFill>
                  <a:srgbClr val="0066CC"/>
                </a:solidFill>
                <a:latin typeface="Arial Narrow" pitchFamily="34" charset="0"/>
              </a:rPr>
              <a:t>with/without children</a:t>
            </a:r>
          </a:p>
        </p:txBody>
      </p:sp>
      <p:sp>
        <p:nvSpPr>
          <p:cNvPr id="55299" name="Rectangle 3"/>
          <p:cNvSpPr>
            <a:spLocks noGrp="1" noChangeArrowheads="1"/>
          </p:cNvSpPr>
          <p:nvPr>
            <p:ph type="title"/>
          </p:nvPr>
        </p:nvSpPr>
        <p:spPr>
          <a:noFill/>
          <a:ln/>
        </p:spPr>
        <p:txBody>
          <a:bodyPr/>
          <a:lstStyle/>
          <a:p>
            <a:pPr algn="ctr"/>
            <a:r>
              <a:rPr lang="ru-RU"/>
              <a:t>Received Results are Grouped: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fld id="{1D14AD56-25FA-4410-847E-82AD25E55BDF}" type="slidenum">
              <a:rPr lang="en-US"/>
              <a:pPr/>
              <a:t>16</a:t>
            </a:fld>
            <a:endParaRPr lang="en-US"/>
          </a:p>
        </p:txBody>
      </p:sp>
      <p:sp>
        <p:nvSpPr>
          <p:cNvPr id="56322" name="Rectangle 2"/>
          <p:cNvSpPr>
            <a:spLocks noGrp="1" noChangeArrowheads="1"/>
          </p:cNvSpPr>
          <p:nvPr>
            <p:ph type="title"/>
          </p:nvPr>
        </p:nvSpPr>
        <p:spPr>
          <a:xfrm>
            <a:off x="1173163" y="457200"/>
            <a:ext cx="7772400" cy="533400"/>
          </a:xfrm>
        </p:spPr>
        <p:txBody>
          <a:bodyPr/>
          <a:lstStyle/>
          <a:p>
            <a:pPr algn="ctr"/>
            <a:r>
              <a:rPr lang="ru-RU" sz="3600" dirty="0" err="1">
                <a:solidFill>
                  <a:schemeClr val="accent2"/>
                </a:solidFill>
              </a:rPr>
              <a:t>Structure</a:t>
            </a:r>
            <a:r>
              <a:rPr lang="ru-RU" sz="3600" dirty="0">
                <a:solidFill>
                  <a:schemeClr val="accent2"/>
                </a:solidFill>
              </a:rPr>
              <a:t> </a:t>
            </a:r>
            <a:r>
              <a:rPr lang="ru-RU" sz="3600" dirty="0" err="1">
                <a:solidFill>
                  <a:schemeClr val="accent2"/>
                </a:solidFill>
              </a:rPr>
              <a:t>of</a:t>
            </a:r>
            <a:r>
              <a:rPr lang="ru-RU" sz="3600" dirty="0">
                <a:solidFill>
                  <a:schemeClr val="accent2"/>
                </a:solidFill>
              </a:rPr>
              <a:t> </a:t>
            </a:r>
            <a:r>
              <a:rPr lang="en-US" sz="3600" dirty="0" smtClean="0">
                <a:solidFill>
                  <a:schemeClr val="accent2"/>
                </a:solidFill>
              </a:rPr>
              <a:t>a</a:t>
            </a:r>
            <a:r>
              <a:rPr lang="ru-RU" sz="3600" dirty="0" err="1" smtClean="0">
                <a:solidFill>
                  <a:schemeClr val="accent2"/>
                </a:solidFill>
              </a:rPr>
              <a:t>verage</a:t>
            </a:r>
            <a:r>
              <a:rPr lang="ru-RU" sz="3600" dirty="0" smtClean="0">
                <a:solidFill>
                  <a:schemeClr val="accent2"/>
                </a:solidFill>
              </a:rPr>
              <a:t> </a:t>
            </a:r>
            <a:r>
              <a:rPr lang="en-US" sz="3600" dirty="0" smtClean="0">
                <a:solidFill>
                  <a:schemeClr val="accent2"/>
                </a:solidFill>
              </a:rPr>
              <a:t>p</a:t>
            </a:r>
            <a:r>
              <a:rPr lang="ru-RU" sz="3600" dirty="0" err="1" smtClean="0">
                <a:solidFill>
                  <a:schemeClr val="accent2"/>
                </a:solidFill>
              </a:rPr>
              <a:t>er</a:t>
            </a:r>
            <a:r>
              <a:rPr lang="ru-RU" sz="3600" dirty="0" smtClean="0">
                <a:solidFill>
                  <a:schemeClr val="accent2"/>
                </a:solidFill>
              </a:rPr>
              <a:t> </a:t>
            </a:r>
            <a:r>
              <a:rPr lang="en-US" sz="3600" dirty="0" smtClean="0">
                <a:solidFill>
                  <a:schemeClr val="accent2"/>
                </a:solidFill>
              </a:rPr>
              <a:t>c</a:t>
            </a:r>
            <a:r>
              <a:rPr lang="ru-RU" sz="3600" dirty="0" err="1" smtClean="0">
                <a:solidFill>
                  <a:schemeClr val="accent2"/>
                </a:solidFill>
              </a:rPr>
              <a:t>apita</a:t>
            </a:r>
            <a:r>
              <a:rPr lang="ru-RU" sz="3600" dirty="0" smtClean="0">
                <a:solidFill>
                  <a:schemeClr val="accent2"/>
                </a:solidFill>
              </a:rPr>
              <a:t> </a:t>
            </a:r>
            <a:r>
              <a:rPr lang="en-US" sz="3600" dirty="0" err="1" smtClean="0">
                <a:solidFill>
                  <a:schemeClr val="accent2"/>
                </a:solidFill>
              </a:rPr>
              <a:t>i</a:t>
            </a:r>
            <a:r>
              <a:rPr lang="ru-RU" sz="3600" dirty="0" err="1" smtClean="0">
                <a:solidFill>
                  <a:schemeClr val="accent2"/>
                </a:solidFill>
              </a:rPr>
              <a:t>ncomes</a:t>
            </a:r>
            <a:r>
              <a:rPr lang="ru-RU" dirty="0"/>
              <a:t/>
            </a:r>
            <a:br>
              <a:rPr lang="ru-RU" dirty="0"/>
            </a:br>
            <a:endParaRPr lang="ru-RU" dirty="0"/>
          </a:p>
        </p:txBody>
      </p:sp>
      <p:graphicFrame>
        <p:nvGraphicFramePr>
          <p:cNvPr id="56561" name="Group 241"/>
          <p:cNvGraphicFramePr>
            <a:graphicFrameLocks noGrp="1"/>
          </p:cNvGraphicFramePr>
          <p:nvPr>
            <p:ph type="tbl" idx="1"/>
          </p:nvPr>
        </p:nvGraphicFramePr>
        <p:xfrm>
          <a:off x="1524000" y="1219200"/>
          <a:ext cx="6324600" cy="4267202"/>
        </p:xfrm>
        <a:graphic>
          <a:graphicData uri="http://schemas.openxmlformats.org/drawingml/2006/table">
            <a:tbl>
              <a:tblPr/>
              <a:tblGrid>
                <a:gridCol w="5040313"/>
                <a:gridCol w="1284287"/>
              </a:tblGrid>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z-Latn-AZ" sz="2000" b="1" i="0" u="none" strike="noStrike" cap="none" normalizeH="0" baseline="0" smtClean="0">
                          <a:ln>
                            <a:noFill/>
                          </a:ln>
                          <a:solidFill>
                            <a:srgbClr val="0066CC"/>
                          </a:solidFill>
                          <a:effectLst/>
                          <a:latin typeface="Arial Narrow" pitchFamily="34" charset="0"/>
                          <a:ea typeface="Times New Roman" pitchFamily="18" charset="0"/>
                          <a:cs typeface="Tahoma" pitchFamily="34" charset="0"/>
                        </a:rPr>
                        <a:t> </a:t>
                      </a:r>
                      <a:r>
                        <a:rPr kumimoji="0" lang="ru-RU" sz="1800" b="0" i="0" u="none" strike="noStrike" cap="none" normalizeH="0" baseline="0" smtClean="0">
                          <a:ln>
                            <a:noFill/>
                          </a:ln>
                          <a:solidFill>
                            <a:srgbClr val="0066CC"/>
                          </a:solidFill>
                          <a:effectLst/>
                          <a:latin typeface="Arial Narrow" pitchFamily="34" charset="0"/>
                          <a:ea typeface="Times New Roman" pitchFamily="18" charset="0"/>
                          <a:cs typeface="Tahoma" pitchFamily="34" charset="0"/>
                        </a:rPr>
                        <a:t>Total income</a:t>
                      </a:r>
                      <a:endParaRPr kumimoji="0" lang="az-Latn-AZ" sz="1800" b="0" i="0" u="none" strike="noStrike" cap="none" normalizeH="0" baseline="0" smtClean="0">
                        <a:ln>
                          <a:noFill/>
                        </a:ln>
                        <a:solidFill>
                          <a:srgbClr val="0066CC"/>
                        </a:solidFill>
                        <a:effectLst/>
                        <a:latin typeface="Arial Narrow" pitchFamily="34" charset="0"/>
                        <a:ea typeface="Times New Roman" pitchFamily="18" charset="0"/>
                        <a:cs typeface="Tahoma" pitchFamily="34"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66CC"/>
                          </a:solidFill>
                          <a:effectLst/>
                          <a:latin typeface="Arial Narrow" pitchFamily="34" charset="0"/>
                          <a:ea typeface="Times New Roman" pitchFamily="18" charset="0"/>
                          <a:cs typeface="Tahoma" pitchFamily="34" charset="0"/>
                        </a:rPr>
                        <a:t>100</a:t>
                      </a:r>
                      <a:endParaRPr kumimoji="0" lang="en-US" sz="2000" b="0" i="0" u="none" strike="noStrike" cap="none" normalizeH="0" baseline="0" smtClean="0">
                        <a:ln>
                          <a:noFill/>
                        </a:ln>
                        <a:solidFill>
                          <a:srgbClr val="0066CC"/>
                        </a:solidFill>
                        <a:effectLst/>
                        <a:latin typeface="Arial Narrow" pitchFamily="34" charset="0"/>
                        <a:ea typeface="Times New Roman" pitchFamily="18" charset="0"/>
                        <a:cs typeface="Tahoma" pitchFamily="34"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450">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66CC"/>
                          </a:solidFill>
                          <a:effectLst/>
                          <a:latin typeface="Arial Narrow" pitchFamily="34" charset="0"/>
                        </a:rPr>
                        <a:t>Employment incomes</a:t>
                      </a:r>
                      <a:endParaRPr kumimoji="0" lang="az-Latn-AZ" sz="1800" b="0" i="0" u="none" strike="noStrike" cap="none" normalizeH="0" baseline="0" smtClean="0">
                        <a:ln>
                          <a:noFill/>
                        </a:ln>
                        <a:solidFill>
                          <a:srgbClr val="0066CC"/>
                        </a:solidFill>
                        <a:effectLst/>
                        <a:latin typeface="Arial Narrow" pitchFamily="34"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z-Latn-AZ" sz="2000" b="0" i="0" u="none" strike="noStrike" cap="none" normalizeH="0" baseline="0" smtClean="0">
                          <a:ln>
                            <a:noFill/>
                          </a:ln>
                          <a:solidFill>
                            <a:srgbClr val="0066CC"/>
                          </a:solidFill>
                          <a:effectLst/>
                          <a:latin typeface="Arial" pitchFamily="34" charset="0"/>
                        </a:rPr>
                        <a:t>3</a:t>
                      </a:r>
                      <a:r>
                        <a:rPr kumimoji="0" lang="en-US" sz="2000" b="0" i="0" u="none" strike="noStrike" cap="none" normalizeH="0" baseline="0" smtClean="0">
                          <a:ln>
                            <a:noFill/>
                          </a:ln>
                          <a:solidFill>
                            <a:srgbClr val="0066CC"/>
                          </a:solidFill>
                          <a:effectLst/>
                          <a:latin typeface="Arial" pitchFamily="34" charset="0"/>
                        </a:rPr>
                        <a:t>1</a:t>
                      </a:r>
                      <a:r>
                        <a:rPr kumimoji="0" lang="az-Latn-AZ" sz="2000" b="0" i="0" u="none" strike="noStrike" cap="none" normalizeH="0" baseline="0" smtClean="0">
                          <a:ln>
                            <a:noFill/>
                          </a:ln>
                          <a:solidFill>
                            <a:srgbClr val="0066CC"/>
                          </a:solidFill>
                          <a:effectLst/>
                          <a:latin typeface="Arial" pitchFamily="34" charset="0"/>
                        </a:rPr>
                        <a:t>.</a:t>
                      </a:r>
                      <a:r>
                        <a:rPr kumimoji="0" lang="en-US" sz="2000" b="0" i="0" u="none" strike="noStrike" cap="none" normalizeH="0" baseline="0" smtClean="0">
                          <a:ln>
                            <a:noFill/>
                          </a:ln>
                          <a:solidFill>
                            <a:srgbClr val="0066CC"/>
                          </a:solidFill>
                          <a:effectLst/>
                          <a:latin typeface="Arial" pitchFamily="34" charset="0"/>
                        </a:rPr>
                        <a:t>2</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450">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66CC"/>
                          </a:solidFill>
                          <a:effectLst/>
                          <a:latin typeface="Arial Narrow" pitchFamily="34" charset="0"/>
                        </a:rPr>
                        <a:t>Self-employment incomes</a:t>
                      </a:r>
                      <a:endParaRPr kumimoji="0" lang="az-Latn-AZ" sz="1800" b="0" i="0" u="none" strike="noStrike" cap="none" normalizeH="0" baseline="0" smtClean="0">
                        <a:ln>
                          <a:noFill/>
                        </a:ln>
                        <a:solidFill>
                          <a:srgbClr val="0066CC"/>
                        </a:solidFill>
                        <a:effectLst/>
                        <a:latin typeface="Arial Narrow" pitchFamily="34"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66CC"/>
                          </a:solidFill>
                          <a:effectLst/>
                          <a:latin typeface="Arial" pitchFamily="34" charset="0"/>
                        </a:rPr>
                        <a:t>22</a:t>
                      </a:r>
                      <a:r>
                        <a:rPr kumimoji="0" lang="az-Latn-AZ" sz="2000" b="0" i="0" u="none" strike="noStrike" cap="none" normalizeH="0" baseline="0" smtClean="0">
                          <a:ln>
                            <a:noFill/>
                          </a:ln>
                          <a:solidFill>
                            <a:srgbClr val="0066CC"/>
                          </a:solidFill>
                          <a:effectLst/>
                          <a:latin typeface="Arial" pitchFamily="34" charset="0"/>
                        </a:rPr>
                        <a:t>.</a:t>
                      </a:r>
                      <a:r>
                        <a:rPr kumimoji="0" lang="en-US" sz="2000" b="0" i="0" u="none" strike="noStrike" cap="none" normalizeH="0" baseline="0" smtClean="0">
                          <a:ln>
                            <a:noFill/>
                          </a:ln>
                          <a:solidFill>
                            <a:srgbClr val="0066CC"/>
                          </a:solidFill>
                          <a:effectLst/>
                          <a:latin typeface="Arial" pitchFamily="34" charset="0"/>
                        </a:rPr>
                        <a:t>6</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7038">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66CC"/>
                          </a:solidFill>
                          <a:effectLst/>
                          <a:latin typeface="Arial Narrow" pitchFamily="34" charset="0"/>
                        </a:rPr>
                        <a:t>Agricultural incomes</a:t>
                      </a:r>
                      <a:endParaRPr kumimoji="0" lang="az-Latn-AZ" sz="1800" b="0" i="0" u="none" strike="noStrike" cap="none" normalizeH="0" baseline="0" smtClean="0">
                        <a:ln>
                          <a:noFill/>
                        </a:ln>
                        <a:solidFill>
                          <a:srgbClr val="0066CC"/>
                        </a:solidFill>
                        <a:effectLst/>
                        <a:latin typeface="Arial Narrow" pitchFamily="34" charset="0"/>
                        <a:ea typeface="Times New Roman" pitchFamily="18" charset="0"/>
                        <a:cs typeface="Tahoma" pitchFamily="34"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z-Latn-AZ" sz="2000" b="0" i="0" u="none" strike="noStrike" cap="none" normalizeH="0" baseline="0" smtClean="0">
                          <a:ln>
                            <a:noFill/>
                          </a:ln>
                          <a:solidFill>
                            <a:srgbClr val="0066CC"/>
                          </a:solidFill>
                          <a:effectLst/>
                          <a:latin typeface="Arial" pitchFamily="34" charset="0"/>
                        </a:rPr>
                        <a:t>15.</a:t>
                      </a:r>
                      <a:r>
                        <a:rPr kumimoji="0" lang="en-US" sz="2000" b="0" i="0" u="none" strike="noStrike" cap="none" normalizeH="0" baseline="0" smtClean="0">
                          <a:ln>
                            <a:noFill/>
                          </a:ln>
                          <a:solidFill>
                            <a:srgbClr val="0066CC"/>
                          </a:solidFill>
                          <a:effectLst/>
                          <a:latin typeface="Arial" pitchFamily="34" charset="0"/>
                        </a:rPr>
                        <a:t>7</a:t>
                      </a:r>
                      <a:endParaRPr kumimoji="0" lang="en-US" sz="2000" b="0" i="0" u="none" strike="noStrike" cap="none" normalizeH="0" baseline="0" smtClean="0">
                        <a:ln>
                          <a:noFill/>
                        </a:ln>
                        <a:solidFill>
                          <a:srgbClr val="0066CC"/>
                        </a:solidFill>
                        <a:effectLst/>
                        <a:latin typeface="Arial Narrow" pitchFamily="34" charset="0"/>
                        <a:ea typeface="Times New Roman" pitchFamily="18" charset="0"/>
                        <a:cs typeface="Tahoma" pitchFamily="34"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70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0" lang="en-US" sz="1800" b="0" i="0" u="none" strike="noStrike" cap="none" normalizeH="0" baseline="0" smtClean="0">
                          <a:ln>
                            <a:noFill/>
                          </a:ln>
                          <a:solidFill>
                            <a:srgbClr val="0066CC"/>
                          </a:solidFill>
                          <a:effectLst/>
                          <a:latin typeface="Arial Narrow" pitchFamily="34" charset="0"/>
                        </a:rPr>
                        <a:t>        </a:t>
                      </a:r>
                      <a:r>
                        <a:rPr kumimoji="0" lang="ru-RU" sz="1800" b="0" i="0" u="none" strike="noStrike" cap="none" normalizeH="0" baseline="0" smtClean="0">
                          <a:ln>
                            <a:noFill/>
                          </a:ln>
                          <a:solidFill>
                            <a:srgbClr val="0066CC"/>
                          </a:solidFill>
                          <a:effectLst/>
                          <a:latin typeface="Arial Narrow" pitchFamily="34" charset="0"/>
                        </a:rPr>
                        <a:t>Rent</a:t>
                      </a:r>
                      <a:r>
                        <a:rPr kumimoji="0" lang="en-US" sz="1800" b="0" i="0" u="none" strike="noStrike" cap="none" normalizeH="0" baseline="0" smtClean="0">
                          <a:ln>
                            <a:noFill/>
                          </a:ln>
                          <a:solidFill>
                            <a:srgbClr val="0066CC"/>
                          </a:solidFill>
                          <a:effectLst/>
                          <a:latin typeface="Arial Narrow" pitchFamily="34" charset="0"/>
                        </a:rPr>
                        <a:t> i</a:t>
                      </a:r>
                      <a:r>
                        <a:rPr kumimoji="0" lang="ru-RU" sz="1800" b="0" i="0" u="none" strike="noStrike" cap="none" normalizeH="0" baseline="0" smtClean="0">
                          <a:ln>
                            <a:noFill/>
                          </a:ln>
                          <a:solidFill>
                            <a:srgbClr val="0066CC"/>
                          </a:solidFill>
                          <a:effectLst/>
                          <a:latin typeface="Arial Narrow" pitchFamily="34" charset="0"/>
                        </a:rPr>
                        <a:t>ncomes</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z-Latn-AZ" sz="2000" b="0" i="0" u="none" strike="noStrike" cap="none" normalizeH="0" baseline="0" smtClean="0">
                          <a:ln>
                            <a:noFill/>
                          </a:ln>
                          <a:solidFill>
                            <a:srgbClr val="0066CC"/>
                          </a:solidFill>
                          <a:effectLst/>
                          <a:latin typeface="Arial" pitchFamily="34" charset="0"/>
                        </a:rPr>
                        <a:t>1.</a:t>
                      </a:r>
                      <a:r>
                        <a:rPr kumimoji="0" lang="en-US" sz="2000" b="0" i="0" u="none" strike="noStrike" cap="none" normalizeH="0" baseline="0" smtClean="0">
                          <a:ln>
                            <a:noFill/>
                          </a:ln>
                          <a:solidFill>
                            <a:srgbClr val="0066CC"/>
                          </a:solidFill>
                          <a:effectLst/>
                          <a:latin typeface="Arial" pitchFamily="34" charset="0"/>
                        </a:rPr>
                        <a:t>5</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862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0" lang="en-US" sz="1800" b="0" i="0" u="none" strike="noStrike" cap="none" normalizeH="0" baseline="0" smtClean="0">
                          <a:ln>
                            <a:noFill/>
                          </a:ln>
                          <a:solidFill>
                            <a:srgbClr val="0066CC"/>
                          </a:solidFill>
                          <a:effectLst/>
                          <a:latin typeface="Arial Narrow" pitchFamily="34" charset="0"/>
                        </a:rPr>
                        <a:t>        </a:t>
                      </a:r>
                      <a:r>
                        <a:rPr kumimoji="0" lang="ru-RU" sz="1800" b="0" i="0" u="none" strike="noStrike" cap="none" normalizeH="0" baseline="0" smtClean="0">
                          <a:ln>
                            <a:noFill/>
                          </a:ln>
                          <a:solidFill>
                            <a:srgbClr val="0066CC"/>
                          </a:solidFill>
                          <a:effectLst/>
                          <a:latin typeface="Arial Narrow" pitchFamily="34" charset="0"/>
                        </a:rPr>
                        <a:t>Natural social transfers</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z-Latn-AZ" sz="2000" b="0" i="0" u="none" strike="noStrike" cap="none" normalizeH="0" baseline="0" smtClean="0">
                          <a:ln>
                            <a:noFill/>
                          </a:ln>
                          <a:solidFill>
                            <a:srgbClr val="0066CC"/>
                          </a:solidFill>
                          <a:effectLst/>
                          <a:latin typeface="Arial" pitchFamily="34" charset="0"/>
                        </a:rPr>
                        <a:t>0.</a:t>
                      </a:r>
                      <a:r>
                        <a:rPr kumimoji="0" lang="en-US" sz="2000" b="0" i="0" u="none" strike="noStrike" cap="none" normalizeH="0" baseline="0" smtClean="0">
                          <a:ln>
                            <a:noFill/>
                          </a:ln>
                          <a:solidFill>
                            <a:srgbClr val="0066CC"/>
                          </a:solidFill>
                          <a:effectLst/>
                          <a:latin typeface="Arial" pitchFamily="34" charset="0"/>
                        </a:rPr>
                        <a:t>4</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4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0" lang="en-US" sz="1800" b="0" i="0" u="none" strike="noStrike" cap="none" normalizeH="0" baseline="0" smtClean="0">
                          <a:ln>
                            <a:noFill/>
                          </a:ln>
                          <a:solidFill>
                            <a:srgbClr val="0066CC"/>
                          </a:solidFill>
                          <a:effectLst/>
                          <a:latin typeface="Arial Narrow" pitchFamily="34" charset="0"/>
                        </a:rPr>
                        <a:t>        </a:t>
                      </a:r>
                      <a:r>
                        <a:rPr kumimoji="0" lang="ru-RU" sz="1800" b="0" i="0" u="none" strike="noStrike" cap="none" normalizeH="0" baseline="0" smtClean="0">
                          <a:ln>
                            <a:noFill/>
                          </a:ln>
                          <a:solidFill>
                            <a:srgbClr val="0066CC"/>
                          </a:solidFill>
                          <a:effectLst/>
                          <a:latin typeface="Arial Narrow" pitchFamily="34" charset="0"/>
                        </a:rPr>
                        <a:t>Hardship allowances</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66CC"/>
                          </a:solidFill>
                          <a:effectLst/>
                          <a:latin typeface="Arial" pitchFamily="34" charset="0"/>
                        </a:rPr>
                        <a:t>10</a:t>
                      </a:r>
                      <a:r>
                        <a:rPr kumimoji="0" lang="az-Latn-AZ" sz="2000" b="0" i="0" u="none" strike="noStrike" cap="none" normalizeH="0" baseline="0" smtClean="0">
                          <a:ln>
                            <a:noFill/>
                          </a:ln>
                          <a:solidFill>
                            <a:srgbClr val="0066CC"/>
                          </a:solidFill>
                          <a:effectLst/>
                          <a:latin typeface="Arial" pitchFamily="34" charset="0"/>
                        </a:rPr>
                        <a:t>.1</a:t>
                      </a:r>
                      <a:endParaRPr kumimoji="0" lang="en-US" sz="2000" b="0" i="0" u="none" strike="noStrike" cap="none" normalizeH="0" baseline="0" smtClean="0">
                        <a:ln>
                          <a:noFill/>
                        </a:ln>
                        <a:solidFill>
                          <a:srgbClr val="0066CC"/>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70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0" lang="en-US" sz="1800" b="0" i="0" u="none" strike="noStrike" cap="none" normalizeH="0" baseline="0" smtClean="0">
                          <a:ln>
                            <a:noFill/>
                          </a:ln>
                          <a:solidFill>
                            <a:srgbClr val="0066CC"/>
                          </a:solidFill>
                          <a:effectLst/>
                          <a:latin typeface="Arial Narrow" pitchFamily="34" charset="0"/>
                        </a:rPr>
                        <a:t>        </a:t>
                      </a:r>
                      <a:r>
                        <a:rPr kumimoji="0" lang="ru-RU" sz="1800" b="0" i="0" u="none" strike="noStrike" cap="none" normalizeH="0" baseline="0" smtClean="0">
                          <a:ln>
                            <a:noFill/>
                          </a:ln>
                          <a:solidFill>
                            <a:srgbClr val="0066CC"/>
                          </a:solidFill>
                          <a:effectLst/>
                          <a:latin typeface="Arial Narrow" pitchFamily="34" charset="0"/>
                        </a:rPr>
                        <a:t>Pensions</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z-Latn-AZ" sz="2000" b="0" i="0" u="none" strike="noStrike" cap="none" normalizeH="0" baseline="0" smtClean="0">
                          <a:ln>
                            <a:noFill/>
                          </a:ln>
                          <a:solidFill>
                            <a:srgbClr val="0066CC"/>
                          </a:solidFill>
                          <a:effectLst/>
                          <a:latin typeface="Arial" pitchFamily="34" charset="0"/>
                        </a:rPr>
                        <a:t>1.</a:t>
                      </a:r>
                      <a:r>
                        <a:rPr kumimoji="0" lang="en-US" sz="2000" b="0" i="0" u="none" strike="noStrike" cap="none" normalizeH="0" baseline="0" smtClean="0">
                          <a:ln>
                            <a:noFill/>
                          </a:ln>
                          <a:solidFill>
                            <a:srgbClr val="0066CC"/>
                          </a:solidFill>
                          <a:effectLst/>
                          <a:latin typeface="Arial" pitchFamily="34" charset="0"/>
                        </a:rPr>
                        <a:t>1</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4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0" lang="en-US" sz="1800" b="0" i="0" u="none" strike="noStrike" cap="none" normalizeH="0" baseline="0" smtClean="0">
                          <a:ln>
                            <a:noFill/>
                          </a:ln>
                          <a:solidFill>
                            <a:srgbClr val="0066CC"/>
                          </a:solidFill>
                          <a:effectLst/>
                          <a:latin typeface="Arial Narrow" pitchFamily="34" charset="0"/>
                        </a:rPr>
                        <a:t>        </a:t>
                      </a:r>
                      <a:r>
                        <a:rPr kumimoji="0" lang="ru-RU" sz="1800" b="0" i="0" u="none" strike="noStrike" cap="none" normalizeH="0" baseline="0" smtClean="0">
                          <a:ln>
                            <a:noFill/>
                          </a:ln>
                          <a:solidFill>
                            <a:srgbClr val="0066CC"/>
                          </a:solidFill>
                          <a:effectLst/>
                          <a:latin typeface="Arial Narrow" pitchFamily="34" charset="0"/>
                        </a:rPr>
                        <a:t>Property incomes</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66CC"/>
                          </a:solidFill>
                          <a:effectLst/>
                          <a:latin typeface="Arial" pitchFamily="34" charset="0"/>
                        </a:rPr>
                        <a:t>1</a:t>
                      </a:r>
                      <a:r>
                        <a:rPr kumimoji="0" lang="az-Latn-AZ" sz="2000" b="0" i="0" u="none" strike="noStrike" cap="none" normalizeH="0" baseline="0" smtClean="0">
                          <a:ln>
                            <a:noFill/>
                          </a:ln>
                          <a:solidFill>
                            <a:srgbClr val="0066CC"/>
                          </a:solidFill>
                          <a:effectLst/>
                          <a:latin typeface="Arial" pitchFamily="34" charset="0"/>
                        </a:rPr>
                        <a:t>.</a:t>
                      </a:r>
                      <a:r>
                        <a:rPr kumimoji="0" lang="en-US" sz="2000" b="0" i="0" u="none" strike="noStrike" cap="none" normalizeH="0" baseline="0" smtClean="0">
                          <a:ln>
                            <a:noFill/>
                          </a:ln>
                          <a:solidFill>
                            <a:srgbClr val="0066CC"/>
                          </a:solidFill>
                          <a:effectLst/>
                          <a:latin typeface="Arial" pitchFamily="34" charset="0"/>
                        </a:rPr>
                        <a:t>1</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7038">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66CC"/>
                          </a:solidFill>
                          <a:effectLst/>
                          <a:latin typeface="Arial Narrow" pitchFamily="34" charset="0"/>
                        </a:rPr>
                        <a:t>Other types of incomes</a:t>
                      </a:r>
                      <a:endParaRPr kumimoji="0" lang="az-Latn-AZ" sz="1800" b="0" i="0" u="none" strike="noStrike" cap="none" normalizeH="0" baseline="0" smtClean="0">
                        <a:ln>
                          <a:noFill/>
                        </a:ln>
                        <a:solidFill>
                          <a:srgbClr val="0066CC"/>
                        </a:solidFill>
                        <a:effectLst/>
                        <a:latin typeface="Arial Narrow" pitchFamily="34"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z-Latn-AZ" sz="2000" b="0" i="0" u="none" strike="noStrike" cap="none" normalizeH="0" baseline="0" smtClean="0">
                          <a:ln>
                            <a:noFill/>
                          </a:ln>
                          <a:solidFill>
                            <a:srgbClr val="0066CC"/>
                          </a:solidFill>
                          <a:effectLst/>
                          <a:latin typeface="Arial" pitchFamily="34" charset="0"/>
                        </a:rPr>
                        <a:t>1</a:t>
                      </a:r>
                      <a:r>
                        <a:rPr kumimoji="0" lang="en-US" sz="2000" b="0" i="0" u="none" strike="noStrike" cap="none" normalizeH="0" baseline="0" smtClean="0">
                          <a:ln>
                            <a:noFill/>
                          </a:ln>
                          <a:solidFill>
                            <a:srgbClr val="0066CC"/>
                          </a:solidFill>
                          <a:effectLst/>
                          <a:latin typeface="Arial" pitchFamily="34" charset="0"/>
                        </a:rPr>
                        <a:t>6</a:t>
                      </a:r>
                      <a:r>
                        <a:rPr kumimoji="0" lang="az-Latn-AZ" sz="2000" b="0" i="0" u="none" strike="noStrike" cap="none" normalizeH="0" baseline="0" smtClean="0">
                          <a:ln>
                            <a:noFill/>
                          </a:ln>
                          <a:solidFill>
                            <a:srgbClr val="0066CC"/>
                          </a:solidFill>
                          <a:effectLst/>
                          <a:latin typeface="Arial" pitchFamily="34" charset="0"/>
                        </a:rPr>
                        <a:t>.</a:t>
                      </a:r>
                      <a:r>
                        <a:rPr kumimoji="0" lang="en-US" sz="2000" b="0" i="0" u="none" strike="noStrike" cap="none" normalizeH="0" baseline="0" smtClean="0">
                          <a:ln>
                            <a:noFill/>
                          </a:ln>
                          <a:solidFill>
                            <a:srgbClr val="0066CC"/>
                          </a:solidFill>
                          <a:effectLst/>
                          <a:latin typeface="Arial" pitchFamily="34" charset="0"/>
                        </a:rPr>
                        <a:t>3</a:t>
                      </a: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0CB722E-A9B2-4793-B503-D0EFA0AC42D7}" type="slidenum">
              <a:rPr lang="en-US"/>
              <a:pPr/>
              <a:t>17</a:t>
            </a:fld>
            <a:endParaRPr lang="en-US"/>
          </a:p>
        </p:txBody>
      </p:sp>
      <p:sp>
        <p:nvSpPr>
          <p:cNvPr id="69634" name="Rectangle 2"/>
          <p:cNvSpPr>
            <a:spLocks noGrp="1" noChangeArrowheads="1"/>
          </p:cNvSpPr>
          <p:nvPr>
            <p:ph type="title"/>
          </p:nvPr>
        </p:nvSpPr>
        <p:spPr/>
        <p:txBody>
          <a:bodyPr/>
          <a:lstStyle/>
          <a:p>
            <a:pPr algn="ctr"/>
            <a:r>
              <a:rPr lang="ru-RU" sz="2800" dirty="0" err="1">
                <a:solidFill>
                  <a:schemeClr val="accent2"/>
                </a:solidFill>
                <a:latin typeface="Arial" pitchFamily="34" charset="0"/>
              </a:rPr>
              <a:t>Assessment</a:t>
            </a:r>
            <a:r>
              <a:rPr lang="ru-RU" sz="2800" dirty="0">
                <a:solidFill>
                  <a:schemeClr val="accent2"/>
                </a:solidFill>
                <a:latin typeface="Arial" pitchFamily="34" charset="0"/>
              </a:rPr>
              <a:t> </a:t>
            </a:r>
            <a:r>
              <a:rPr lang="ru-RU" sz="2800" dirty="0" err="1">
                <a:solidFill>
                  <a:schemeClr val="accent2"/>
                </a:solidFill>
                <a:latin typeface="Arial" pitchFamily="34" charset="0"/>
              </a:rPr>
              <a:t>of</a:t>
            </a:r>
            <a:r>
              <a:rPr lang="ru-RU" sz="2800" dirty="0">
                <a:solidFill>
                  <a:schemeClr val="accent2"/>
                </a:solidFill>
                <a:latin typeface="Arial" pitchFamily="34" charset="0"/>
              </a:rPr>
              <a:t> </a:t>
            </a:r>
            <a:r>
              <a:rPr lang="ru-RU" sz="2800" dirty="0" err="1">
                <a:solidFill>
                  <a:schemeClr val="accent2"/>
                </a:solidFill>
                <a:latin typeface="Arial" pitchFamily="34" charset="0"/>
              </a:rPr>
              <a:t>the</a:t>
            </a:r>
            <a:r>
              <a:rPr lang="ru-RU" sz="2800" dirty="0">
                <a:solidFill>
                  <a:schemeClr val="accent2"/>
                </a:solidFill>
                <a:latin typeface="Arial" pitchFamily="34" charset="0"/>
              </a:rPr>
              <a:t> </a:t>
            </a:r>
            <a:r>
              <a:rPr lang="ru-RU" sz="2800" dirty="0" err="1">
                <a:solidFill>
                  <a:schemeClr val="accent2"/>
                </a:solidFill>
                <a:latin typeface="Arial" pitchFamily="34" charset="0"/>
              </a:rPr>
              <a:t>total</a:t>
            </a:r>
            <a:r>
              <a:rPr lang="ru-RU" sz="2800" dirty="0">
                <a:solidFill>
                  <a:schemeClr val="accent2"/>
                </a:solidFill>
                <a:latin typeface="Arial" pitchFamily="34" charset="0"/>
              </a:rPr>
              <a:t> </a:t>
            </a:r>
            <a:r>
              <a:rPr lang="ru-RU" sz="2800" dirty="0" err="1">
                <a:solidFill>
                  <a:schemeClr val="accent2"/>
                </a:solidFill>
                <a:latin typeface="Arial" pitchFamily="34" charset="0"/>
              </a:rPr>
              <a:t>of</a:t>
            </a:r>
            <a:r>
              <a:rPr lang="ru-RU" sz="2800" dirty="0">
                <a:solidFill>
                  <a:schemeClr val="accent2"/>
                </a:solidFill>
                <a:latin typeface="Arial" pitchFamily="34" charset="0"/>
              </a:rPr>
              <a:t> </a:t>
            </a:r>
            <a:r>
              <a:rPr lang="ru-RU" sz="2800" dirty="0" err="1">
                <a:solidFill>
                  <a:schemeClr val="accent2"/>
                </a:solidFill>
                <a:latin typeface="Arial" pitchFamily="34" charset="0"/>
              </a:rPr>
              <a:t>monetary</a:t>
            </a:r>
            <a:r>
              <a:rPr lang="ru-RU" sz="2800" dirty="0">
                <a:solidFill>
                  <a:schemeClr val="accent2"/>
                </a:solidFill>
                <a:latin typeface="Arial" pitchFamily="34" charset="0"/>
              </a:rPr>
              <a:t> </a:t>
            </a:r>
            <a:r>
              <a:rPr lang="ru-RU" sz="2800" dirty="0" err="1">
                <a:solidFill>
                  <a:schemeClr val="accent2"/>
                </a:solidFill>
                <a:latin typeface="Arial" pitchFamily="34" charset="0"/>
              </a:rPr>
              <a:t>incomes</a:t>
            </a:r>
            <a:r>
              <a:rPr lang="ru-RU" sz="2800" dirty="0">
                <a:solidFill>
                  <a:schemeClr val="accent2"/>
                </a:solidFill>
                <a:latin typeface="Arial" pitchFamily="34" charset="0"/>
              </a:rPr>
              <a:t/>
            </a:r>
            <a:br>
              <a:rPr lang="ru-RU" sz="2800" dirty="0">
                <a:solidFill>
                  <a:schemeClr val="accent2"/>
                </a:solidFill>
                <a:latin typeface="Arial" pitchFamily="34" charset="0"/>
              </a:rPr>
            </a:br>
            <a:r>
              <a:rPr lang="ru-RU" sz="2800" dirty="0" err="1">
                <a:solidFill>
                  <a:schemeClr val="accent2"/>
                </a:solidFill>
                <a:latin typeface="Arial" pitchFamily="34" charset="0"/>
              </a:rPr>
              <a:t>by</a:t>
            </a:r>
            <a:r>
              <a:rPr lang="ru-RU" sz="2800" dirty="0">
                <a:solidFill>
                  <a:schemeClr val="accent2"/>
                </a:solidFill>
                <a:latin typeface="Arial" pitchFamily="34" charset="0"/>
              </a:rPr>
              <a:t> </a:t>
            </a:r>
            <a:r>
              <a:rPr lang="ru-RU" sz="2800" dirty="0" err="1">
                <a:solidFill>
                  <a:schemeClr val="accent2"/>
                </a:solidFill>
                <a:latin typeface="Arial" pitchFamily="34" charset="0"/>
              </a:rPr>
              <a:t>quintil</a:t>
            </a:r>
            <a:r>
              <a:rPr lang="ru-RU" sz="2800" dirty="0">
                <a:solidFill>
                  <a:schemeClr val="accent2"/>
                </a:solidFill>
                <a:latin typeface="Arial" pitchFamily="34" charset="0"/>
              </a:rPr>
              <a:t> </a:t>
            </a:r>
            <a:r>
              <a:rPr lang="ru-RU" sz="2800" dirty="0" err="1">
                <a:solidFill>
                  <a:schemeClr val="accent2"/>
                </a:solidFill>
                <a:latin typeface="Arial" pitchFamily="34" charset="0"/>
              </a:rPr>
              <a:t>groups</a:t>
            </a:r>
            <a:r>
              <a:rPr lang="ru-RU" sz="2800" dirty="0">
                <a:solidFill>
                  <a:schemeClr val="accent2"/>
                </a:solidFill>
                <a:latin typeface="Arial" pitchFamily="34" charset="0"/>
              </a:rPr>
              <a:t> </a:t>
            </a:r>
            <a:r>
              <a:rPr lang="ru-RU" sz="2800" dirty="0" err="1">
                <a:solidFill>
                  <a:schemeClr val="accent2"/>
                </a:solidFill>
                <a:latin typeface="Arial" pitchFamily="34" charset="0"/>
              </a:rPr>
              <a:t>of</a:t>
            </a:r>
            <a:r>
              <a:rPr lang="ru-RU" sz="2800" dirty="0">
                <a:solidFill>
                  <a:schemeClr val="accent2"/>
                </a:solidFill>
                <a:latin typeface="Arial" pitchFamily="34" charset="0"/>
              </a:rPr>
              <a:t> </a:t>
            </a:r>
            <a:r>
              <a:rPr lang="ru-RU" sz="2800" dirty="0" err="1">
                <a:solidFill>
                  <a:schemeClr val="accent2"/>
                </a:solidFill>
                <a:latin typeface="Arial" pitchFamily="34" charset="0"/>
              </a:rPr>
              <a:t>population</a:t>
            </a:r>
            <a:r>
              <a:rPr lang="ru-RU" dirty="0"/>
              <a:t/>
            </a:r>
            <a:br>
              <a:rPr lang="ru-RU" dirty="0"/>
            </a:br>
            <a:endParaRPr lang="ru-RU" dirty="0"/>
          </a:p>
        </p:txBody>
      </p:sp>
      <p:sp>
        <p:nvSpPr>
          <p:cNvPr id="69635" name="Rectangle 3"/>
          <p:cNvSpPr>
            <a:spLocks noGrp="1" noChangeArrowheads="1"/>
          </p:cNvSpPr>
          <p:nvPr>
            <p:ph type="body" idx="1"/>
          </p:nvPr>
        </p:nvSpPr>
        <p:spPr/>
        <p:txBody>
          <a:bodyPr/>
          <a:lstStyle/>
          <a:p>
            <a:r>
              <a:rPr lang="en-US" sz="2800" dirty="0">
                <a:solidFill>
                  <a:schemeClr val="accent2"/>
                </a:solidFill>
              </a:rPr>
              <a:t>I </a:t>
            </a:r>
            <a:r>
              <a:rPr lang="en-US" sz="2800" dirty="0" err="1">
                <a:solidFill>
                  <a:schemeClr val="accent2"/>
                </a:solidFill>
              </a:rPr>
              <a:t>quintil</a:t>
            </a:r>
            <a:r>
              <a:rPr lang="en-US" sz="2800" dirty="0">
                <a:solidFill>
                  <a:schemeClr val="accent2"/>
                </a:solidFill>
              </a:rPr>
              <a:t> 12.4 %</a:t>
            </a:r>
          </a:p>
          <a:p>
            <a:r>
              <a:rPr lang="en-US" sz="2800" dirty="0">
                <a:solidFill>
                  <a:schemeClr val="accent2"/>
                </a:solidFill>
              </a:rPr>
              <a:t> II </a:t>
            </a:r>
            <a:r>
              <a:rPr lang="en-US" sz="2800" dirty="0" err="1">
                <a:solidFill>
                  <a:schemeClr val="accent2"/>
                </a:solidFill>
              </a:rPr>
              <a:t>quintil</a:t>
            </a:r>
            <a:r>
              <a:rPr lang="en-US" sz="2800" dirty="0">
                <a:solidFill>
                  <a:schemeClr val="accent2"/>
                </a:solidFill>
              </a:rPr>
              <a:t> 16.0 %</a:t>
            </a:r>
          </a:p>
          <a:p>
            <a:r>
              <a:rPr lang="en-US" sz="2800" dirty="0">
                <a:solidFill>
                  <a:schemeClr val="accent2"/>
                </a:solidFill>
              </a:rPr>
              <a:t> III </a:t>
            </a:r>
            <a:r>
              <a:rPr lang="en-US" sz="2800" dirty="0" err="1">
                <a:solidFill>
                  <a:schemeClr val="accent2"/>
                </a:solidFill>
              </a:rPr>
              <a:t>quintil</a:t>
            </a:r>
            <a:r>
              <a:rPr lang="en-US" sz="2800" dirty="0">
                <a:solidFill>
                  <a:schemeClr val="accent2"/>
                </a:solidFill>
              </a:rPr>
              <a:t> 18.6 %</a:t>
            </a:r>
          </a:p>
          <a:p>
            <a:r>
              <a:rPr lang="en-US" sz="2800" dirty="0">
                <a:solidFill>
                  <a:schemeClr val="accent2"/>
                </a:solidFill>
              </a:rPr>
              <a:t> IV </a:t>
            </a:r>
            <a:r>
              <a:rPr lang="en-US" sz="2800" dirty="0" err="1">
                <a:solidFill>
                  <a:schemeClr val="accent2"/>
                </a:solidFill>
              </a:rPr>
              <a:t>quintil</a:t>
            </a:r>
            <a:r>
              <a:rPr lang="en-US" sz="2800" dirty="0">
                <a:solidFill>
                  <a:schemeClr val="accent2"/>
                </a:solidFill>
              </a:rPr>
              <a:t> 21.6 %</a:t>
            </a:r>
          </a:p>
          <a:p>
            <a:r>
              <a:rPr lang="en-US" sz="2800" dirty="0">
                <a:solidFill>
                  <a:schemeClr val="accent2"/>
                </a:solidFill>
              </a:rPr>
              <a:t> V </a:t>
            </a:r>
            <a:r>
              <a:rPr lang="en-US" sz="2800" dirty="0" err="1">
                <a:solidFill>
                  <a:schemeClr val="accent2"/>
                </a:solidFill>
              </a:rPr>
              <a:t>quintil</a:t>
            </a:r>
            <a:r>
              <a:rPr lang="en-US" sz="2800" dirty="0">
                <a:solidFill>
                  <a:schemeClr val="accent2"/>
                </a:solidFill>
              </a:rPr>
              <a:t> 31.4 %</a:t>
            </a:r>
          </a:p>
          <a:p>
            <a:r>
              <a:rPr lang="en-US" sz="2800" dirty="0">
                <a:solidFill>
                  <a:schemeClr val="accent2"/>
                </a:solidFill>
              </a:rPr>
              <a:t> The disparity between 10% of the most and</a:t>
            </a:r>
          </a:p>
          <a:p>
            <a:pPr>
              <a:buFont typeface="Wingdings" pitchFamily="2" charset="2"/>
              <a:buNone/>
            </a:pPr>
            <a:r>
              <a:rPr lang="en-US" sz="2800" dirty="0">
                <a:solidFill>
                  <a:schemeClr val="accent2"/>
                </a:solidFill>
              </a:rPr>
              <a:t>     the least wealthy groups of population is 3.3 </a:t>
            </a:r>
          </a:p>
          <a:p>
            <a:pPr>
              <a:buFont typeface="Wingdings" pitchFamily="2" charset="2"/>
              <a:buNone/>
            </a:pPr>
            <a:r>
              <a:rPr lang="en-US" sz="2800" dirty="0">
                <a:solidFill>
                  <a:schemeClr val="accent2"/>
                </a:solidFill>
              </a:rPr>
              <a:t>     times</a:t>
            </a:r>
          </a:p>
          <a:p>
            <a:pPr>
              <a:buFont typeface="Wingdings" pitchFamily="2" charset="2"/>
              <a:buNone/>
            </a:pPr>
            <a:endParaRPr lang="en-US" sz="2800" dirty="0">
              <a:solidFill>
                <a:schemeClr val="accent2"/>
              </a:solidFill>
            </a:endParaRPr>
          </a:p>
          <a:p>
            <a:pPr>
              <a:buFont typeface="Wingdings" pitchFamily="2" charset="2"/>
              <a:buNone/>
            </a:pPr>
            <a:endParaRPr lang="ru-RU"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7DE287E-0D15-4F67-94E1-F2FE11CEB5D5}" type="slidenum">
              <a:rPr lang="en-US"/>
              <a:pPr/>
              <a:t>18</a:t>
            </a:fld>
            <a:endParaRPr lang="en-US"/>
          </a:p>
        </p:txBody>
      </p:sp>
      <p:sp>
        <p:nvSpPr>
          <p:cNvPr id="71682" name="Rectangle 2"/>
          <p:cNvSpPr>
            <a:spLocks noGrp="1" noChangeArrowheads="1"/>
          </p:cNvSpPr>
          <p:nvPr>
            <p:ph type="title"/>
          </p:nvPr>
        </p:nvSpPr>
        <p:spPr/>
        <p:txBody>
          <a:bodyPr/>
          <a:lstStyle/>
          <a:p>
            <a:pPr algn="ctr"/>
            <a:r>
              <a:rPr lang="ru-RU" sz="3600"/>
              <a:t>Ration of Refugee</a:t>
            </a:r>
            <a:r>
              <a:rPr lang="en-US" sz="3600"/>
              <a:t> and IDP c</a:t>
            </a:r>
            <a:r>
              <a:rPr lang="ru-RU" sz="3600"/>
              <a:t>hildren</a:t>
            </a:r>
            <a:r>
              <a:rPr lang="en-US" sz="3600"/>
              <a:t>s</a:t>
            </a:r>
            <a:endParaRPr lang="ru-RU" sz="3600"/>
          </a:p>
        </p:txBody>
      </p:sp>
      <p:sp>
        <p:nvSpPr>
          <p:cNvPr id="71683" name="Rectangle 3"/>
          <p:cNvSpPr>
            <a:spLocks noGrp="1" noChangeArrowheads="1"/>
          </p:cNvSpPr>
          <p:nvPr>
            <p:ph type="body" idx="1"/>
          </p:nvPr>
        </p:nvSpPr>
        <p:spPr>
          <a:xfrm>
            <a:off x="1143000" y="1752600"/>
            <a:ext cx="7772400" cy="4191000"/>
          </a:xfrm>
        </p:spPr>
        <p:txBody>
          <a:bodyPr/>
          <a:lstStyle/>
          <a:p>
            <a:pPr>
              <a:lnSpc>
                <a:spcPct val="90000"/>
              </a:lnSpc>
            </a:pPr>
            <a:r>
              <a:rPr lang="ru-RU" sz="2800">
                <a:solidFill>
                  <a:schemeClr val="accent2"/>
                </a:solidFill>
              </a:rPr>
              <a:t>8.3 % of refugees. children aged</a:t>
            </a:r>
          </a:p>
          <a:p>
            <a:pPr>
              <a:lnSpc>
                <a:spcPct val="90000"/>
              </a:lnSpc>
              <a:buFont typeface="Wingdings" pitchFamily="2" charset="2"/>
              <a:buNone/>
            </a:pPr>
            <a:r>
              <a:rPr lang="ru-RU" sz="2800">
                <a:solidFill>
                  <a:schemeClr val="accent2"/>
                </a:solidFill>
              </a:rPr>
              <a:t>between 12 months and 6 years are</a:t>
            </a:r>
          </a:p>
          <a:p>
            <a:pPr>
              <a:lnSpc>
                <a:spcPct val="90000"/>
              </a:lnSpc>
              <a:buFont typeface="Wingdings" pitchFamily="2" charset="2"/>
              <a:buNone/>
            </a:pPr>
            <a:r>
              <a:rPr lang="ru-RU" sz="2800">
                <a:solidFill>
                  <a:schemeClr val="accent2"/>
                </a:solidFill>
              </a:rPr>
              <a:t>considered as underfed.</a:t>
            </a:r>
          </a:p>
          <a:p>
            <a:pPr>
              <a:lnSpc>
                <a:spcPct val="90000"/>
              </a:lnSpc>
            </a:pPr>
            <a:r>
              <a:rPr lang="ru-RU" sz="2800">
                <a:solidFill>
                  <a:schemeClr val="accent2"/>
                </a:solidFill>
              </a:rPr>
              <a:t> In this category children of 5 years have</a:t>
            </a:r>
          </a:p>
          <a:p>
            <a:pPr>
              <a:lnSpc>
                <a:spcPct val="90000"/>
              </a:lnSpc>
              <a:buFont typeface="Wingdings" pitchFamily="2" charset="2"/>
              <a:buNone/>
            </a:pPr>
            <a:r>
              <a:rPr lang="ru-RU" sz="2800">
                <a:solidFill>
                  <a:schemeClr val="accent2"/>
                </a:solidFill>
              </a:rPr>
              <a:t>the highest percentage of children with</a:t>
            </a:r>
          </a:p>
          <a:p>
            <a:pPr>
              <a:lnSpc>
                <a:spcPct val="90000"/>
              </a:lnSpc>
              <a:buFont typeface="Wingdings" pitchFamily="2" charset="2"/>
              <a:buNone/>
            </a:pPr>
            <a:r>
              <a:rPr lang="ru-RU" sz="2800">
                <a:solidFill>
                  <a:schemeClr val="accent2"/>
                </a:solidFill>
              </a:rPr>
              <a:t>insufficient weight,</a:t>
            </a:r>
          </a:p>
          <a:p>
            <a:pPr>
              <a:lnSpc>
                <a:spcPct val="90000"/>
              </a:lnSpc>
              <a:buFont typeface="Wingdings" pitchFamily="2" charset="2"/>
              <a:buNone/>
            </a:pPr>
            <a:r>
              <a:rPr lang="ru-RU" sz="2800">
                <a:solidFill>
                  <a:schemeClr val="accent2"/>
                </a:solidFill>
              </a:rPr>
              <a:t>boys . 10.7 %,</a:t>
            </a:r>
          </a:p>
          <a:p>
            <a:pPr>
              <a:lnSpc>
                <a:spcPct val="90000"/>
              </a:lnSpc>
              <a:buFont typeface="Wingdings" pitchFamily="2" charset="2"/>
              <a:buNone/>
            </a:pPr>
            <a:r>
              <a:rPr lang="ru-RU" sz="2800">
                <a:solidFill>
                  <a:schemeClr val="accent2"/>
                </a:solidFill>
              </a:rPr>
              <a:t>girls . 7.5 %</a:t>
            </a:r>
          </a:p>
          <a:p>
            <a:pPr>
              <a:lnSpc>
                <a:spcPct val="90000"/>
              </a:lnSpc>
            </a:pPr>
            <a:endParaRPr lang="ru-RU" sz="2800">
              <a:solidFill>
                <a:schemeClr val="accent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lide Number Placeholder 5"/>
          <p:cNvSpPr>
            <a:spLocks noGrp="1"/>
          </p:cNvSpPr>
          <p:nvPr>
            <p:ph type="sldNum" sz="quarter" idx="12"/>
          </p:nvPr>
        </p:nvSpPr>
        <p:spPr/>
        <p:txBody>
          <a:bodyPr/>
          <a:lstStyle/>
          <a:p>
            <a:fld id="{7A095F9D-A5C2-4609-B6F4-AFE3EB30DEE5}" type="slidenum">
              <a:rPr lang="en-US"/>
              <a:pPr/>
              <a:t>19</a:t>
            </a:fld>
            <a:endParaRPr lang="en-US"/>
          </a:p>
        </p:txBody>
      </p:sp>
      <p:sp>
        <p:nvSpPr>
          <p:cNvPr id="72706" name="Rectangle 2"/>
          <p:cNvSpPr>
            <a:spLocks noGrp="1" noChangeArrowheads="1"/>
          </p:cNvSpPr>
          <p:nvPr>
            <p:ph type="title"/>
          </p:nvPr>
        </p:nvSpPr>
        <p:spPr/>
        <p:txBody>
          <a:bodyPr/>
          <a:lstStyle/>
          <a:p>
            <a:pPr algn="ctr"/>
            <a:r>
              <a:rPr lang="ru-RU" b="1"/>
              <a:t>Energy of Foodstuff</a:t>
            </a:r>
            <a:endParaRPr lang="ru-RU"/>
          </a:p>
        </p:txBody>
      </p:sp>
      <p:graphicFrame>
        <p:nvGraphicFramePr>
          <p:cNvPr id="73161" name="Group 457"/>
          <p:cNvGraphicFramePr>
            <a:graphicFrameLocks noGrp="1"/>
          </p:cNvGraphicFramePr>
          <p:nvPr>
            <p:ph idx="1"/>
          </p:nvPr>
        </p:nvGraphicFramePr>
        <p:xfrm>
          <a:off x="1066800" y="1600200"/>
          <a:ext cx="6705600" cy="4038601"/>
        </p:xfrm>
        <a:graphic>
          <a:graphicData uri="http://schemas.openxmlformats.org/drawingml/2006/table">
            <a:tbl>
              <a:tblPr/>
              <a:tblGrid>
                <a:gridCol w="3103563"/>
                <a:gridCol w="1149350"/>
                <a:gridCol w="1150937"/>
                <a:gridCol w="1301750"/>
              </a:tblGrid>
              <a:tr h="9779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endParaRPr kumimoji="0" lang="ru-RU" sz="2000" b="0" i="0" u="none" strike="noStrike" cap="none" normalizeH="0" baseline="0" smtClean="0">
                        <a:ln>
                          <a:noFill/>
                        </a:ln>
                        <a:solidFill>
                          <a:schemeClr val="accent2"/>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0" lang="ru-RU" sz="2400" b="0" i="0" u="none" strike="noStrike" cap="none" normalizeH="0" baseline="0" smtClean="0">
                          <a:ln>
                            <a:noFill/>
                          </a:ln>
                          <a:solidFill>
                            <a:srgbClr val="3766CC"/>
                          </a:solidFill>
                          <a:effectLst/>
                          <a:latin typeface="ArialNarrow" charset="0"/>
                        </a:rPr>
                        <a:t>Total</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0" lang="ru-RU" sz="2400" b="0" i="0" u="none" strike="noStrike" cap="none" normalizeH="0" baseline="0" smtClean="0">
                          <a:ln>
                            <a:noFill/>
                          </a:ln>
                          <a:solidFill>
                            <a:srgbClr val="3766CC"/>
                          </a:solidFill>
                          <a:effectLst/>
                          <a:latin typeface="ArialNarrow" charset="0"/>
                        </a:rPr>
                        <a:t>Men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0" lang="ru-RU" sz="2400" b="0" i="0" u="none" strike="noStrike" cap="none" normalizeH="0" baseline="0" smtClean="0">
                          <a:ln>
                            <a:noFill/>
                          </a:ln>
                          <a:solidFill>
                            <a:srgbClr val="3766CC"/>
                          </a:solidFill>
                          <a:effectLst/>
                          <a:latin typeface="ArialNarrow" charset="0"/>
                        </a:rPr>
                        <a:t>Women</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Energy, kcal</a:t>
                      </a: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2393</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2378</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2399</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5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Including animal-origin</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441</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438</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453</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9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Proteins, grams</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74</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73</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75</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Including animal-origin</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26</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26</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26</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Fat, grams</a:t>
                      </a: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64</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63</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67</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5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Including animal-origin</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35</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34</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chemeClr val="accent2"/>
                          </a:solidFill>
                          <a:effectLst/>
                          <a:latin typeface="Arial Narrow" pitchFamily="34" charset="0"/>
                          <a:cs typeface="Times New Roman" pitchFamily="18" charset="0"/>
                        </a:rPr>
                        <a:t>35</a:t>
                      </a:r>
                      <a:endParaRPr kumimoji="0" lang="ru-RU" sz="2000" b="0" i="0" u="none" strike="noStrike" cap="none" normalizeH="0" baseline="0" smtClean="0">
                        <a:ln>
                          <a:noFill/>
                        </a:ln>
                        <a:solidFill>
                          <a:schemeClr val="accent2"/>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0117F8D-6133-4869-BC5A-E7557E562E2C}" type="slidenum">
              <a:rPr lang="en-US"/>
              <a:pPr/>
              <a:t>2</a:t>
            </a:fld>
            <a:endParaRPr lang="en-US"/>
          </a:p>
        </p:txBody>
      </p:sp>
      <p:sp>
        <p:nvSpPr>
          <p:cNvPr id="46082" name="Rectangle 2"/>
          <p:cNvSpPr>
            <a:spLocks noGrp="1" noChangeArrowheads="1"/>
          </p:cNvSpPr>
          <p:nvPr>
            <p:ph type="title"/>
          </p:nvPr>
        </p:nvSpPr>
        <p:spPr>
          <a:xfrm>
            <a:off x="990600" y="304800"/>
            <a:ext cx="7772400" cy="609600"/>
          </a:xfrm>
        </p:spPr>
        <p:txBody>
          <a:bodyPr/>
          <a:lstStyle/>
          <a:p>
            <a:pPr algn="ctr"/>
            <a:r>
              <a:rPr lang="en-US" sz="3600" b="1" i="1" dirty="0">
                <a:solidFill>
                  <a:schemeClr val="accent2"/>
                </a:solidFill>
              </a:rPr>
              <a:t>Demographical situation</a:t>
            </a:r>
            <a:endParaRPr lang="en-US" sz="4000" dirty="0"/>
          </a:p>
        </p:txBody>
      </p:sp>
      <p:sp>
        <p:nvSpPr>
          <p:cNvPr id="46083" name="Rectangle 3"/>
          <p:cNvSpPr>
            <a:spLocks noGrp="1" noChangeArrowheads="1"/>
          </p:cNvSpPr>
          <p:nvPr>
            <p:ph type="body" idx="1"/>
          </p:nvPr>
        </p:nvSpPr>
        <p:spPr>
          <a:xfrm>
            <a:off x="1143000" y="914400"/>
            <a:ext cx="7772400" cy="5334000"/>
          </a:xfrm>
        </p:spPr>
        <p:txBody>
          <a:bodyPr/>
          <a:lstStyle/>
          <a:p>
            <a:pPr>
              <a:lnSpc>
                <a:spcPct val="90000"/>
              </a:lnSpc>
            </a:pPr>
            <a:r>
              <a:rPr lang="en-US" sz="2400" b="1" dirty="0">
                <a:solidFill>
                  <a:schemeClr val="accent2"/>
                </a:solidFill>
              </a:rPr>
              <a:t>Territory</a:t>
            </a:r>
            <a:r>
              <a:rPr lang="ru-RU" sz="2400" b="1" dirty="0">
                <a:solidFill>
                  <a:schemeClr val="accent2"/>
                </a:solidFill>
              </a:rPr>
              <a:t> – 86,6 </a:t>
            </a:r>
            <a:r>
              <a:rPr lang="en-US" sz="2400" b="1" dirty="0">
                <a:solidFill>
                  <a:schemeClr val="accent2"/>
                </a:solidFill>
              </a:rPr>
              <a:t>square</a:t>
            </a:r>
            <a:r>
              <a:rPr lang="ru-RU" sz="2400" b="1" dirty="0">
                <a:solidFill>
                  <a:schemeClr val="accent2"/>
                </a:solidFill>
              </a:rPr>
              <a:t> </a:t>
            </a:r>
            <a:r>
              <a:rPr lang="en-US" sz="2400" b="1" dirty="0">
                <a:solidFill>
                  <a:schemeClr val="accent2"/>
                </a:solidFill>
              </a:rPr>
              <a:t>km</a:t>
            </a:r>
            <a:r>
              <a:rPr lang="ru-RU" sz="2400" b="1" dirty="0">
                <a:solidFill>
                  <a:schemeClr val="accent2"/>
                </a:solidFill>
              </a:rPr>
              <a:t>;</a:t>
            </a:r>
          </a:p>
          <a:p>
            <a:pPr>
              <a:lnSpc>
                <a:spcPct val="90000"/>
              </a:lnSpc>
            </a:pPr>
            <a:r>
              <a:rPr lang="en-US" sz="2400" b="1" dirty="0">
                <a:solidFill>
                  <a:schemeClr val="accent2"/>
                </a:solidFill>
              </a:rPr>
              <a:t>Number of population</a:t>
            </a:r>
            <a:r>
              <a:rPr lang="ru-RU" sz="2400" b="1" dirty="0">
                <a:solidFill>
                  <a:schemeClr val="accent2"/>
                </a:solidFill>
              </a:rPr>
              <a:t> – </a:t>
            </a:r>
            <a:r>
              <a:rPr lang="en-US" sz="2400" b="1" dirty="0" smtClean="0">
                <a:solidFill>
                  <a:schemeClr val="accent2"/>
                </a:solidFill>
              </a:rPr>
              <a:t>9356500</a:t>
            </a:r>
            <a:r>
              <a:rPr lang="ru-RU" sz="2400" b="1" dirty="0">
                <a:solidFill>
                  <a:schemeClr val="accent2"/>
                </a:solidFill>
              </a:rPr>
              <a:t>;</a:t>
            </a:r>
            <a:endParaRPr lang="en-US" sz="2400" b="1" dirty="0">
              <a:solidFill>
                <a:schemeClr val="accent2"/>
              </a:solidFill>
            </a:endParaRPr>
          </a:p>
          <a:p>
            <a:pPr>
              <a:lnSpc>
                <a:spcPct val="90000"/>
              </a:lnSpc>
            </a:pPr>
            <a:r>
              <a:rPr lang="en-US" sz="2400" b="1" dirty="0">
                <a:solidFill>
                  <a:schemeClr val="accent2"/>
                </a:solidFill>
              </a:rPr>
              <a:t>Number of households</a:t>
            </a:r>
            <a:r>
              <a:rPr lang="ru-RU" sz="2400" b="1" dirty="0">
                <a:solidFill>
                  <a:schemeClr val="accent2"/>
                </a:solidFill>
              </a:rPr>
              <a:t> – 1</a:t>
            </a:r>
            <a:r>
              <a:rPr lang="en-US" sz="2400" b="1" dirty="0">
                <a:solidFill>
                  <a:schemeClr val="accent2"/>
                </a:solidFill>
              </a:rPr>
              <a:t>895941</a:t>
            </a:r>
            <a:endParaRPr lang="ru-RU" sz="2400" b="1" dirty="0">
              <a:solidFill>
                <a:schemeClr val="accent2"/>
              </a:solidFill>
            </a:endParaRPr>
          </a:p>
          <a:p>
            <a:pPr>
              <a:lnSpc>
                <a:spcPct val="90000"/>
              </a:lnSpc>
            </a:pPr>
            <a:r>
              <a:rPr lang="en-US" sz="2400" b="1" dirty="0">
                <a:solidFill>
                  <a:schemeClr val="accent2"/>
                </a:solidFill>
              </a:rPr>
              <a:t>Average size</a:t>
            </a:r>
            <a:r>
              <a:rPr lang="ru-RU" sz="2400" b="1" dirty="0">
                <a:solidFill>
                  <a:schemeClr val="accent2"/>
                </a:solidFill>
              </a:rPr>
              <a:t> </a:t>
            </a:r>
            <a:r>
              <a:rPr lang="en-US" sz="2400" b="1" dirty="0">
                <a:solidFill>
                  <a:schemeClr val="accent2"/>
                </a:solidFill>
              </a:rPr>
              <a:t>of households</a:t>
            </a:r>
            <a:r>
              <a:rPr lang="ru-RU" sz="2400" b="1" dirty="0">
                <a:solidFill>
                  <a:schemeClr val="accent2"/>
                </a:solidFill>
              </a:rPr>
              <a:t> – 4,</a:t>
            </a:r>
            <a:r>
              <a:rPr lang="en-US" sz="2400" b="1" dirty="0">
                <a:solidFill>
                  <a:schemeClr val="accent2"/>
                </a:solidFill>
              </a:rPr>
              <a:t>7</a:t>
            </a:r>
            <a:endParaRPr lang="ru-RU" sz="2400" b="1" dirty="0">
              <a:solidFill>
                <a:schemeClr val="accent2"/>
              </a:solidFill>
            </a:endParaRPr>
          </a:p>
          <a:p>
            <a:pPr>
              <a:lnSpc>
                <a:spcPct val="90000"/>
              </a:lnSpc>
            </a:pPr>
            <a:r>
              <a:rPr lang="en-US" sz="2400" b="1" dirty="0">
                <a:solidFill>
                  <a:schemeClr val="accent2"/>
                </a:solidFill>
              </a:rPr>
              <a:t>Population density</a:t>
            </a:r>
            <a:r>
              <a:rPr lang="ru-RU" sz="2400" b="1" dirty="0">
                <a:solidFill>
                  <a:schemeClr val="accent2"/>
                </a:solidFill>
              </a:rPr>
              <a:t> – 96; </a:t>
            </a:r>
            <a:r>
              <a:rPr lang="en-US" sz="2400" i="1" dirty="0">
                <a:solidFill>
                  <a:schemeClr val="accent2"/>
                </a:solidFill>
              </a:rPr>
              <a:t>  </a:t>
            </a:r>
            <a:r>
              <a:rPr lang="ru-RU" sz="2400" i="1" dirty="0">
                <a:solidFill>
                  <a:schemeClr val="accent2"/>
                </a:solidFill>
              </a:rPr>
              <a:t>(</a:t>
            </a:r>
            <a:r>
              <a:rPr lang="en-US" sz="2400" i="1" dirty="0">
                <a:solidFill>
                  <a:schemeClr val="accent2"/>
                </a:solidFill>
              </a:rPr>
              <a:t>per</a:t>
            </a:r>
            <a:r>
              <a:rPr lang="ru-RU" sz="2400" i="1" dirty="0">
                <a:solidFill>
                  <a:schemeClr val="accent2"/>
                </a:solidFill>
              </a:rPr>
              <a:t> 1 </a:t>
            </a:r>
            <a:r>
              <a:rPr lang="en-US" sz="2400" i="1" dirty="0">
                <a:solidFill>
                  <a:schemeClr val="accent2"/>
                </a:solidFill>
              </a:rPr>
              <a:t>km</a:t>
            </a:r>
            <a:r>
              <a:rPr lang="en-US" sz="2400" i="1" baseline="30000" dirty="0">
                <a:solidFill>
                  <a:schemeClr val="accent2"/>
                </a:solidFill>
              </a:rPr>
              <a:t>2</a:t>
            </a:r>
            <a:r>
              <a:rPr lang="ru-RU" sz="2400" i="1" dirty="0">
                <a:solidFill>
                  <a:schemeClr val="accent2"/>
                </a:solidFill>
              </a:rPr>
              <a:t>)</a:t>
            </a:r>
          </a:p>
          <a:p>
            <a:pPr>
              <a:lnSpc>
                <a:spcPct val="90000"/>
              </a:lnSpc>
            </a:pPr>
            <a:r>
              <a:rPr lang="en-US" sz="2400" i="1" dirty="0">
                <a:solidFill>
                  <a:schemeClr val="accent2"/>
                </a:solidFill>
              </a:rPr>
              <a:t>urban</a:t>
            </a:r>
            <a:r>
              <a:rPr lang="ru-RU" sz="2400" i="1" dirty="0">
                <a:solidFill>
                  <a:schemeClr val="accent2"/>
                </a:solidFill>
              </a:rPr>
              <a:t> </a:t>
            </a:r>
            <a:r>
              <a:rPr lang="en-US" sz="2400" i="1" dirty="0">
                <a:solidFill>
                  <a:schemeClr val="accent2"/>
                </a:solidFill>
              </a:rPr>
              <a:t>population</a:t>
            </a:r>
            <a:r>
              <a:rPr lang="ru-RU" sz="2400" i="1" dirty="0">
                <a:solidFill>
                  <a:schemeClr val="accent2"/>
                </a:solidFill>
              </a:rPr>
              <a:t> – </a:t>
            </a:r>
            <a:r>
              <a:rPr lang="ru-RU" sz="2400" i="1" dirty="0" smtClean="0">
                <a:solidFill>
                  <a:schemeClr val="accent2"/>
                </a:solidFill>
              </a:rPr>
              <a:t>5</a:t>
            </a:r>
            <a:r>
              <a:rPr lang="en-US" sz="2400" i="1" dirty="0" smtClean="0">
                <a:solidFill>
                  <a:schemeClr val="accent2"/>
                </a:solidFill>
              </a:rPr>
              <a:t>4</a:t>
            </a:r>
            <a:r>
              <a:rPr lang="ru-RU" sz="2400" i="1" dirty="0" smtClean="0">
                <a:solidFill>
                  <a:schemeClr val="accent2"/>
                </a:solidFill>
              </a:rPr>
              <a:t> </a:t>
            </a:r>
            <a:r>
              <a:rPr lang="en-US" sz="2400" i="1" dirty="0">
                <a:solidFill>
                  <a:schemeClr val="accent2"/>
                </a:solidFill>
              </a:rPr>
              <a:t>per cent</a:t>
            </a:r>
            <a:r>
              <a:rPr lang="ru-RU" sz="2400" i="1" dirty="0">
                <a:solidFill>
                  <a:schemeClr val="accent2"/>
                </a:solidFill>
              </a:rPr>
              <a:t>;</a:t>
            </a:r>
          </a:p>
          <a:p>
            <a:pPr>
              <a:lnSpc>
                <a:spcPct val="90000"/>
              </a:lnSpc>
            </a:pPr>
            <a:r>
              <a:rPr lang="en-US" sz="2400" i="1" dirty="0">
                <a:solidFill>
                  <a:schemeClr val="accent2"/>
                </a:solidFill>
              </a:rPr>
              <a:t>rural</a:t>
            </a:r>
            <a:r>
              <a:rPr lang="ru-RU" sz="2400" i="1" dirty="0">
                <a:solidFill>
                  <a:schemeClr val="accent2"/>
                </a:solidFill>
              </a:rPr>
              <a:t> </a:t>
            </a:r>
            <a:r>
              <a:rPr lang="en-US" sz="2400" i="1" dirty="0">
                <a:solidFill>
                  <a:schemeClr val="accent2"/>
                </a:solidFill>
              </a:rPr>
              <a:t>population</a:t>
            </a:r>
            <a:r>
              <a:rPr lang="ru-RU" sz="2400" i="1" dirty="0">
                <a:solidFill>
                  <a:schemeClr val="accent2"/>
                </a:solidFill>
              </a:rPr>
              <a:t> – </a:t>
            </a:r>
            <a:r>
              <a:rPr lang="ru-RU" sz="2400" i="1" dirty="0" smtClean="0">
                <a:solidFill>
                  <a:schemeClr val="accent2"/>
                </a:solidFill>
              </a:rPr>
              <a:t>4</a:t>
            </a:r>
            <a:r>
              <a:rPr lang="en-US" sz="2400" i="1" dirty="0" smtClean="0">
                <a:solidFill>
                  <a:schemeClr val="accent2"/>
                </a:solidFill>
              </a:rPr>
              <a:t>6</a:t>
            </a:r>
            <a:r>
              <a:rPr lang="ru-RU" sz="2400" i="1" dirty="0" smtClean="0">
                <a:solidFill>
                  <a:schemeClr val="accent2"/>
                </a:solidFill>
              </a:rPr>
              <a:t> </a:t>
            </a:r>
            <a:r>
              <a:rPr lang="en-US" sz="2400" i="1" dirty="0">
                <a:solidFill>
                  <a:schemeClr val="accent2"/>
                </a:solidFill>
              </a:rPr>
              <a:t>per cent</a:t>
            </a:r>
            <a:r>
              <a:rPr lang="ru-RU" sz="2400" i="1" dirty="0">
                <a:solidFill>
                  <a:schemeClr val="accent2"/>
                </a:solidFill>
              </a:rPr>
              <a:t>;</a:t>
            </a:r>
          </a:p>
          <a:p>
            <a:pPr>
              <a:lnSpc>
                <a:spcPct val="90000"/>
              </a:lnSpc>
            </a:pPr>
            <a:r>
              <a:rPr lang="en-US" sz="2400" i="1" dirty="0">
                <a:solidFill>
                  <a:schemeClr val="accent2"/>
                </a:solidFill>
              </a:rPr>
              <a:t>men</a:t>
            </a:r>
            <a:r>
              <a:rPr lang="ru-RU" sz="2400" i="1" dirty="0">
                <a:solidFill>
                  <a:schemeClr val="accent2"/>
                </a:solidFill>
              </a:rPr>
              <a:t> – 49 </a:t>
            </a:r>
            <a:r>
              <a:rPr lang="en-US" sz="2400" i="1" dirty="0">
                <a:solidFill>
                  <a:schemeClr val="accent2"/>
                </a:solidFill>
              </a:rPr>
              <a:t>per cent</a:t>
            </a:r>
            <a:r>
              <a:rPr lang="ru-RU" sz="2400" i="1" dirty="0">
                <a:solidFill>
                  <a:schemeClr val="accent2"/>
                </a:solidFill>
              </a:rPr>
              <a:t>;</a:t>
            </a:r>
          </a:p>
          <a:p>
            <a:pPr>
              <a:lnSpc>
                <a:spcPct val="90000"/>
              </a:lnSpc>
            </a:pPr>
            <a:r>
              <a:rPr lang="en-US" sz="2400" i="1" dirty="0">
                <a:solidFill>
                  <a:schemeClr val="accent2"/>
                </a:solidFill>
              </a:rPr>
              <a:t>women</a:t>
            </a:r>
            <a:r>
              <a:rPr lang="ru-RU" sz="2400" i="1" dirty="0">
                <a:solidFill>
                  <a:schemeClr val="accent2"/>
                </a:solidFill>
              </a:rPr>
              <a:t> – 51 </a:t>
            </a:r>
            <a:r>
              <a:rPr lang="en-US" sz="2400" i="1" dirty="0">
                <a:solidFill>
                  <a:schemeClr val="accent2"/>
                </a:solidFill>
              </a:rPr>
              <a:t>per cent</a:t>
            </a:r>
            <a:r>
              <a:rPr lang="ru-RU" sz="2400" i="1" dirty="0">
                <a:solidFill>
                  <a:schemeClr val="accent2"/>
                </a:solidFill>
              </a:rPr>
              <a:t>;</a:t>
            </a:r>
          </a:p>
          <a:p>
            <a:pPr>
              <a:lnSpc>
                <a:spcPct val="90000"/>
              </a:lnSpc>
              <a:buFont typeface="Wingdings" pitchFamily="2" charset="2"/>
              <a:buNone/>
            </a:pPr>
            <a:r>
              <a:rPr lang="en-US" sz="2400" b="1" i="1" dirty="0">
                <a:solidFill>
                  <a:schemeClr val="accent2"/>
                </a:solidFill>
              </a:rPr>
              <a:t>Population by age group</a:t>
            </a:r>
            <a:r>
              <a:rPr lang="ru-RU" sz="2400" b="1" i="1" dirty="0">
                <a:solidFill>
                  <a:schemeClr val="accent2"/>
                </a:solidFill>
              </a:rPr>
              <a:t>:</a:t>
            </a:r>
            <a:endParaRPr lang="ru-RU" sz="2400" i="1" dirty="0">
              <a:solidFill>
                <a:schemeClr val="accent2"/>
              </a:solidFill>
            </a:endParaRPr>
          </a:p>
          <a:p>
            <a:pPr>
              <a:lnSpc>
                <a:spcPct val="90000"/>
              </a:lnSpc>
            </a:pPr>
            <a:r>
              <a:rPr lang="ru-RU" sz="2400" i="1" dirty="0">
                <a:solidFill>
                  <a:schemeClr val="accent2"/>
                </a:solidFill>
              </a:rPr>
              <a:t>0-14 </a:t>
            </a:r>
            <a:r>
              <a:rPr lang="en-US" sz="2400" i="1" dirty="0">
                <a:solidFill>
                  <a:schemeClr val="accent2"/>
                </a:solidFill>
              </a:rPr>
              <a:t>years</a:t>
            </a:r>
            <a:r>
              <a:rPr lang="ru-RU" sz="2400" i="1" dirty="0">
                <a:solidFill>
                  <a:schemeClr val="accent2"/>
                </a:solidFill>
              </a:rPr>
              <a:t> – 26 </a:t>
            </a:r>
            <a:r>
              <a:rPr lang="en-US" sz="2400" i="1" dirty="0">
                <a:solidFill>
                  <a:schemeClr val="accent2"/>
                </a:solidFill>
              </a:rPr>
              <a:t>per cent</a:t>
            </a:r>
            <a:r>
              <a:rPr lang="ru-RU" sz="2400" i="1" dirty="0">
                <a:solidFill>
                  <a:schemeClr val="accent2"/>
                </a:solidFill>
              </a:rPr>
              <a:t>;</a:t>
            </a:r>
          </a:p>
          <a:p>
            <a:pPr>
              <a:lnSpc>
                <a:spcPct val="90000"/>
              </a:lnSpc>
            </a:pPr>
            <a:r>
              <a:rPr lang="ru-RU" sz="2400" i="1" dirty="0">
                <a:solidFill>
                  <a:schemeClr val="accent2"/>
                </a:solidFill>
              </a:rPr>
              <a:t>15-64 </a:t>
            </a:r>
            <a:r>
              <a:rPr lang="en-US" sz="2400" i="1" dirty="0">
                <a:solidFill>
                  <a:schemeClr val="accent2"/>
                </a:solidFill>
              </a:rPr>
              <a:t>years</a:t>
            </a:r>
            <a:r>
              <a:rPr lang="ru-RU" sz="2400" i="1" dirty="0">
                <a:solidFill>
                  <a:schemeClr val="accent2"/>
                </a:solidFill>
              </a:rPr>
              <a:t> – 67 </a:t>
            </a:r>
            <a:r>
              <a:rPr lang="en-US" sz="2400" i="1" dirty="0">
                <a:solidFill>
                  <a:schemeClr val="accent2"/>
                </a:solidFill>
              </a:rPr>
              <a:t>per cent</a:t>
            </a:r>
            <a:r>
              <a:rPr lang="ru-RU" sz="2400" i="1" dirty="0">
                <a:solidFill>
                  <a:schemeClr val="accent2"/>
                </a:solidFill>
              </a:rPr>
              <a:t>;</a:t>
            </a:r>
          </a:p>
          <a:p>
            <a:pPr>
              <a:lnSpc>
                <a:spcPct val="90000"/>
              </a:lnSpc>
            </a:pPr>
            <a:r>
              <a:rPr lang="ru-RU" sz="2400" i="1" dirty="0">
                <a:solidFill>
                  <a:schemeClr val="accent2"/>
                </a:solidFill>
              </a:rPr>
              <a:t>65 </a:t>
            </a:r>
            <a:r>
              <a:rPr lang="en-US" sz="2400" i="1" dirty="0">
                <a:solidFill>
                  <a:schemeClr val="accent2"/>
                </a:solidFill>
              </a:rPr>
              <a:t>years and older</a:t>
            </a:r>
            <a:r>
              <a:rPr lang="ru-RU" sz="2400" i="1" dirty="0">
                <a:solidFill>
                  <a:schemeClr val="accent2"/>
                </a:solidFill>
              </a:rPr>
              <a:t> – 7 </a:t>
            </a:r>
            <a:r>
              <a:rPr lang="en-US" sz="2400" i="1" dirty="0">
                <a:solidFill>
                  <a:schemeClr val="accent2"/>
                </a:solidFill>
              </a:rPr>
              <a:t>per cent</a:t>
            </a:r>
            <a:r>
              <a:rPr lang="ru-RU" sz="2400" i="1" dirty="0">
                <a:solidFill>
                  <a:schemeClr val="accent2"/>
                </a:solidFill>
              </a:rPr>
              <a:t>;</a:t>
            </a:r>
            <a:r>
              <a:rPr lang="ru-RU" sz="2400" dirty="0">
                <a:solidFill>
                  <a:schemeClr val="accent2"/>
                </a:solidFill>
              </a:rPr>
              <a:t> </a:t>
            </a:r>
            <a:endParaRPr lang="en-US" sz="2400" dirty="0">
              <a:solidFill>
                <a:schemeClr val="accent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EF3BE35-CD10-4D58-A9B2-5D2F10B3E838}" type="slidenum">
              <a:rPr lang="en-US"/>
              <a:pPr/>
              <a:t>20</a:t>
            </a:fld>
            <a:endParaRPr lang="en-US"/>
          </a:p>
        </p:txBody>
      </p:sp>
      <p:sp>
        <p:nvSpPr>
          <p:cNvPr id="75778" name="Rectangle 2"/>
          <p:cNvSpPr>
            <a:spLocks noGrp="1" noChangeArrowheads="1"/>
          </p:cNvSpPr>
          <p:nvPr>
            <p:ph type="title"/>
          </p:nvPr>
        </p:nvSpPr>
        <p:spPr/>
        <p:txBody>
          <a:bodyPr/>
          <a:lstStyle/>
          <a:p>
            <a:pPr algn="ctr"/>
            <a:r>
              <a:rPr lang="ru-RU" b="1" dirty="0" err="1"/>
              <a:t>Poverty</a:t>
            </a:r>
            <a:r>
              <a:rPr lang="ru-RU" b="1" dirty="0"/>
              <a:t> </a:t>
            </a:r>
            <a:r>
              <a:rPr lang="ru-RU" b="1" dirty="0" err="1"/>
              <a:t>Level</a:t>
            </a:r>
            <a:r>
              <a:rPr lang="ru-RU" b="1" dirty="0"/>
              <a:t>, </a:t>
            </a:r>
            <a:r>
              <a:rPr lang="ru-RU" b="1" dirty="0" smtClean="0"/>
              <a:t>20</a:t>
            </a:r>
            <a:r>
              <a:rPr lang="en-US" b="1" dirty="0" smtClean="0"/>
              <a:t>12</a:t>
            </a:r>
            <a:endParaRPr lang="ru-RU" dirty="0"/>
          </a:p>
        </p:txBody>
      </p:sp>
      <p:sp>
        <p:nvSpPr>
          <p:cNvPr id="75779" name="Rectangle 3"/>
          <p:cNvSpPr>
            <a:spLocks noGrp="1" noChangeArrowheads="1"/>
          </p:cNvSpPr>
          <p:nvPr>
            <p:ph type="body" idx="1"/>
          </p:nvPr>
        </p:nvSpPr>
        <p:spPr/>
        <p:txBody>
          <a:bodyPr/>
          <a:lstStyle/>
          <a:p>
            <a:pPr>
              <a:lnSpc>
                <a:spcPct val="90000"/>
              </a:lnSpc>
            </a:pPr>
            <a:r>
              <a:rPr lang="ru-RU" sz="2400" b="1" i="1" dirty="0" err="1">
                <a:solidFill>
                  <a:schemeClr val="accent2"/>
                </a:solidFill>
              </a:rPr>
              <a:t>Absolute</a:t>
            </a:r>
            <a:r>
              <a:rPr lang="ru-RU" sz="2400" b="1" i="1" dirty="0">
                <a:solidFill>
                  <a:schemeClr val="accent2"/>
                </a:solidFill>
              </a:rPr>
              <a:t> </a:t>
            </a:r>
            <a:r>
              <a:rPr lang="ru-RU" sz="2400" b="1" i="1" dirty="0" err="1">
                <a:solidFill>
                  <a:schemeClr val="accent2"/>
                </a:solidFill>
              </a:rPr>
              <a:t>poverty</a:t>
            </a:r>
            <a:r>
              <a:rPr lang="ru-RU" sz="2400" b="1" dirty="0">
                <a:solidFill>
                  <a:schemeClr val="accent2"/>
                </a:solidFill>
              </a:rPr>
              <a:t> – </a:t>
            </a:r>
            <a:r>
              <a:rPr lang="en-US" sz="2400" b="1" dirty="0" smtClean="0">
                <a:solidFill>
                  <a:schemeClr val="accent2"/>
                </a:solidFill>
              </a:rPr>
              <a:t>137</a:t>
            </a:r>
            <a:r>
              <a:rPr lang="ru-RU" sz="2400" b="1" dirty="0" smtClean="0">
                <a:solidFill>
                  <a:schemeClr val="accent2"/>
                </a:solidFill>
              </a:rPr>
              <a:t> </a:t>
            </a:r>
            <a:r>
              <a:rPr lang="ru-RU" sz="2400" b="1" dirty="0">
                <a:solidFill>
                  <a:schemeClr val="accent2"/>
                </a:solidFill>
              </a:rPr>
              <a:t>$</a:t>
            </a:r>
          </a:p>
          <a:p>
            <a:pPr>
              <a:lnSpc>
                <a:spcPct val="90000"/>
              </a:lnSpc>
              <a:buFont typeface="Wingdings" pitchFamily="2" charset="2"/>
              <a:buNone/>
            </a:pPr>
            <a:r>
              <a:rPr lang="ru-RU" sz="2400" b="1" dirty="0">
                <a:solidFill>
                  <a:schemeClr val="accent2"/>
                </a:solidFill>
              </a:rPr>
              <a:t>(</a:t>
            </a:r>
            <a:r>
              <a:rPr lang="ru-RU" sz="2400" b="1" dirty="0" err="1">
                <a:solidFill>
                  <a:schemeClr val="accent2"/>
                </a:solidFill>
              </a:rPr>
              <a:t>consumers</a:t>
            </a:r>
            <a:r>
              <a:rPr lang="ru-RU" sz="2400" b="1" dirty="0">
                <a:solidFill>
                  <a:schemeClr val="accent2"/>
                </a:solidFill>
              </a:rPr>
              <a:t> </a:t>
            </a:r>
            <a:r>
              <a:rPr lang="ru-RU" sz="2400" b="1" dirty="0" err="1">
                <a:solidFill>
                  <a:schemeClr val="accent2"/>
                </a:solidFill>
              </a:rPr>
              <a:t>expenditure</a:t>
            </a:r>
            <a:r>
              <a:rPr lang="ru-RU" sz="2400" b="1" dirty="0">
                <a:solidFill>
                  <a:schemeClr val="accent2"/>
                </a:solidFill>
              </a:rPr>
              <a:t> </a:t>
            </a:r>
            <a:r>
              <a:rPr lang="ru-RU" sz="2400" b="1" dirty="0" err="1">
                <a:solidFill>
                  <a:schemeClr val="accent2"/>
                </a:solidFill>
              </a:rPr>
              <a:t>median</a:t>
            </a:r>
            <a:r>
              <a:rPr lang="ru-RU" sz="2400" b="1" dirty="0">
                <a:solidFill>
                  <a:schemeClr val="accent2"/>
                </a:solidFill>
              </a:rPr>
              <a:t>)</a:t>
            </a:r>
          </a:p>
          <a:p>
            <a:pPr>
              <a:lnSpc>
                <a:spcPct val="90000"/>
              </a:lnSpc>
            </a:pPr>
            <a:r>
              <a:rPr lang="ru-RU" sz="2400" b="1" dirty="0">
                <a:solidFill>
                  <a:schemeClr val="accent2"/>
                </a:solidFill>
              </a:rPr>
              <a:t> </a:t>
            </a:r>
            <a:r>
              <a:rPr lang="ru-RU" sz="2400" b="1" dirty="0" err="1">
                <a:solidFill>
                  <a:schemeClr val="accent2"/>
                </a:solidFill>
              </a:rPr>
              <a:t>is</a:t>
            </a:r>
            <a:r>
              <a:rPr lang="ru-RU" sz="2400" b="1" dirty="0">
                <a:solidFill>
                  <a:schemeClr val="accent2"/>
                </a:solidFill>
              </a:rPr>
              <a:t> </a:t>
            </a:r>
            <a:r>
              <a:rPr lang="ru-RU" sz="2400" b="1" dirty="0" err="1">
                <a:solidFill>
                  <a:schemeClr val="accent2"/>
                </a:solidFill>
              </a:rPr>
              <a:t>based</a:t>
            </a:r>
            <a:r>
              <a:rPr lang="ru-RU" sz="2400" b="1" dirty="0">
                <a:solidFill>
                  <a:schemeClr val="accent2"/>
                </a:solidFill>
              </a:rPr>
              <a:t> </a:t>
            </a:r>
            <a:r>
              <a:rPr lang="ru-RU" sz="2400" b="1" dirty="0" err="1">
                <a:solidFill>
                  <a:schemeClr val="accent2"/>
                </a:solidFill>
              </a:rPr>
              <a:t>in</a:t>
            </a:r>
            <a:r>
              <a:rPr lang="ru-RU" sz="2400" b="1" dirty="0">
                <a:solidFill>
                  <a:schemeClr val="accent2"/>
                </a:solidFill>
              </a:rPr>
              <a:t> </a:t>
            </a:r>
            <a:r>
              <a:rPr lang="ru-RU" sz="2400" b="1" dirty="0" err="1">
                <a:solidFill>
                  <a:schemeClr val="accent2"/>
                </a:solidFill>
              </a:rPr>
              <a:t>the</a:t>
            </a:r>
            <a:r>
              <a:rPr lang="ru-RU" sz="2400" b="1" dirty="0">
                <a:solidFill>
                  <a:schemeClr val="accent2"/>
                </a:solidFill>
              </a:rPr>
              <a:t> </a:t>
            </a:r>
            <a:r>
              <a:rPr lang="ru-RU" sz="2400" b="1" dirty="0" err="1">
                <a:solidFill>
                  <a:schemeClr val="accent2"/>
                </a:solidFill>
              </a:rPr>
              <a:t>size</a:t>
            </a:r>
            <a:r>
              <a:rPr lang="ru-RU" sz="2400" b="1" dirty="0">
                <a:solidFill>
                  <a:schemeClr val="accent2"/>
                </a:solidFill>
              </a:rPr>
              <a:t> </a:t>
            </a:r>
            <a:r>
              <a:rPr lang="ru-RU" sz="2400" b="1" dirty="0" err="1">
                <a:solidFill>
                  <a:schemeClr val="accent2"/>
                </a:solidFill>
              </a:rPr>
              <a:t>of</a:t>
            </a:r>
            <a:r>
              <a:rPr lang="ru-RU" sz="2400" b="1" dirty="0">
                <a:solidFill>
                  <a:schemeClr val="accent2"/>
                </a:solidFill>
              </a:rPr>
              <a:t> </a:t>
            </a:r>
            <a:r>
              <a:rPr lang="ru-RU" sz="2400" b="1" dirty="0" err="1">
                <a:solidFill>
                  <a:schemeClr val="accent2"/>
                </a:solidFill>
              </a:rPr>
              <a:t>a</a:t>
            </a:r>
            <a:r>
              <a:rPr lang="ru-RU" sz="2400" b="1" dirty="0">
                <a:solidFill>
                  <a:schemeClr val="accent2"/>
                </a:solidFill>
              </a:rPr>
              <a:t> </a:t>
            </a:r>
            <a:r>
              <a:rPr lang="ru-RU" sz="2400" b="1" dirty="0" err="1">
                <a:solidFill>
                  <a:schemeClr val="accent2"/>
                </a:solidFill>
              </a:rPr>
              <a:t>minimum</a:t>
            </a:r>
            <a:r>
              <a:rPr lang="ru-RU" sz="2400" b="1" dirty="0">
                <a:solidFill>
                  <a:schemeClr val="accent2"/>
                </a:solidFill>
              </a:rPr>
              <a:t> </a:t>
            </a:r>
            <a:r>
              <a:rPr lang="ru-RU" sz="2400" b="1" dirty="0" err="1">
                <a:solidFill>
                  <a:schemeClr val="accent2"/>
                </a:solidFill>
              </a:rPr>
              <a:t>consumption</a:t>
            </a:r>
            <a:endParaRPr lang="ru-RU" sz="2400" b="1" dirty="0">
              <a:solidFill>
                <a:schemeClr val="accent2"/>
              </a:solidFill>
            </a:endParaRPr>
          </a:p>
          <a:p>
            <a:pPr>
              <a:lnSpc>
                <a:spcPct val="90000"/>
              </a:lnSpc>
              <a:buFont typeface="Wingdings" pitchFamily="2" charset="2"/>
              <a:buNone/>
            </a:pPr>
            <a:r>
              <a:rPr lang="ru-RU" sz="2400" b="1" dirty="0" err="1">
                <a:solidFill>
                  <a:schemeClr val="accent2"/>
                </a:solidFill>
              </a:rPr>
              <a:t>basket</a:t>
            </a:r>
            <a:r>
              <a:rPr lang="ru-RU" sz="2400" b="1" dirty="0">
                <a:solidFill>
                  <a:schemeClr val="accent2"/>
                </a:solidFill>
              </a:rPr>
              <a:t> </a:t>
            </a:r>
            <a:r>
              <a:rPr lang="ru-RU" sz="2400" b="1" dirty="0" err="1">
                <a:solidFill>
                  <a:schemeClr val="accent2"/>
                </a:solidFill>
              </a:rPr>
              <a:t>that</a:t>
            </a:r>
            <a:r>
              <a:rPr lang="ru-RU" sz="2400" b="1" dirty="0">
                <a:solidFill>
                  <a:schemeClr val="accent2"/>
                </a:solidFill>
              </a:rPr>
              <a:t> </a:t>
            </a:r>
            <a:r>
              <a:rPr lang="ru-RU" sz="2400" b="1" dirty="0" err="1">
                <a:solidFill>
                  <a:schemeClr val="accent2"/>
                </a:solidFill>
              </a:rPr>
              <a:t>includes</a:t>
            </a:r>
            <a:r>
              <a:rPr lang="ru-RU" sz="2400" b="1" dirty="0">
                <a:solidFill>
                  <a:schemeClr val="accent2"/>
                </a:solidFill>
              </a:rPr>
              <a:t> </a:t>
            </a:r>
            <a:r>
              <a:rPr lang="ru-RU" sz="2400" b="1" dirty="0" smtClean="0">
                <a:solidFill>
                  <a:schemeClr val="accent2"/>
                </a:solidFill>
              </a:rPr>
              <a:t>2</a:t>
            </a:r>
            <a:r>
              <a:rPr lang="en-US" sz="2400" b="1" dirty="0" smtClean="0">
                <a:solidFill>
                  <a:schemeClr val="accent2"/>
                </a:solidFill>
              </a:rPr>
              <a:t>4</a:t>
            </a:r>
            <a:r>
              <a:rPr lang="ru-RU" sz="2400" b="1" dirty="0" smtClean="0">
                <a:solidFill>
                  <a:schemeClr val="accent2"/>
                </a:solidFill>
              </a:rPr>
              <a:t>00 </a:t>
            </a:r>
            <a:r>
              <a:rPr lang="ru-RU" sz="2400" b="1" dirty="0" err="1">
                <a:solidFill>
                  <a:schemeClr val="accent2"/>
                </a:solidFill>
              </a:rPr>
              <a:t>kcal</a:t>
            </a:r>
            <a:r>
              <a:rPr lang="ru-RU" sz="2400" b="1" dirty="0">
                <a:solidFill>
                  <a:schemeClr val="accent2"/>
                </a:solidFill>
              </a:rPr>
              <a:t> </a:t>
            </a:r>
            <a:r>
              <a:rPr lang="ru-RU" sz="2400" b="1" dirty="0" err="1">
                <a:solidFill>
                  <a:schemeClr val="accent2"/>
                </a:solidFill>
              </a:rPr>
              <a:t>per</a:t>
            </a:r>
            <a:r>
              <a:rPr lang="ru-RU" sz="2400" b="1" dirty="0">
                <a:solidFill>
                  <a:schemeClr val="accent2"/>
                </a:solidFill>
              </a:rPr>
              <a:t> </a:t>
            </a:r>
            <a:r>
              <a:rPr lang="ru-RU" sz="2400" b="1" dirty="0" err="1">
                <a:solidFill>
                  <a:schemeClr val="accent2"/>
                </a:solidFill>
              </a:rPr>
              <a:t>day</a:t>
            </a:r>
            <a:endParaRPr lang="ru-RU" sz="2400" b="1" dirty="0">
              <a:solidFill>
                <a:schemeClr val="accent2"/>
              </a:solidFill>
            </a:endParaRPr>
          </a:p>
          <a:p>
            <a:pPr>
              <a:lnSpc>
                <a:spcPct val="90000"/>
              </a:lnSpc>
            </a:pPr>
            <a:r>
              <a:rPr lang="ru-RU" sz="2400" b="1" dirty="0">
                <a:solidFill>
                  <a:schemeClr val="accent2"/>
                </a:solidFill>
              </a:rPr>
              <a:t> </a:t>
            </a:r>
            <a:r>
              <a:rPr lang="ru-RU" sz="2400" b="1" dirty="0" err="1">
                <a:solidFill>
                  <a:schemeClr val="accent2"/>
                </a:solidFill>
              </a:rPr>
              <a:t>specific</a:t>
            </a:r>
            <a:r>
              <a:rPr lang="ru-RU" sz="2400" b="1" dirty="0">
                <a:solidFill>
                  <a:schemeClr val="accent2"/>
                </a:solidFill>
              </a:rPr>
              <a:t> </a:t>
            </a:r>
            <a:r>
              <a:rPr lang="ru-RU" sz="2400" b="1" dirty="0" err="1">
                <a:solidFill>
                  <a:schemeClr val="accent2"/>
                </a:solidFill>
              </a:rPr>
              <a:t>gravity</a:t>
            </a:r>
            <a:r>
              <a:rPr lang="ru-RU" sz="2400" b="1" dirty="0">
                <a:solidFill>
                  <a:schemeClr val="accent2"/>
                </a:solidFill>
              </a:rPr>
              <a:t> </a:t>
            </a:r>
            <a:r>
              <a:rPr lang="ru-RU" sz="2400" b="1" dirty="0" err="1">
                <a:solidFill>
                  <a:schemeClr val="accent2"/>
                </a:solidFill>
              </a:rPr>
              <a:t>of</a:t>
            </a:r>
            <a:r>
              <a:rPr lang="ru-RU" sz="2400" b="1" dirty="0">
                <a:solidFill>
                  <a:schemeClr val="accent2"/>
                </a:solidFill>
              </a:rPr>
              <a:t> </a:t>
            </a:r>
            <a:r>
              <a:rPr lang="ru-RU" sz="2400" b="1" dirty="0" err="1">
                <a:solidFill>
                  <a:schemeClr val="accent2"/>
                </a:solidFill>
              </a:rPr>
              <a:t>foodstuff</a:t>
            </a:r>
            <a:r>
              <a:rPr lang="ru-RU" sz="2400" b="1" dirty="0">
                <a:solidFill>
                  <a:schemeClr val="accent2"/>
                </a:solidFill>
              </a:rPr>
              <a:t> </a:t>
            </a:r>
            <a:r>
              <a:rPr lang="ru-RU" sz="2400" b="1" dirty="0" err="1">
                <a:solidFill>
                  <a:schemeClr val="accent2"/>
                </a:solidFill>
              </a:rPr>
              <a:t>in</a:t>
            </a:r>
            <a:r>
              <a:rPr lang="ru-RU" sz="2400" b="1" dirty="0">
                <a:solidFill>
                  <a:schemeClr val="accent2"/>
                </a:solidFill>
              </a:rPr>
              <a:t> </a:t>
            </a:r>
            <a:r>
              <a:rPr lang="ru-RU" sz="2400" b="1" dirty="0" err="1">
                <a:solidFill>
                  <a:schemeClr val="accent2"/>
                </a:solidFill>
              </a:rPr>
              <a:t>a</a:t>
            </a:r>
            <a:r>
              <a:rPr lang="ru-RU" sz="2400" b="1" dirty="0">
                <a:solidFill>
                  <a:schemeClr val="accent2"/>
                </a:solidFill>
              </a:rPr>
              <a:t> </a:t>
            </a:r>
            <a:r>
              <a:rPr lang="ru-RU" sz="2400" b="1" dirty="0" err="1">
                <a:solidFill>
                  <a:schemeClr val="accent2"/>
                </a:solidFill>
              </a:rPr>
              <a:t>minimum</a:t>
            </a:r>
            <a:endParaRPr lang="ru-RU" sz="2400" b="1" dirty="0">
              <a:solidFill>
                <a:schemeClr val="accent2"/>
              </a:solidFill>
            </a:endParaRPr>
          </a:p>
          <a:p>
            <a:pPr>
              <a:lnSpc>
                <a:spcPct val="90000"/>
              </a:lnSpc>
              <a:buFont typeface="Wingdings" pitchFamily="2" charset="2"/>
              <a:buNone/>
            </a:pPr>
            <a:r>
              <a:rPr lang="ru-RU" sz="2400" b="1" dirty="0" err="1">
                <a:solidFill>
                  <a:schemeClr val="accent2"/>
                </a:solidFill>
              </a:rPr>
              <a:t>consumption</a:t>
            </a:r>
            <a:r>
              <a:rPr lang="ru-RU" sz="2400" b="1" dirty="0">
                <a:solidFill>
                  <a:schemeClr val="accent2"/>
                </a:solidFill>
              </a:rPr>
              <a:t> </a:t>
            </a:r>
            <a:r>
              <a:rPr lang="ru-RU" sz="2400" b="1" dirty="0" err="1">
                <a:solidFill>
                  <a:schemeClr val="accent2"/>
                </a:solidFill>
              </a:rPr>
              <a:t>basket</a:t>
            </a:r>
            <a:r>
              <a:rPr lang="ru-RU" sz="2400" b="1" dirty="0">
                <a:solidFill>
                  <a:schemeClr val="accent2"/>
                </a:solidFill>
              </a:rPr>
              <a:t> </a:t>
            </a:r>
            <a:r>
              <a:rPr lang="ru-RU" sz="2400" b="1" dirty="0" err="1">
                <a:solidFill>
                  <a:schemeClr val="accent2"/>
                </a:solidFill>
              </a:rPr>
              <a:t>is</a:t>
            </a:r>
            <a:r>
              <a:rPr lang="ru-RU" sz="2400" b="1" dirty="0">
                <a:solidFill>
                  <a:schemeClr val="accent2"/>
                </a:solidFill>
              </a:rPr>
              <a:t> </a:t>
            </a:r>
            <a:r>
              <a:rPr lang="ru-RU" sz="2400" b="1" dirty="0" err="1">
                <a:solidFill>
                  <a:schemeClr val="accent2"/>
                </a:solidFill>
              </a:rPr>
              <a:t>equal</a:t>
            </a:r>
            <a:r>
              <a:rPr lang="ru-RU" sz="2400" b="1" dirty="0">
                <a:solidFill>
                  <a:schemeClr val="accent2"/>
                </a:solidFill>
              </a:rPr>
              <a:t> </a:t>
            </a:r>
            <a:r>
              <a:rPr lang="ru-RU" sz="2400" b="1" dirty="0" err="1">
                <a:solidFill>
                  <a:schemeClr val="accent2"/>
                </a:solidFill>
              </a:rPr>
              <a:t>to</a:t>
            </a:r>
            <a:r>
              <a:rPr lang="ru-RU" sz="2400" b="1" dirty="0">
                <a:solidFill>
                  <a:schemeClr val="accent2"/>
                </a:solidFill>
              </a:rPr>
              <a:t> </a:t>
            </a:r>
            <a:r>
              <a:rPr lang="en-US" sz="2400" b="1" dirty="0" smtClean="0">
                <a:solidFill>
                  <a:schemeClr val="accent2"/>
                </a:solidFill>
              </a:rPr>
              <a:t>59</a:t>
            </a:r>
            <a:r>
              <a:rPr lang="ru-RU" sz="2400" b="1" dirty="0" smtClean="0">
                <a:solidFill>
                  <a:schemeClr val="accent2"/>
                </a:solidFill>
              </a:rPr>
              <a:t> </a:t>
            </a:r>
            <a:r>
              <a:rPr lang="ru-RU" sz="2400" b="1" dirty="0">
                <a:solidFill>
                  <a:schemeClr val="accent2"/>
                </a:solidFill>
              </a:rPr>
              <a:t>%</a:t>
            </a:r>
          </a:p>
          <a:p>
            <a:pPr>
              <a:lnSpc>
                <a:spcPct val="90000"/>
              </a:lnSpc>
            </a:pPr>
            <a:r>
              <a:rPr lang="ru-RU" sz="2400" b="1" dirty="0">
                <a:solidFill>
                  <a:schemeClr val="accent2"/>
                </a:solidFill>
              </a:rPr>
              <a:t> </a:t>
            </a:r>
            <a:r>
              <a:rPr lang="ru-RU" sz="2400" b="1" i="1" dirty="0" err="1">
                <a:solidFill>
                  <a:schemeClr val="accent2"/>
                </a:solidFill>
              </a:rPr>
              <a:t>Relative</a:t>
            </a:r>
            <a:r>
              <a:rPr lang="ru-RU" sz="2400" b="1" i="1" dirty="0">
                <a:solidFill>
                  <a:schemeClr val="accent2"/>
                </a:solidFill>
              </a:rPr>
              <a:t> </a:t>
            </a:r>
            <a:r>
              <a:rPr lang="ru-RU" sz="2400" b="1" i="1" dirty="0" err="1">
                <a:solidFill>
                  <a:schemeClr val="accent2"/>
                </a:solidFill>
              </a:rPr>
              <a:t>poverty</a:t>
            </a:r>
            <a:r>
              <a:rPr lang="ru-RU" sz="2400" b="1" dirty="0">
                <a:solidFill>
                  <a:schemeClr val="accent2"/>
                </a:solidFill>
              </a:rPr>
              <a:t> – </a:t>
            </a:r>
            <a:r>
              <a:rPr lang="en-US" sz="2400" b="1" dirty="0" smtClean="0">
                <a:solidFill>
                  <a:schemeClr val="accent2"/>
                </a:solidFill>
              </a:rPr>
              <a:t>78</a:t>
            </a:r>
            <a:r>
              <a:rPr lang="ru-RU" sz="2400" b="1" dirty="0" smtClean="0">
                <a:solidFill>
                  <a:schemeClr val="accent2"/>
                </a:solidFill>
              </a:rPr>
              <a:t> </a:t>
            </a:r>
            <a:r>
              <a:rPr lang="ru-RU" sz="2400" b="1" dirty="0">
                <a:solidFill>
                  <a:schemeClr val="accent2"/>
                </a:solidFill>
              </a:rPr>
              <a:t>$</a:t>
            </a:r>
          </a:p>
          <a:p>
            <a:pPr>
              <a:lnSpc>
                <a:spcPct val="90000"/>
              </a:lnSpc>
              <a:buFont typeface="Wingdings" pitchFamily="2" charset="2"/>
              <a:buNone/>
            </a:pPr>
            <a:r>
              <a:rPr lang="ru-RU" sz="2400" b="1" dirty="0">
                <a:solidFill>
                  <a:schemeClr val="accent2"/>
                </a:solidFill>
              </a:rPr>
              <a:t>(60 % </a:t>
            </a:r>
            <a:r>
              <a:rPr lang="ru-RU" sz="2400" b="1" dirty="0" err="1">
                <a:solidFill>
                  <a:schemeClr val="accent2"/>
                </a:solidFill>
              </a:rPr>
              <a:t>of</a:t>
            </a:r>
            <a:r>
              <a:rPr lang="ru-RU" sz="2400" b="1" dirty="0">
                <a:solidFill>
                  <a:schemeClr val="accent2"/>
                </a:solidFill>
              </a:rPr>
              <a:t> </a:t>
            </a:r>
            <a:r>
              <a:rPr lang="ru-RU" sz="2400" b="1" dirty="0" err="1">
                <a:solidFill>
                  <a:schemeClr val="accent2"/>
                </a:solidFill>
              </a:rPr>
              <a:t>consumers</a:t>
            </a:r>
            <a:r>
              <a:rPr lang="ru-RU" sz="2400" b="1" dirty="0">
                <a:solidFill>
                  <a:schemeClr val="accent2"/>
                </a:solidFill>
              </a:rPr>
              <a:t> </a:t>
            </a:r>
            <a:r>
              <a:rPr lang="ru-RU" sz="2400" b="1" dirty="0" err="1">
                <a:solidFill>
                  <a:schemeClr val="accent2"/>
                </a:solidFill>
              </a:rPr>
              <a:t>expenditure</a:t>
            </a:r>
            <a:r>
              <a:rPr lang="ru-RU" sz="2400" b="1" dirty="0">
                <a:solidFill>
                  <a:schemeClr val="accent2"/>
                </a:solidFill>
              </a:rPr>
              <a:t> </a:t>
            </a:r>
            <a:r>
              <a:rPr lang="ru-RU" sz="2400" b="1" dirty="0" err="1">
                <a:solidFill>
                  <a:schemeClr val="accent2"/>
                </a:solidFill>
              </a:rPr>
              <a:t>median</a:t>
            </a:r>
            <a:r>
              <a:rPr lang="ru-RU" sz="2400" b="1" dirty="0">
                <a:solidFill>
                  <a:schemeClr val="accent2"/>
                </a:solidFill>
              </a:rPr>
              <a:t> </a:t>
            </a:r>
            <a:r>
              <a:rPr lang="ru-RU" sz="2400" b="1" dirty="0" err="1">
                <a:solidFill>
                  <a:schemeClr val="accent2"/>
                </a:solidFill>
              </a:rPr>
              <a:t>per</a:t>
            </a:r>
            <a:r>
              <a:rPr lang="ru-RU" sz="2400" b="1" dirty="0">
                <a:solidFill>
                  <a:schemeClr val="accent2"/>
                </a:solidFill>
              </a:rPr>
              <a:t> </a:t>
            </a:r>
            <a:r>
              <a:rPr lang="ru-RU" sz="2400" b="1" dirty="0" err="1">
                <a:solidFill>
                  <a:schemeClr val="accent2"/>
                </a:solidFill>
              </a:rPr>
              <a:t>capita</a:t>
            </a:r>
            <a:r>
              <a:rPr lang="ru-RU" sz="2400" b="1" dirty="0">
                <a:solidFill>
                  <a:schemeClr val="accent2"/>
                </a:solidFill>
              </a:rPr>
              <a:t>)</a:t>
            </a:r>
          </a:p>
          <a:p>
            <a:pPr>
              <a:lnSpc>
                <a:spcPct val="90000"/>
              </a:lnSpc>
            </a:pPr>
            <a:r>
              <a:rPr lang="ru-RU" sz="2400" b="1" dirty="0">
                <a:solidFill>
                  <a:schemeClr val="accent2"/>
                </a:solidFill>
              </a:rPr>
              <a:t> </a:t>
            </a:r>
            <a:r>
              <a:rPr lang="ru-RU" sz="2400" b="1" dirty="0" err="1">
                <a:solidFill>
                  <a:schemeClr val="accent2"/>
                </a:solidFill>
              </a:rPr>
              <a:t>defines</a:t>
            </a:r>
            <a:r>
              <a:rPr lang="ru-RU" sz="2400" b="1" dirty="0">
                <a:solidFill>
                  <a:schemeClr val="accent2"/>
                </a:solidFill>
              </a:rPr>
              <a:t> </a:t>
            </a:r>
            <a:r>
              <a:rPr lang="ru-RU" sz="2400" b="1" dirty="0" err="1">
                <a:solidFill>
                  <a:schemeClr val="accent2"/>
                </a:solidFill>
              </a:rPr>
              <a:t>poverty</a:t>
            </a:r>
            <a:r>
              <a:rPr lang="ru-RU" sz="2400" b="1" dirty="0">
                <a:solidFill>
                  <a:schemeClr val="accent2"/>
                </a:solidFill>
              </a:rPr>
              <a:t> </a:t>
            </a:r>
            <a:r>
              <a:rPr lang="ru-RU" sz="2400" b="1" dirty="0" err="1">
                <a:solidFill>
                  <a:schemeClr val="accent2"/>
                </a:solidFill>
              </a:rPr>
              <a:t>level</a:t>
            </a:r>
            <a:r>
              <a:rPr lang="ru-RU" sz="2400" b="1" dirty="0">
                <a:solidFill>
                  <a:schemeClr val="accent2"/>
                </a:solidFill>
              </a:rPr>
              <a:t> </a:t>
            </a:r>
            <a:r>
              <a:rPr lang="ru-RU" sz="2400" b="1" dirty="0" err="1">
                <a:solidFill>
                  <a:schemeClr val="accent2"/>
                </a:solidFill>
              </a:rPr>
              <a:t>in</a:t>
            </a:r>
            <a:r>
              <a:rPr lang="ru-RU" sz="2400" b="1" dirty="0">
                <a:solidFill>
                  <a:schemeClr val="accent2"/>
                </a:solidFill>
              </a:rPr>
              <a:t> </a:t>
            </a:r>
            <a:r>
              <a:rPr lang="ru-RU" sz="2400" b="1" dirty="0" err="1">
                <a:solidFill>
                  <a:schemeClr val="accent2"/>
                </a:solidFill>
              </a:rPr>
              <a:t>the</a:t>
            </a:r>
            <a:r>
              <a:rPr lang="ru-RU" sz="2400" b="1" dirty="0">
                <a:solidFill>
                  <a:schemeClr val="accent2"/>
                </a:solidFill>
              </a:rPr>
              <a:t> </a:t>
            </a:r>
            <a:r>
              <a:rPr lang="ru-RU" sz="2400" b="1" dirty="0" err="1">
                <a:solidFill>
                  <a:schemeClr val="accent2"/>
                </a:solidFill>
              </a:rPr>
              <a:t>poorest</a:t>
            </a:r>
            <a:r>
              <a:rPr lang="ru-RU" sz="2400" b="1" dirty="0">
                <a:solidFill>
                  <a:schemeClr val="accent2"/>
                </a:solidFill>
              </a:rPr>
              <a:t> </a:t>
            </a:r>
            <a:r>
              <a:rPr lang="ru-RU" sz="2400" b="1" dirty="0" err="1">
                <a:solidFill>
                  <a:schemeClr val="accent2"/>
                </a:solidFill>
              </a:rPr>
              <a:t>groups</a:t>
            </a:r>
            <a:r>
              <a:rPr lang="ru-RU" sz="2400" b="1" dirty="0">
                <a:solidFill>
                  <a:schemeClr val="accent2"/>
                </a:solidFill>
              </a:rPr>
              <a:t> </a:t>
            </a:r>
            <a:r>
              <a:rPr lang="ru-RU" sz="2400" b="1" dirty="0" err="1">
                <a:solidFill>
                  <a:schemeClr val="accent2"/>
                </a:solidFill>
              </a:rPr>
              <a:t>of</a:t>
            </a:r>
            <a:endParaRPr lang="ru-RU" sz="2400" b="1" dirty="0">
              <a:solidFill>
                <a:schemeClr val="accent2"/>
              </a:solidFill>
            </a:endParaRPr>
          </a:p>
          <a:p>
            <a:pPr>
              <a:lnSpc>
                <a:spcPct val="90000"/>
              </a:lnSpc>
              <a:buFont typeface="Wingdings" pitchFamily="2" charset="2"/>
              <a:buNone/>
            </a:pPr>
            <a:r>
              <a:rPr lang="ru-RU" sz="2400" b="1" dirty="0" err="1">
                <a:solidFill>
                  <a:schemeClr val="accent2"/>
                </a:solidFill>
              </a:rPr>
              <a:t>population</a:t>
            </a:r>
            <a:endParaRPr lang="ru-RU" sz="2400" b="1" dirty="0">
              <a:solidFill>
                <a:schemeClr val="accent2"/>
              </a:solidFill>
            </a:endParaRPr>
          </a:p>
          <a:p>
            <a:pPr>
              <a:lnSpc>
                <a:spcPct val="90000"/>
              </a:lnSpc>
              <a:buFont typeface="Wingdings" pitchFamily="2" charset="2"/>
              <a:buNone/>
            </a:pPr>
            <a:endParaRPr lang="ru-RU" sz="2400" b="1" dirty="0">
              <a:solidFill>
                <a:schemeClr val="accent2"/>
              </a:solidFill>
            </a:endParaRPr>
          </a:p>
          <a:p>
            <a:pPr>
              <a:lnSpc>
                <a:spcPct val="90000"/>
              </a:lnSpc>
            </a:pPr>
            <a:endParaRPr lang="ru-RU" sz="2400" b="1" dirty="0">
              <a:solidFill>
                <a:schemeClr val="accent2"/>
              </a:solidFill>
            </a:endParaRPr>
          </a:p>
          <a:p>
            <a:pPr>
              <a:lnSpc>
                <a:spcPct val="90000"/>
              </a:lnSpc>
              <a:buFont typeface="Wingdings" pitchFamily="2" charset="2"/>
              <a:buNone/>
            </a:pPr>
            <a:endParaRPr lang="ru-RU" dirty="0">
              <a:solidFill>
                <a:schemeClr val="accent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167F55A-03B6-42D8-BB75-7E0F95129F4A}" type="slidenum">
              <a:rPr lang="en-US"/>
              <a:pPr/>
              <a:t>21</a:t>
            </a:fld>
            <a:endParaRPr lang="en-US"/>
          </a:p>
        </p:txBody>
      </p:sp>
      <p:sp>
        <p:nvSpPr>
          <p:cNvPr id="136194" name="Rectangle 2"/>
          <p:cNvSpPr>
            <a:spLocks noGrp="1" noChangeArrowheads="1"/>
          </p:cNvSpPr>
          <p:nvPr>
            <p:ph type="title"/>
          </p:nvPr>
        </p:nvSpPr>
        <p:spPr/>
        <p:txBody>
          <a:bodyPr/>
          <a:lstStyle/>
          <a:p>
            <a:r>
              <a:rPr lang="en-US" sz="3600" b="1">
                <a:solidFill>
                  <a:schemeClr val="accent2"/>
                </a:solidFill>
                <a:latin typeface="Arial" pitchFamily="34" charset="0"/>
              </a:rPr>
              <a:t>Poverty line</a:t>
            </a:r>
          </a:p>
        </p:txBody>
      </p:sp>
      <p:sp>
        <p:nvSpPr>
          <p:cNvPr id="136195" name="Rectangle 3"/>
          <p:cNvSpPr>
            <a:spLocks noGrp="1" noChangeArrowheads="1"/>
          </p:cNvSpPr>
          <p:nvPr>
            <p:ph type="body" idx="1"/>
          </p:nvPr>
        </p:nvSpPr>
        <p:spPr/>
        <p:txBody>
          <a:bodyPr/>
          <a:lstStyle/>
          <a:p>
            <a:r>
              <a:rPr lang="en-US" sz="2800" b="1" dirty="0">
                <a:solidFill>
                  <a:schemeClr val="accent2"/>
                </a:solidFill>
              </a:rPr>
              <a:t>The Law on living wage (minimum consumption budget) was adopted </a:t>
            </a:r>
            <a:r>
              <a:rPr lang="en-US" sz="2800" b="1" dirty="0" smtClean="0">
                <a:solidFill>
                  <a:schemeClr val="accent2"/>
                </a:solidFill>
              </a:rPr>
              <a:t>by Cabinet of the Ministers in </a:t>
            </a:r>
            <a:r>
              <a:rPr lang="en-US" sz="2800" b="1" dirty="0">
                <a:solidFill>
                  <a:schemeClr val="accent2"/>
                </a:solidFill>
              </a:rPr>
              <a:t>2005 according to which per capita  basket of goods per year is calculated by normative-statistical method as well as by able-bodied population, pensioners, and children under 15 years old.</a:t>
            </a:r>
            <a:r>
              <a:rPr lang="en-US" sz="2800" dirty="0"/>
              <a:t> </a:t>
            </a:r>
            <a:endParaRPr lang="en-US" sz="2800" b="1" dirty="0">
              <a:solidFill>
                <a:schemeClr val="accent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3139BCE-EF45-43CC-8F8F-9881A7E7DC33}" type="slidenum">
              <a:rPr lang="en-US"/>
              <a:pPr/>
              <a:t>22</a:t>
            </a:fld>
            <a:endParaRPr lang="en-US"/>
          </a:p>
        </p:txBody>
      </p:sp>
      <p:sp>
        <p:nvSpPr>
          <p:cNvPr id="132101" name="Rectangle 5"/>
          <p:cNvSpPr>
            <a:spLocks noGrp="1" noChangeArrowheads="1"/>
          </p:cNvSpPr>
          <p:nvPr>
            <p:ph type="title"/>
          </p:nvPr>
        </p:nvSpPr>
        <p:spPr/>
        <p:txBody>
          <a:bodyPr/>
          <a:lstStyle/>
          <a:p>
            <a:endParaRPr lang="ru-RU" dirty="0"/>
          </a:p>
        </p:txBody>
      </p:sp>
      <p:sp>
        <p:nvSpPr>
          <p:cNvPr id="6" name="Содержимое 5"/>
          <p:cNvSpPr>
            <a:spLocks noGrp="1"/>
          </p:cNvSpPr>
          <p:nvPr>
            <p:ph idx="1"/>
          </p:nvPr>
        </p:nvSpPr>
        <p:spPr/>
        <p:txBody>
          <a:bodyPr/>
          <a:lstStyle/>
          <a:p>
            <a:endParaRPr lang="en-US"/>
          </a:p>
        </p:txBody>
      </p:sp>
      <p:graphicFrame>
        <p:nvGraphicFramePr>
          <p:cNvPr id="8" name="Chart 4"/>
          <p:cNvGraphicFramePr>
            <a:graphicFrameLocks/>
          </p:cNvGraphicFramePr>
          <p:nvPr/>
        </p:nvGraphicFramePr>
        <p:xfrm>
          <a:off x="1071538" y="357166"/>
          <a:ext cx="7786742" cy="614366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lide Number Placeholder 6"/>
          <p:cNvSpPr>
            <a:spLocks noGrp="1"/>
          </p:cNvSpPr>
          <p:nvPr>
            <p:ph type="sldNum" sz="quarter" idx="12"/>
          </p:nvPr>
        </p:nvSpPr>
        <p:spPr/>
        <p:txBody>
          <a:bodyPr/>
          <a:lstStyle/>
          <a:p>
            <a:fld id="{2BA7E8B3-5438-406A-9AF2-5F11E2B5FC9F}" type="slidenum">
              <a:rPr lang="en-US"/>
              <a:pPr/>
              <a:t>23</a:t>
            </a:fld>
            <a:endParaRPr lang="en-US"/>
          </a:p>
        </p:txBody>
      </p:sp>
      <p:sp>
        <p:nvSpPr>
          <p:cNvPr id="57346" name="Rectangle 2"/>
          <p:cNvSpPr>
            <a:spLocks noGrp="1" noChangeArrowheads="1"/>
          </p:cNvSpPr>
          <p:nvPr>
            <p:ph type="title"/>
          </p:nvPr>
        </p:nvSpPr>
        <p:spPr>
          <a:xfrm>
            <a:off x="1189038" y="0"/>
            <a:ext cx="7954962" cy="685800"/>
          </a:xfrm>
        </p:spPr>
        <p:txBody>
          <a:bodyPr/>
          <a:lstStyle/>
          <a:p>
            <a:pPr algn="ctr"/>
            <a:r>
              <a:rPr lang="ru-RU" sz="3200" b="1"/>
              <a:t>Consum</a:t>
            </a:r>
            <a:r>
              <a:rPr lang="en-US" sz="3200" b="1"/>
              <a:t>ption</a:t>
            </a:r>
            <a:r>
              <a:rPr lang="ru-RU" sz="3200" b="1"/>
              <a:t> Expenditure Structure</a:t>
            </a:r>
            <a:endParaRPr lang="az-Latn-AZ" sz="3200"/>
          </a:p>
        </p:txBody>
      </p:sp>
      <p:graphicFrame>
        <p:nvGraphicFramePr>
          <p:cNvPr id="57430" name="Group 86"/>
          <p:cNvGraphicFramePr>
            <a:graphicFrameLocks noGrp="1"/>
          </p:cNvGraphicFramePr>
          <p:nvPr>
            <p:ph sz="half" idx="2"/>
          </p:nvPr>
        </p:nvGraphicFramePr>
        <p:xfrm>
          <a:off x="1524000" y="609600"/>
          <a:ext cx="7162800" cy="5161280"/>
        </p:xfrm>
        <a:graphic>
          <a:graphicData uri="http://schemas.openxmlformats.org/drawingml/2006/table">
            <a:tbl>
              <a:tblPr/>
              <a:tblGrid>
                <a:gridCol w="6072188"/>
                <a:gridCol w="1090612"/>
              </a:tblGrid>
              <a:tr h="366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err="1" smtClean="0">
                          <a:ln>
                            <a:noFill/>
                          </a:ln>
                          <a:solidFill>
                            <a:srgbClr val="0066CC"/>
                          </a:solidFill>
                          <a:effectLst/>
                          <a:latin typeface="Arial Narrow" pitchFamily="34" charset="0"/>
                        </a:rPr>
                        <a:t>Total</a:t>
                      </a:r>
                      <a:endParaRPr kumimoji="0" lang="az-Latn-AZ" sz="2000" b="0" i="0" u="none" strike="noStrike" cap="none" normalizeH="0" baseline="0" dirty="0" smtClean="0">
                        <a:ln>
                          <a:noFill/>
                        </a:ln>
                        <a:solidFill>
                          <a:srgbClr val="0066CC"/>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66CC"/>
                          </a:solidFill>
                          <a:effectLst/>
                          <a:latin typeface="+mn-lt"/>
                          <a:ea typeface="Times New Roman" pitchFamily="18" charset="0"/>
                          <a:cs typeface="Tahoma" pitchFamily="34" charset="0"/>
                        </a:rPr>
                        <a:t>100</a:t>
                      </a:r>
                      <a:endParaRPr kumimoji="0" lang="en-US" sz="1800" b="0" i="0" u="none" strike="noStrike" cap="none" normalizeH="0" baseline="0" dirty="0" smtClean="0">
                        <a:ln>
                          <a:noFill/>
                        </a:ln>
                        <a:solidFill>
                          <a:srgbClr val="0066CC"/>
                        </a:solidFill>
                        <a:effectLst/>
                        <a:latin typeface="+mn-lt"/>
                        <a:ea typeface="Times New Roman" pitchFamily="18" charset="0"/>
                        <a:cs typeface="Tahoma" pitchFamily="34" charset="0"/>
                      </a:endParaRPr>
                    </a:p>
                  </a:txBody>
                  <a:tcPr anchor="b"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125">
                <a:tc>
                  <a:txBody>
                    <a:bodyPr/>
                    <a:lstStyle/>
                    <a:p>
                      <a:pPr marL="342900" marR="0" lvl="0" indent="-2286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err="1" smtClean="0">
                          <a:ln>
                            <a:noFill/>
                          </a:ln>
                          <a:solidFill>
                            <a:srgbClr val="0066CC"/>
                          </a:solidFill>
                          <a:effectLst/>
                          <a:latin typeface="Arial Narrow" pitchFamily="34" charset="0"/>
                        </a:rPr>
                        <a:t>Foodstuff</a:t>
                      </a:r>
                      <a:endParaRPr kumimoji="0" lang="az-Latn-AZ" sz="2000" b="0" i="0" u="none" strike="noStrike" cap="none" normalizeH="0" baseline="0" dirty="0" smtClean="0">
                        <a:ln>
                          <a:noFill/>
                        </a:ln>
                        <a:solidFill>
                          <a:srgbClr val="0066CC"/>
                        </a:solidFill>
                        <a:effectLst/>
                        <a:latin typeface="Arial Narrow"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R="36195" algn="r">
                        <a:spcAft>
                          <a:spcPts val="0"/>
                        </a:spcAft>
                      </a:pPr>
                      <a:r>
                        <a:rPr lang="en-US" sz="1800" dirty="0">
                          <a:solidFill>
                            <a:schemeClr val="accent2"/>
                          </a:solidFill>
                          <a:latin typeface="+mn-lt"/>
                          <a:ea typeface="Times New Roman"/>
                          <a:cs typeface="Times New Roman"/>
                        </a:rPr>
                        <a:t>43,2</a:t>
                      </a:r>
                    </a:p>
                  </a:txBody>
                  <a:tcPr marL="19050" marR="19050" marT="0" marB="0" anchor="b">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342900" marR="0" lvl="0" indent="-2286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66CC"/>
                          </a:solidFill>
                          <a:effectLst/>
                          <a:latin typeface="Arial Narrow" pitchFamily="34" charset="0"/>
                        </a:rPr>
                        <a:t>Alcohol and tobacco</a:t>
                      </a:r>
                      <a:endParaRPr kumimoji="0" lang="az-Latn-AZ" sz="2000" b="0" i="0" u="none" strike="noStrike" cap="none" normalizeH="0" baseline="0" smtClean="0">
                        <a:ln>
                          <a:noFill/>
                        </a:ln>
                        <a:solidFill>
                          <a:srgbClr val="0066CC"/>
                        </a:solidFill>
                        <a:effectLst/>
                        <a:latin typeface="Arial Narrow"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R="36195" algn="r">
                        <a:spcAft>
                          <a:spcPts val="0"/>
                        </a:spcAft>
                      </a:pPr>
                      <a:r>
                        <a:rPr lang="en-US" sz="1800" dirty="0">
                          <a:solidFill>
                            <a:schemeClr val="accent2"/>
                          </a:solidFill>
                          <a:latin typeface="+mn-lt"/>
                          <a:ea typeface="Times New Roman"/>
                          <a:cs typeface="Times New Roman"/>
                        </a:rPr>
                        <a:t>0,5</a:t>
                      </a:r>
                    </a:p>
                  </a:txBody>
                  <a:tcPr marL="19050" marR="19050" marT="0" marB="0" anchor="b">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125">
                <a:tc>
                  <a:txBody>
                    <a:bodyPr/>
                    <a:lstStyle/>
                    <a:p>
                      <a:pPr marL="342900" marR="0" lvl="0" indent="-2286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66CC"/>
                          </a:solidFill>
                          <a:effectLst/>
                          <a:latin typeface="Arial Narrow" pitchFamily="34" charset="0"/>
                        </a:rPr>
                        <a:t>Clothing and footwear</a:t>
                      </a: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R="36195" algn="r">
                        <a:spcAft>
                          <a:spcPts val="0"/>
                        </a:spcAft>
                      </a:pPr>
                      <a:r>
                        <a:rPr lang="en-US" sz="1800" dirty="0">
                          <a:solidFill>
                            <a:schemeClr val="accent2"/>
                          </a:solidFill>
                          <a:latin typeface="+mn-lt"/>
                          <a:ea typeface="Times New Roman"/>
                          <a:cs typeface="Times New Roman"/>
                        </a:rPr>
                        <a:t>1,0</a:t>
                      </a:r>
                    </a:p>
                  </a:txBody>
                  <a:tcPr marL="19050" marR="19050" marT="0" marB="0" anchor="b">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8300">
                <a:tc>
                  <a:txBody>
                    <a:bodyPr/>
                    <a:lstStyle/>
                    <a:p>
                      <a:pPr marL="342900" marR="0" lvl="0" indent="-2286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66CC"/>
                          </a:solidFill>
                          <a:effectLst/>
                          <a:latin typeface="Arial Narrow" pitchFamily="34" charset="0"/>
                        </a:rPr>
                        <a:t>Rent, domestic gas, electric power, etc.</a:t>
                      </a:r>
                      <a:endParaRPr kumimoji="0" lang="az-Latn-AZ" sz="2000" b="0" i="0" u="none" strike="noStrike" cap="none" normalizeH="0" baseline="0" smtClean="0">
                        <a:ln>
                          <a:noFill/>
                        </a:ln>
                        <a:solidFill>
                          <a:srgbClr val="0066CC"/>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R="36195" algn="r">
                        <a:spcAft>
                          <a:spcPts val="0"/>
                        </a:spcAft>
                      </a:pPr>
                      <a:r>
                        <a:rPr lang="en-US" sz="1800" dirty="0">
                          <a:solidFill>
                            <a:schemeClr val="accent2"/>
                          </a:solidFill>
                          <a:latin typeface="+mn-lt"/>
                          <a:ea typeface="Times New Roman"/>
                          <a:cs typeface="Times New Roman"/>
                        </a:rPr>
                        <a:t>6,8</a:t>
                      </a:r>
                    </a:p>
                  </a:txBody>
                  <a:tcPr marL="19050" marR="19050" marT="0" marB="0" anchor="b">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6400">
                <a:tc>
                  <a:txBody>
                    <a:bodyPr/>
                    <a:lstStyle/>
                    <a:p>
                      <a:pPr marL="11430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66CC"/>
                          </a:solidFill>
                          <a:effectLst/>
                          <a:latin typeface="Arial Narrow" pitchFamily="34" charset="0"/>
                        </a:rPr>
                        <a:t>Furniture, current repairs, etc.</a:t>
                      </a: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R="36195" algn="r">
                        <a:spcAft>
                          <a:spcPts val="0"/>
                        </a:spcAft>
                      </a:pPr>
                      <a:r>
                        <a:rPr lang="en-US" sz="1800" dirty="0">
                          <a:solidFill>
                            <a:schemeClr val="accent2"/>
                          </a:solidFill>
                          <a:latin typeface="+mn-lt"/>
                          <a:ea typeface="Times New Roman"/>
                          <a:cs typeface="Times New Roman"/>
                        </a:rPr>
                        <a:t>7,4</a:t>
                      </a:r>
                    </a:p>
                  </a:txBody>
                  <a:tcPr marL="19050" marR="19050" marT="0" marB="0" anchor="b">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342900" marR="0" lvl="0" indent="-2286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66CC"/>
                          </a:solidFill>
                          <a:effectLst/>
                          <a:latin typeface="Arial Narrow" pitchFamily="34" charset="0"/>
                        </a:rPr>
                        <a:t>Healthcare</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R="36195" algn="r">
                        <a:spcAft>
                          <a:spcPts val="0"/>
                        </a:spcAft>
                      </a:pPr>
                      <a:r>
                        <a:rPr lang="en-US" sz="1800" dirty="0">
                          <a:solidFill>
                            <a:schemeClr val="accent2"/>
                          </a:solidFill>
                          <a:latin typeface="+mn-lt"/>
                          <a:ea typeface="Times New Roman"/>
                          <a:cs typeface="Times New Roman"/>
                        </a:rPr>
                        <a:t>8,4</a:t>
                      </a:r>
                    </a:p>
                  </a:txBody>
                  <a:tcPr marL="19050" marR="19050" marT="0" marB="0" anchor="b">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125">
                <a:tc>
                  <a:txBody>
                    <a:bodyPr/>
                    <a:lstStyle/>
                    <a:p>
                      <a:pPr marL="342900" marR="0" lvl="0" indent="-2286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66CC"/>
                          </a:solidFill>
                          <a:effectLst/>
                          <a:latin typeface="Arial Narrow" pitchFamily="34" charset="0"/>
                        </a:rPr>
                        <a:t>Transport</a:t>
                      </a:r>
                      <a:endParaRPr kumimoji="0" lang="az-Latn-AZ" sz="2000" b="0" i="0" u="none" strike="noStrike" cap="none" normalizeH="0" baseline="0" smtClean="0">
                        <a:ln>
                          <a:noFill/>
                        </a:ln>
                        <a:solidFill>
                          <a:srgbClr val="0066CC"/>
                        </a:solidFill>
                        <a:effectLst/>
                        <a:latin typeface="Arial Narrow" pitchFamily="34"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R="36195" algn="r">
                        <a:spcAft>
                          <a:spcPts val="0"/>
                        </a:spcAft>
                      </a:pPr>
                      <a:r>
                        <a:rPr lang="en-US" sz="1800" dirty="0">
                          <a:solidFill>
                            <a:schemeClr val="accent2"/>
                          </a:solidFill>
                          <a:latin typeface="+mn-lt"/>
                          <a:ea typeface="Times New Roman"/>
                          <a:cs typeface="Times New Roman"/>
                        </a:rPr>
                        <a:t>4,6</a:t>
                      </a:r>
                    </a:p>
                  </a:txBody>
                  <a:tcPr marL="19050" marR="19050" marT="0" marB="0" anchor="b">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342900" marR="0" lvl="0" indent="-2286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66CC"/>
                          </a:solidFill>
                          <a:effectLst/>
                          <a:latin typeface="Arial Narrow" pitchFamily="34" charset="0"/>
                        </a:rPr>
                        <a:t>Communications</a:t>
                      </a:r>
                      <a:endParaRPr kumimoji="0" lang="az-Latn-AZ" sz="2000" b="0" i="0" u="none" strike="noStrike" cap="none" normalizeH="0" baseline="0" smtClean="0">
                        <a:ln>
                          <a:noFill/>
                        </a:ln>
                        <a:solidFill>
                          <a:srgbClr val="0066CC"/>
                        </a:solidFill>
                        <a:effectLst/>
                        <a:latin typeface="Arial Narrow" pitchFamily="34"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R="36195" algn="r">
                        <a:spcAft>
                          <a:spcPts val="0"/>
                        </a:spcAft>
                      </a:pPr>
                      <a:r>
                        <a:rPr lang="en-US" sz="1800" dirty="0">
                          <a:solidFill>
                            <a:schemeClr val="accent2"/>
                          </a:solidFill>
                          <a:latin typeface="+mn-lt"/>
                          <a:ea typeface="Times New Roman"/>
                          <a:cs typeface="Times New Roman"/>
                        </a:rPr>
                        <a:t>6,1</a:t>
                      </a:r>
                    </a:p>
                  </a:txBody>
                  <a:tcPr marL="19050" marR="19050" marT="0" marB="0" anchor="b">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125">
                <a:tc>
                  <a:txBody>
                    <a:bodyPr/>
                    <a:lstStyle/>
                    <a:p>
                      <a:pPr marL="342900" marR="0" lvl="0" indent="-2286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66CC"/>
                          </a:solidFill>
                          <a:effectLst/>
                          <a:latin typeface="Arial Narrow" pitchFamily="34" charset="0"/>
                        </a:rPr>
                        <a:t>Recreation and culture</a:t>
                      </a: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R="36195" algn="r">
                        <a:spcAft>
                          <a:spcPts val="0"/>
                        </a:spcAft>
                      </a:pPr>
                      <a:r>
                        <a:rPr lang="en-US" sz="1800" dirty="0">
                          <a:solidFill>
                            <a:schemeClr val="accent2"/>
                          </a:solidFill>
                          <a:latin typeface="+mn-lt"/>
                          <a:ea typeface="Times New Roman"/>
                          <a:cs typeface="Times New Roman"/>
                        </a:rPr>
                        <a:t>3,0</a:t>
                      </a:r>
                    </a:p>
                  </a:txBody>
                  <a:tcPr marL="19050" marR="19050" marT="0" marB="0" anchor="b">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342900" marR="0" lvl="0" indent="-2286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66CC"/>
                          </a:solidFill>
                          <a:effectLst/>
                          <a:latin typeface="Arial Narrow" pitchFamily="34" charset="0"/>
                        </a:rPr>
                        <a:t>Education</a:t>
                      </a:r>
                      <a:endParaRPr kumimoji="0" lang="az-Latn-AZ" sz="2000" b="0" i="0" u="none" strike="noStrike" cap="none" normalizeH="0" baseline="0" smtClean="0">
                        <a:ln>
                          <a:noFill/>
                        </a:ln>
                        <a:solidFill>
                          <a:srgbClr val="0066CC"/>
                        </a:solidFill>
                        <a:effectLst/>
                        <a:latin typeface="Arial Narrow" pitchFamily="34"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R="36195" algn="r">
                        <a:spcAft>
                          <a:spcPts val="0"/>
                        </a:spcAft>
                      </a:pPr>
                      <a:r>
                        <a:rPr lang="en-US" sz="1800" dirty="0">
                          <a:solidFill>
                            <a:schemeClr val="accent2"/>
                          </a:solidFill>
                          <a:latin typeface="+mn-lt"/>
                          <a:ea typeface="Times New Roman"/>
                          <a:cs typeface="Times New Roman"/>
                        </a:rPr>
                        <a:t>4,1</a:t>
                      </a:r>
                    </a:p>
                  </a:txBody>
                  <a:tcPr marL="19050" marR="19050" marT="0" marB="0" anchor="b">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125">
                <a:tc>
                  <a:txBody>
                    <a:bodyPr/>
                    <a:lstStyle/>
                    <a:p>
                      <a:pPr marL="342900" marR="0" lvl="0" indent="-2286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66CC"/>
                          </a:solidFill>
                          <a:effectLst/>
                          <a:latin typeface="Arial Narrow" pitchFamily="34" charset="0"/>
                        </a:rPr>
                        <a:t>Restaurants, café, etc.</a:t>
                      </a: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R="36195" algn="r">
                        <a:spcAft>
                          <a:spcPts val="0"/>
                        </a:spcAft>
                      </a:pPr>
                      <a:r>
                        <a:rPr lang="en-US" sz="1800" dirty="0">
                          <a:solidFill>
                            <a:schemeClr val="accent2"/>
                          </a:solidFill>
                          <a:latin typeface="+mn-lt"/>
                          <a:ea typeface="Times New Roman"/>
                          <a:cs typeface="Times New Roman"/>
                        </a:rPr>
                        <a:t>1,9</a:t>
                      </a:r>
                    </a:p>
                  </a:txBody>
                  <a:tcPr marL="19050" marR="19050" marT="0" marB="0" anchor="b">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342900" marR="0" lvl="0" indent="-2286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66CC"/>
                          </a:solidFill>
                          <a:effectLst/>
                          <a:latin typeface="Arial Narrow" pitchFamily="34" charset="0"/>
                        </a:rPr>
                        <a:t>Other goods and services</a:t>
                      </a:r>
                      <a:endParaRPr kumimoji="0" lang="az-Latn-AZ" sz="2000" b="0" i="0" u="none" strike="noStrike" cap="none" normalizeH="0" baseline="0" smtClean="0">
                        <a:ln>
                          <a:noFill/>
                        </a:ln>
                        <a:solidFill>
                          <a:srgbClr val="0066CC"/>
                        </a:solidFill>
                        <a:effectLst/>
                        <a:latin typeface="Arial Narrow" pitchFamily="34" charset="0"/>
                      </a:endParaRPr>
                    </a:p>
                  </a:txBody>
                  <a:tcPr anchor="b"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R="36195" algn="r">
                        <a:spcAft>
                          <a:spcPts val="0"/>
                        </a:spcAft>
                      </a:pPr>
                      <a:r>
                        <a:rPr lang="en-US" sz="1800" dirty="0">
                          <a:solidFill>
                            <a:schemeClr val="accent2"/>
                          </a:solidFill>
                          <a:latin typeface="+mn-lt"/>
                          <a:ea typeface="Times New Roman"/>
                          <a:cs typeface="Times New Roman"/>
                        </a:rPr>
                        <a:t>8,5</a:t>
                      </a:r>
                    </a:p>
                  </a:txBody>
                  <a:tcPr marL="19050" marR="19050" marT="0" marB="0" anchor="b">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fld id="{7BDB13D6-F7F4-4099-8EBE-8F8C8DAE39D9}" type="slidenum">
              <a:rPr lang="en-US"/>
              <a:pPr/>
              <a:t>24</a:t>
            </a:fld>
            <a:endParaRPr lang="en-US"/>
          </a:p>
        </p:txBody>
      </p:sp>
      <p:sp>
        <p:nvSpPr>
          <p:cNvPr id="138242" name="Rectangle 2"/>
          <p:cNvSpPr>
            <a:spLocks noGrp="1" noChangeArrowheads="1"/>
          </p:cNvSpPr>
          <p:nvPr>
            <p:ph type="title"/>
          </p:nvPr>
        </p:nvSpPr>
        <p:spPr>
          <a:xfrm>
            <a:off x="1173163" y="0"/>
            <a:ext cx="7772400" cy="838200"/>
          </a:xfrm>
        </p:spPr>
        <p:txBody>
          <a:bodyPr/>
          <a:lstStyle/>
          <a:p>
            <a:pPr algn="ctr"/>
            <a:r>
              <a:rPr lang="en-US" sz="2400" b="1" dirty="0"/>
              <a:t>Consumption of food products by main products groups, annual, kg.</a:t>
            </a:r>
            <a:endParaRPr lang="ru-RU" sz="2400" b="1" dirty="0"/>
          </a:p>
        </p:txBody>
      </p:sp>
      <p:graphicFrame>
        <p:nvGraphicFramePr>
          <p:cNvPr id="7" name="Таблица 6"/>
          <p:cNvGraphicFramePr>
            <a:graphicFrameLocks noGrp="1"/>
          </p:cNvGraphicFramePr>
          <p:nvPr/>
        </p:nvGraphicFramePr>
        <p:xfrm>
          <a:off x="1142976" y="1000111"/>
          <a:ext cx="7715304" cy="5072095"/>
        </p:xfrm>
        <a:graphic>
          <a:graphicData uri="http://schemas.openxmlformats.org/drawingml/2006/table">
            <a:tbl>
              <a:tblPr/>
              <a:tblGrid>
                <a:gridCol w="5970500"/>
                <a:gridCol w="1744804"/>
              </a:tblGrid>
              <a:tr h="679480">
                <a:tc>
                  <a:txBody>
                    <a:bodyPr/>
                    <a:lstStyle/>
                    <a:p>
                      <a:pPr algn="l" rtl="0" fontAlgn="ctr"/>
                      <a:r>
                        <a:rPr lang="en-US" sz="2400" b="0" i="0" u="none" strike="noStrike">
                          <a:solidFill>
                            <a:srgbClr val="3366CC"/>
                          </a:solidFill>
                          <a:latin typeface="+mn-lt"/>
                        </a:rPr>
                        <a:t>Bread and bakery products </a:t>
                      </a:r>
                    </a:p>
                  </a:txBody>
                  <a:tcPr marL="163798" marR="4550" marT="45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2400" b="0" i="0" u="none" strike="noStrike">
                          <a:solidFill>
                            <a:srgbClr val="3366CC"/>
                          </a:solidFill>
                          <a:latin typeface="+mn-lt"/>
                        </a:rPr>
                        <a:t>144,3</a:t>
                      </a:r>
                    </a:p>
                  </a:txBody>
                  <a:tcPr marL="4550" marR="4550" marT="45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6681">
                <a:tc>
                  <a:txBody>
                    <a:bodyPr/>
                    <a:lstStyle/>
                    <a:p>
                      <a:pPr algn="l" rtl="0" fontAlgn="ctr"/>
                      <a:r>
                        <a:rPr lang="en-US" sz="2400" b="0" i="0" u="none" strike="noStrike">
                          <a:solidFill>
                            <a:srgbClr val="3366CC"/>
                          </a:solidFill>
                          <a:latin typeface="+mn-lt"/>
                        </a:rPr>
                        <a:t>Potatoes </a:t>
                      </a:r>
                    </a:p>
                  </a:txBody>
                  <a:tcPr marL="163798" marR="4550" marT="45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2400" b="0" i="0" u="none" strike="noStrike">
                          <a:solidFill>
                            <a:srgbClr val="3366CC"/>
                          </a:solidFill>
                          <a:latin typeface="+mn-lt"/>
                        </a:rPr>
                        <a:t>63,1</a:t>
                      </a:r>
                    </a:p>
                  </a:txBody>
                  <a:tcPr marL="4550" marR="4550" marT="45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9480">
                <a:tc>
                  <a:txBody>
                    <a:bodyPr/>
                    <a:lstStyle/>
                    <a:p>
                      <a:pPr algn="l" rtl="0" fontAlgn="ctr"/>
                      <a:r>
                        <a:rPr lang="en-US" sz="2400" b="0" i="0" u="none" strike="noStrike">
                          <a:solidFill>
                            <a:srgbClr val="3366CC"/>
                          </a:solidFill>
                          <a:latin typeface="+mn-lt"/>
                        </a:rPr>
                        <a:t>Vegetables &amp; market gardens </a:t>
                      </a:r>
                    </a:p>
                  </a:txBody>
                  <a:tcPr marL="163798" marR="4550" marT="45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2400" b="0" i="0" u="none" strike="noStrike">
                          <a:solidFill>
                            <a:srgbClr val="3366CC"/>
                          </a:solidFill>
                          <a:latin typeface="+mn-lt"/>
                        </a:rPr>
                        <a:t>98,5</a:t>
                      </a:r>
                    </a:p>
                  </a:txBody>
                  <a:tcPr marL="4550" marR="4550" marT="45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937">
                <a:tc>
                  <a:txBody>
                    <a:bodyPr/>
                    <a:lstStyle/>
                    <a:p>
                      <a:pPr algn="l" rtl="0" fontAlgn="ctr"/>
                      <a:r>
                        <a:rPr lang="en-US" sz="2400" b="0" i="0" u="none" strike="noStrike">
                          <a:solidFill>
                            <a:srgbClr val="3366CC"/>
                          </a:solidFill>
                          <a:latin typeface="+mn-lt"/>
                        </a:rPr>
                        <a:t>Meat and meat products </a:t>
                      </a:r>
                    </a:p>
                  </a:txBody>
                  <a:tcPr marL="163798" marR="4550" marT="45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2400" b="0" i="0" u="none" strike="noStrike">
                          <a:solidFill>
                            <a:srgbClr val="3366CC"/>
                          </a:solidFill>
                          <a:latin typeface="+mn-lt"/>
                        </a:rPr>
                        <a:t>33,5</a:t>
                      </a:r>
                    </a:p>
                  </a:txBody>
                  <a:tcPr marL="4550" marR="4550" marT="45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937">
                <a:tc>
                  <a:txBody>
                    <a:bodyPr/>
                    <a:lstStyle/>
                    <a:p>
                      <a:pPr algn="l" rtl="0" fontAlgn="ctr"/>
                      <a:r>
                        <a:rPr lang="en-US" sz="2400" b="0" i="0" u="none" strike="noStrike">
                          <a:solidFill>
                            <a:srgbClr val="3366CC"/>
                          </a:solidFill>
                          <a:latin typeface="+mn-lt"/>
                        </a:rPr>
                        <a:t>Fish and fishery </a:t>
                      </a:r>
                    </a:p>
                  </a:txBody>
                  <a:tcPr marL="163798" marR="4550" marT="45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2400" b="0" i="0" u="none" strike="noStrike">
                          <a:solidFill>
                            <a:srgbClr val="3366CC"/>
                          </a:solidFill>
                          <a:latin typeface="+mn-lt"/>
                        </a:rPr>
                        <a:t>7,1</a:t>
                      </a:r>
                    </a:p>
                  </a:txBody>
                  <a:tcPr marL="4550" marR="4550" marT="45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9192">
                <a:tc>
                  <a:txBody>
                    <a:bodyPr/>
                    <a:lstStyle/>
                    <a:p>
                      <a:pPr algn="l" rtl="0" fontAlgn="ctr"/>
                      <a:r>
                        <a:rPr lang="en-US" sz="2400" b="0" i="0" u="none" strike="noStrike">
                          <a:solidFill>
                            <a:srgbClr val="3366CC"/>
                          </a:solidFill>
                          <a:latin typeface="+mn-lt"/>
                        </a:rPr>
                        <a:t>Milk and dairy products </a:t>
                      </a:r>
                    </a:p>
                  </a:txBody>
                  <a:tcPr marL="163798" marR="4550" marT="45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2400" b="0" i="0" u="none" strike="noStrike">
                          <a:solidFill>
                            <a:srgbClr val="3366CC"/>
                          </a:solidFill>
                          <a:latin typeface="+mn-lt"/>
                        </a:rPr>
                        <a:t>294,4</a:t>
                      </a:r>
                    </a:p>
                  </a:txBody>
                  <a:tcPr marL="4550" marR="4550" marT="45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937">
                <a:tc>
                  <a:txBody>
                    <a:bodyPr/>
                    <a:lstStyle/>
                    <a:p>
                      <a:pPr algn="l" rtl="0" fontAlgn="ctr"/>
                      <a:r>
                        <a:rPr lang="en-US" sz="2400" b="0" i="0" u="none" strike="noStrike">
                          <a:solidFill>
                            <a:srgbClr val="3366CC"/>
                          </a:solidFill>
                          <a:latin typeface="+mn-lt"/>
                        </a:rPr>
                        <a:t>Eggs, piece </a:t>
                      </a:r>
                    </a:p>
                  </a:txBody>
                  <a:tcPr marL="163798" marR="4550" marT="45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2400" b="0" i="0" u="none" strike="noStrike">
                          <a:solidFill>
                            <a:srgbClr val="3366CC"/>
                          </a:solidFill>
                          <a:latin typeface="+mn-lt"/>
                        </a:rPr>
                        <a:t>155,0</a:t>
                      </a:r>
                    </a:p>
                  </a:txBody>
                  <a:tcPr marL="4550" marR="4550" marT="45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937">
                <a:tc>
                  <a:txBody>
                    <a:bodyPr/>
                    <a:lstStyle/>
                    <a:p>
                      <a:pPr algn="l" rtl="0" fontAlgn="ctr"/>
                      <a:r>
                        <a:rPr lang="en-US" sz="2400" b="0" i="0" u="none" strike="noStrike">
                          <a:solidFill>
                            <a:srgbClr val="3366CC"/>
                          </a:solidFill>
                          <a:latin typeface="+mn-lt"/>
                        </a:rPr>
                        <a:t>Fruit and berries </a:t>
                      </a:r>
                    </a:p>
                  </a:txBody>
                  <a:tcPr marL="163798" marR="4550" marT="45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2400" b="0" i="0" u="none" strike="noStrike">
                          <a:solidFill>
                            <a:srgbClr val="3366CC"/>
                          </a:solidFill>
                          <a:latin typeface="+mn-lt"/>
                        </a:rPr>
                        <a:t>74,8</a:t>
                      </a:r>
                    </a:p>
                  </a:txBody>
                  <a:tcPr marL="4550" marR="4550" marT="45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937">
                <a:tc>
                  <a:txBody>
                    <a:bodyPr/>
                    <a:lstStyle/>
                    <a:p>
                      <a:pPr algn="l" rtl="0" fontAlgn="ctr"/>
                      <a:r>
                        <a:rPr lang="en-US" sz="2400" b="0" i="0" u="none" strike="noStrike">
                          <a:solidFill>
                            <a:srgbClr val="3366CC"/>
                          </a:solidFill>
                          <a:latin typeface="+mn-lt"/>
                        </a:rPr>
                        <a:t>Sugar and confectionery </a:t>
                      </a:r>
                    </a:p>
                  </a:txBody>
                  <a:tcPr marL="163798" marR="4550" marT="45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2400" b="0" i="0" u="none" strike="noStrike">
                          <a:solidFill>
                            <a:srgbClr val="3366CC"/>
                          </a:solidFill>
                          <a:latin typeface="+mn-lt"/>
                        </a:rPr>
                        <a:t>31,7</a:t>
                      </a:r>
                    </a:p>
                  </a:txBody>
                  <a:tcPr marL="4550" marR="4550" marT="45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2577">
                <a:tc>
                  <a:txBody>
                    <a:bodyPr/>
                    <a:lstStyle/>
                    <a:p>
                      <a:pPr algn="l" rtl="0" fontAlgn="ctr"/>
                      <a:r>
                        <a:rPr lang="en-US" sz="2400" b="0" i="0" u="none" strike="noStrike">
                          <a:solidFill>
                            <a:srgbClr val="3366CC"/>
                          </a:solidFill>
                          <a:latin typeface="+mn-lt"/>
                        </a:rPr>
                        <a:t>Vegetable oil and margarine </a:t>
                      </a:r>
                    </a:p>
                  </a:txBody>
                  <a:tcPr marL="163798" marR="4550" marT="45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2400" b="0" i="0" u="none" strike="noStrike" dirty="0">
                          <a:solidFill>
                            <a:srgbClr val="3366CC"/>
                          </a:solidFill>
                          <a:latin typeface="+mn-lt"/>
                        </a:rPr>
                        <a:t>9,9</a:t>
                      </a:r>
                    </a:p>
                  </a:txBody>
                  <a:tcPr marL="4550" marR="4550" marT="45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lide Number Placeholder 3"/>
          <p:cNvSpPr>
            <a:spLocks noGrp="1"/>
          </p:cNvSpPr>
          <p:nvPr>
            <p:ph type="sldNum" sz="quarter" idx="12"/>
          </p:nvPr>
        </p:nvSpPr>
        <p:spPr/>
        <p:txBody>
          <a:bodyPr/>
          <a:lstStyle/>
          <a:p>
            <a:fld id="{9B0CF465-F41A-48F0-9BBF-AF4FFC287950}" type="slidenum">
              <a:rPr lang="en-US"/>
              <a:pPr/>
              <a:t>25</a:t>
            </a:fld>
            <a:endParaRPr lang="en-US"/>
          </a:p>
        </p:txBody>
      </p:sp>
      <p:sp>
        <p:nvSpPr>
          <p:cNvPr id="141314" name="Rectangle 2"/>
          <p:cNvSpPr>
            <a:spLocks noGrp="1" noChangeArrowheads="1"/>
          </p:cNvSpPr>
          <p:nvPr>
            <p:ph type="title" idx="4294967295"/>
          </p:nvPr>
        </p:nvSpPr>
        <p:spPr>
          <a:xfrm>
            <a:off x="1371600" y="0"/>
            <a:ext cx="7772400" cy="838200"/>
          </a:xfrm>
        </p:spPr>
        <p:txBody>
          <a:bodyPr/>
          <a:lstStyle/>
          <a:p>
            <a:pPr algn="ctr"/>
            <a:r>
              <a:rPr lang="en-US" sz="2400" b="1" dirty="0"/>
              <a:t>Chemical structure, calories of consumed foods, per capita, per day.</a:t>
            </a:r>
            <a:r>
              <a:rPr lang="en-US" sz="4000" dirty="0"/>
              <a:t> </a:t>
            </a:r>
            <a:endParaRPr lang="ru-RU" sz="4000" dirty="0"/>
          </a:p>
        </p:txBody>
      </p:sp>
      <p:graphicFrame>
        <p:nvGraphicFramePr>
          <p:cNvPr id="141552" name="Group 240"/>
          <p:cNvGraphicFramePr>
            <a:graphicFrameLocks noGrp="1"/>
          </p:cNvGraphicFramePr>
          <p:nvPr>
            <p:extLst>
              <p:ext uri="{D42A27DB-BD31-4B8C-83A1-F6EECF244321}">
                <p14:modId xmlns="" xmlns:p14="http://schemas.microsoft.com/office/powerpoint/2010/main" val="2370977882"/>
              </p:ext>
            </p:extLst>
          </p:nvPr>
        </p:nvGraphicFramePr>
        <p:xfrm>
          <a:off x="1219200" y="914400"/>
          <a:ext cx="7620000" cy="5306062"/>
        </p:xfrm>
        <a:graphic>
          <a:graphicData uri="http://schemas.openxmlformats.org/drawingml/2006/table">
            <a:tbl>
              <a:tblPr/>
              <a:tblGrid>
                <a:gridCol w="3890963"/>
                <a:gridCol w="1352550"/>
                <a:gridCol w="1189037"/>
                <a:gridCol w="1187450"/>
              </a:tblGrid>
              <a:tr h="3048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endParaRPr kumimoji="0" lang="ru-RU" sz="2800" b="0" i="0" u="none" strike="noStrike" cap="none" normalizeH="0" baseline="0" dirty="0" smtClean="0">
                        <a:ln>
                          <a:noFill/>
                        </a:ln>
                        <a:solidFill>
                          <a:schemeClr val="accent2"/>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Total</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Urban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Rural</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2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Protein, gram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75,0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71,9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78,4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Animal protein, gram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25,8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24,5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27,2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Fat, gram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66,5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66,1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67,0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22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Animal fat, gram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37,3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36,8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37,9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Arial Unicode MS" pitchFamily="34" charset="-128"/>
                          <a:cs typeface="Tahoma" pitchFamily="34" charset="0"/>
                        </a:rPr>
                        <a:t>Carbohydrate, gram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460,2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428,2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496,5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9509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Animal c</a:t>
                      </a:r>
                      <a:r>
                        <a:rPr kumimoji="0" lang="en-US" sz="2800" b="0" i="0" u="none" strike="noStrike" cap="none" normalizeH="0" baseline="0" dirty="0" smtClean="0">
                          <a:ln>
                            <a:noFill/>
                          </a:ln>
                          <a:solidFill>
                            <a:schemeClr val="accent2"/>
                          </a:solidFill>
                          <a:effectLst/>
                          <a:latin typeface="Times New Roman" pitchFamily="18" charset="0"/>
                          <a:ea typeface="Arial Unicode MS" pitchFamily="34" charset="-128"/>
                          <a:cs typeface="Tahoma" pitchFamily="34" charset="0"/>
                        </a:rPr>
                        <a:t>arbohydrate, gram</a:t>
                      </a:r>
                      <a:endParaRPr kumimoji="0" lang="en-US" sz="2800" b="0" i="0" u="none" strike="noStrike" cap="none" normalizeH="0" baseline="0" dirty="0" smtClean="0">
                        <a:ln>
                          <a:noFill/>
                        </a:ln>
                        <a:solidFill>
                          <a:schemeClr val="accent2"/>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5,4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4,1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6,9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09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Kilocalories, kcal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2424,6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2399,7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2488,6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Animal kilocalories, kcal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463,7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accent2"/>
                          </a:solidFill>
                          <a:effectLst/>
                          <a:latin typeface="Times New Roman" pitchFamily="18" charset="0"/>
                          <a:ea typeface="Calibri" pitchFamily="34" charset="0"/>
                          <a:cs typeface="Tahoma" pitchFamily="34" charset="0"/>
                        </a:rPr>
                        <a:t>448,8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2"/>
                          </a:solidFill>
                          <a:effectLst/>
                          <a:latin typeface="Times New Roman" pitchFamily="18" charset="0"/>
                          <a:ea typeface="Calibri" pitchFamily="34" charset="0"/>
                          <a:cs typeface="Tahoma" pitchFamily="34" charset="0"/>
                        </a:rPr>
                        <a:t>480,6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82D7726-89A7-44D6-B9F8-5720A53E6CDF}" type="slidenum">
              <a:rPr lang="en-US"/>
              <a:pPr/>
              <a:t>26</a:t>
            </a:fld>
            <a:endParaRPr lang="en-US"/>
          </a:p>
        </p:txBody>
      </p:sp>
      <p:sp>
        <p:nvSpPr>
          <p:cNvPr id="93187" name="Rectangle 3"/>
          <p:cNvSpPr>
            <a:spLocks noGrp="1" noChangeArrowheads="1"/>
          </p:cNvSpPr>
          <p:nvPr>
            <p:ph type="body" idx="1"/>
          </p:nvPr>
        </p:nvSpPr>
        <p:spPr>
          <a:xfrm>
            <a:off x="1066800" y="2514600"/>
            <a:ext cx="7086600" cy="838200"/>
          </a:xfrm>
        </p:spPr>
        <p:txBody>
          <a:bodyPr/>
          <a:lstStyle/>
          <a:p>
            <a:pPr>
              <a:buNone/>
            </a:pPr>
            <a:r>
              <a:rPr lang="en-US" sz="4000" b="1" dirty="0">
                <a:solidFill>
                  <a:schemeClr val="accent2"/>
                </a:solidFill>
              </a:rPr>
              <a:t>Thanks!</a:t>
            </a:r>
            <a:r>
              <a:rPr lang="ru-RU" sz="4000" b="1" dirty="0">
                <a:solidFill>
                  <a:schemeClr val="accent2"/>
                </a:solidFill>
              </a:rPr>
              <a:t> </a:t>
            </a:r>
            <a:endParaRPr lang="en-US" sz="4000" b="1" dirty="0" smtClean="0">
              <a:solidFill>
                <a:schemeClr val="accent2"/>
              </a:solidFill>
            </a:endParaRPr>
          </a:p>
          <a:p>
            <a:pPr>
              <a:buNone/>
            </a:pPr>
            <a:r>
              <a:rPr lang="en-US" sz="4000" dirty="0" smtClean="0">
                <a:solidFill>
                  <a:schemeClr val="accent2"/>
                </a:solidFill>
              </a:rPr>
              <a:t>www.stat.gov.az</a:t>
            </a:r>
          </a:p>
          <a:p>
            <a:pPr>
              <a:buNone/>
            </a:pPr>
            <a:endParaRPr lang="en-US" sz="4000" dirty="0" smtClean="0">
              <a:solidFill>
                <a:schemeClr val="accent2"/>
              </a:solidFill>
            </a:endParaRPr>
          </a:p>
          <a:p>
            <a:pPr>
              <a:buNone/>
            </a:pPr>
            <a:endParaRPr lang="ru-RU" sz="4000" dirty="0">
              <a:solidFill>
                <a:schemeClr val="accent2"/>
              </a:solidFill>
            </a:endParaRPr>
          </a:p>
        </p:txBody>
      </p:sp>
      <p:sp>
        <p:nvSpPr>
          <p:cNvPr id="5" name="Rectangle 3"/>
          <p:cNvSpPr txBox="1">
            <a:spLocks noChangeArrowheads="1"/>
          </p:cNvSpPr>
          <p:nvPr/>
        </p:nvSpPr>
        <p:spPr bwMode="auto">
          <a:xfrm>
            <a:off x="1071538" y="4071942"/>
            <a:ext cx="7086600" cy="838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defRPr/>
            </a:pPr>
            <a:r>
              <a:rPr kumimoji="0" lang="en-US" sz="4000" b="0" i="0" u="none" strike="noStrike" kern="0" cap="none" spc="0" normalizeH="0" baseline="0" noProof="0" dirty="0" smtClean="0">
                <a:ln>
                  <a:noFill/>
                </a:ln>
                <a:solidFill>
                  <a:schemeClr val="accent2"/>
                </a:solidFill>
                <a:effectLst/>
                <a:uLnTx/>
                <a:uFillTx/>
                <a:latin typeface="+mn-lt"/>
                <a:ea typeface="+mn-ea"/>
                <a:cs typeface="+mn-cs"/>
              </a:rPr>
              <a:t>yashar@azstat.org</a:t>
            </a:r>
            <a:r>
              <a:rPr kumimoji="0" lang="ru-RU" sz="4000" b="0" i="0" u="none" strike="noStrike" kern="0" cap="none" spc="0" normalizeH="0" baseline="0" noProof="0" dirty="0" smtClean="0">
                <a:ln>
                  <a:noFill/>
                </a:ln>
                <a:solidFill>
                  <a:schemeClr val="accent2"/>
                </a:solidFill>
                <a:effectLst/>
                <a:uLnTx/>
                <a:uFillTx/>
                <a:latin typeface="+mn-lt"/>
                <a:ea typeface="+mn-ea"/>
                <a:cs typeface="+mn-cs"/>
              </a:rPr>
              <a:t> </a:t>
            </a:r>
            <a:endParaRPr kumimoji="0" lang="en-US" sz="4000" b="0" i="0" u="none" strike="noStrike" kern="0" cap="none" spc="0" normalizeH="0" baseline="0" noProof="0" dirty="0" smtClean="0">
              <a:ln>
                <a:noFill/>
              </a:ln>
              <a:solidFill>
                <a:schemeClr val="accent2"/>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defRPr/>
            </a:pPr>
            <a:endParaRPr kumimoji="0" lang="en-US" sz="4000" b="0" i="0" u="none" strike="noStrike" kern="0" cap="none" spc="0" normalizeH="0" baseline="0" noProof="0" dirty="0" smtClean="0">
              <a:ln>
                <a:noFill/>
              </a:ln>
              <a:solidFill>
                <a:schemeClr val="accent2"/>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defRPr/>
            </a:pPr>
            <a:endParaRPr kumimoji="0" lang="ru-RU" sz="4000" b="0" i="0" u="none" strike="noStrike" kern="0" cap="none" spc="0" normalizeH="0" baseline="0" noProof="0" dirty="0">
              <a:ln>
                <a:noFill/>
              </a:ln>
              <a:solidFill>
                <a:schemeClr val="accent2"/>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85BA678-AE5D-4DF6-AAD2-7F94486077D8}" type="slidenum">
              <a:rPr lang="en-US"/>
              <a:pPr/>
              <a:t>3</a:t>
            </a:fld>
            <a:endParaRPr lang="en-US"/>
          </a:p>
        </p:txBody>
      </p:sp>
      <p:sp>
        <p:nvSpPr>
          <p:cNvPr id="25602" name="Rectangle 2"/>
          <p:cNvSpPr>
            <a:spLocks noGrp="1" noChangeArrowheads="1"/>
          </p:cNvSpPr>
          <p:nvPr>
            <p:ph type="title"/>
          </p:nvPr>
        </p:nvSpPr>
        <p:spPr>
          <a:xfrm>
            <a:off x="1173163" y="457200"/>
            <a:ext cx="7772400" cy="838200"/>
          </a:xfrm>
        </p:spPr>
        <p:txBody>
          <a:bodyPr/>
          <a:lstStyle/>
          <a:p>
            <a:pPr algn="ctr"/>
            <a:r>
              <a:rPr lang="en-US" sz="3600" b="1" i="1">
                <a:solidFill>
                  <a:schemeClr val="accent2"/>
                </a:solidFill>
              </a:rPr>
              <a:t>Demographical situation</a:t>
            </a:r>
          </a:p>
        </p:txBody>
      </p:sp>
      <p:sp>
        <p:nvSpPr>
          <p:cNvPr id="25603" name="Rectangle 3"/>
          <p:cNvSpPr>
            <a:spLocks noGrp="1" noChangeArrowheads="1"/>
          </p:cNvSpPr>
          <p:nvPr>
            <p:ph type="body" idx="1"/>
          </p:nvPr>
        </p:nvSpPr>
        <p:spPr>
          <a:xfrm>
            <a:off x="1143000" y="1524000"/>
            <a:ext cx="7772400" cy="4724400"/>
          </a:xfrm>
        </p:spPr>
        <p:txBody>
          <a:bodyPr/>
          <a:lstStyle/>
          <a:p>
            <a:pPr>
              <a:lnSpc>
                <a:spcPct val="80000"/>
              </a:lnSpc>
            </a:pPr>
            <a:r>
              <a:rPr lang="en-US" sz="2200" b="1">
                <a:solidFill>
                  <a:schemeClr val="accent2"/>
                </a:solidFill>
              </a:rPr>
              <a:t>Per</a:t>
            </a:r>
            <a:r>
              <a:rPr lang="ru-RU" sz="2200" b="1">
                <a:solidFill>
                  <a:schemeClr val="accent2"/>
                </a:solidFill>
              </a:rPr>
              <a:t> 1000 </a:t>
            </a:r>
            <a:r>
              <a:rPr lang="en-US" sz="2200" b="1">
                <a:solidFill>
                  <a:schemeClr val="accent2"/>
                </a:solidFill>
              </a:rPr>
              <a:t>person of population</a:t>
            </a:r>
            <a:r>
              <a:rPr lang="ru-RU" sz="2200" b="1">
                <a:solidFill>
                  <a:schemeClr val="accent2"/>
                </a:solidFill>
              </a:rPr>
              <a:t>:</a:t>
            </a:r>
            <a:endParaRPr lang="ru-RU" sz="2200" b="1" i="1">
              <a:solidFill>
                <a:schemeClr val="accent2"/>
              </a:solidFill>
            </a:endParaRPr>
          </a:p>
          <a:p>
            <a:pPr>
              <a:lnSpc>
                <a:spcPct val="80000"/>
              </a:lnSpc>
              <a:buFont typeface="Wingdings" pitchFamily="2" charset="2"/>
              <a:buNone/>
            </a:pPr>
            <a:r>
              <a:rPr lang="en-US" sz="2200" b="1" i="1">
                <a:solidFill>
                  <a:schemeClr val="accent2"/>
                </a:solidFill>
              </a:rPr>
              <a:t>births</a:t>
            </a:r>
            <a:r>
              <a:rPr lang="ru-RU" sz="2200" b="1" i="1">
                <a:solidFill>
                  <a:schemeClr val="accent2"/>
                </a:solidFill>
              </a:rPr>
              <a:t> </a:t>
            </a:r>
            <a:r>
              <a:rPr lang="en-US" sz="2200" b="1" i="1">
                <a:solidFill>
                  <a:schemeClr val="accent2"/>
                </a:solidFill>
              </a:rPr>
              <a:t>rate </a:t>
            </a:r>
            <a:r>
              <a:rPr lang="ru-RU" sz="2200" b="1" i="1">
                <a:solidFill>
                  <a:schemeClr val="accent2"/>
                </a:solidFill>
              </a:rPr>
              <a:t>– 16;</a:t>
            </a:r>
          </a:p>
          <a:p>
            <a:pPr>
              <a:lnSpc>
                <a:spcPct val="80000"/>
              </a:lnSpc>
              <a:buFont typeface="Wingdings" pitchFamily="2" charset="2"/>
              <a:buNone/>
            </a:pPr>
            <a:r>
              <a:rPr lang="en-US" sz="2200" b="1" i="1">
                <a:solidFill>
                  <a:schemeClr val="accent2"/>
                </a:solidFill>
              </a:rPr>
              <a:t>deaths</a:t>
            </a:r>
            <a:r>
              <a:rPr lang="ru-RU" sz="2200" b="1" i="1">
                <a:solidFill>
                  <a:schemeClr val="accent2"/>
                </a:solidFill>
              </a:rPr>
              <a:t> </a:t>
            </a:r>
            <a:r>
              <a:rPr lang="en-US" sz="2200" b="1" i="1">
                <a:solidFill>
                  <a:schemeClr val="accent2"/>
                </a:solidFill>
              </a:rPr>
              <a:t>rate </a:t>
            </a:r>
            <a:r>
              <a:rPr lang="ru-RU" sz="2200" b="1" i="1">
                <a:solidFill>
                  <a:schemeClr val="accent2"/>
                </a:solidFill>
              </a:rPr>
              <a:t>– 6;</a:t>
            </a:r>
          </a:p>
          <a:p>
            <a:pPr>
              <a:lnSpc>
                <a:spcPct val="80000"/>
              </a:lnSpc>
              <a:buFont typeface="Wingdings" pitchFamily="2" charset="2"/>
              <a:buNone/>
            </a:pPr>
            <a:r>
              <a:rPr lang="ru-RU" sz="2200" b="1" i="1">
                <a:solidFill>
                  <a:schemeClr val="accent2"/>
                </a:solidFill>
              </a:rPr>
              <a:t>natural increase – 10;</a:t>
            </a:r>
          </a:p>
          <a:p>
            <a:pPr>
              <a:lnSpc>
                <a:spcPct val="80000"/>
              </a:lnSpc>
              <a:buFont typeface="Wingdings" pitchFamily="2" charset="2"/>
              <a:buNone/>
            </a:pPr>
            <a:r>
              <a:rPr lang="en-US" sz="2200" b="1" i="1">
                <a:solidFill>
                  <a:schemeClr val="accent2"/>
                </a:solidFill>
              </a:rPr>
              <a:t>marriages</a:t>
            </a:r>
            <a:r>
              <a:rPr lang="ru-RU" sz="2200" b="1" i="1">
                <a:solidFill>
                  <a:schemeClr val="accent2"/>
                </a:solidFill>
              </a:rPr>
              <a:t> – 8;</a:t>
            </a:r>
          </a:p>
          <a:p>
            <a:pPr>
              <a:lnSpc>
                <a:spcPct val="80000"/>
              </a:lnSpc>
              <a:buFont typeface="Wingdings" pitchFamily="2" charset="2"/>
              <a:buNone/>
            </a:pPr>
            <a:r>
              <a:rPr lang="en-US" sz="2200" b="1" i="1">
                <a:solidFill>
                  <a:schemeClr val="accent2"/>
                </a:solidFill>
              </a:rPr>
              <a:t>divorces</a:t>
            </a:r>
            <a:r>
              <a:rPr lang="ru-RU" sz="2200" b="1" i="1">
                <a:solidFill>
                  <a:schemeClr val="accent2"/>
                </a:solidFill>
              </a:rPr>
              <a:t> – 1;</a:t>
            </a:r>
            <a:endParaRPr lang="ru-RU" sz="2200" b="1">
              <a:solidFill>
                <a:schemeClr val="accent2"/>
              </a:solidFill>
            </a:endParaRPr>
          </a:p>
          <a:p>
            <a:pPr>
              <a:lnSpc>
                <a:spcPct val="80000"/>
              </a:lnSpc>
            </a:pPr>
            <a:r>
              <a:rPr lang="en-US" sz="2200" b="1">
                <a:solidFill>
                  <a:schemeClr val="accent2"/>
                </a:solidFill>
              </a:rPr>
              <a:t>Per</a:t>
            </a:r>
            <a:r>
              <a:rPr lang="ru-RU" sz="2200" b="1">
                <a:solidFill>
                  <a:schemeClr val="accent2"/>
                </a:solidFill>
              </a:rPr>
              <a:t> 1000 </a:t>
            </a:r>
            <a:r>
              <a:rPr lang="en-US" sz="2200" b="1">
                <a:solidFill>
                  <a:schemeClr val="accent2"/>
                </a:solidFill>
              </a:rPr>
              <a:t>of born</a:t>
            </a:r>
            <a:r>
              <a:rPr lang="ru-RU" sz="2200" b="1">
                <a:solidFill>
                  <a:schemeClr val="accent2"/>
                </a:solidFill>
              </a:rPr>
              <a:t>:</a:t>
            </a:r>
            <a:endParaRPr lang="ru-RU" sz="2200" b="1" i="1">
              <a:solidFill>
                <a:schemeClr val="accent2"/>
              </a:solidFill>
            </a:endParaRPr>
          </a:p>
          <a:p>
            <a:pPr>
              <a:lnSpc>
                <a:spcPct val="80000"/>
              </a:lnSpc>
              <a:buFont typeface="Wingdings" pitchFamily="2" charset="2"/>
              <a:buNone/>
            </a:pPr>
            <a:r>
              <a:rPr lang="ru-RU" sz="2200" b="1" i="1">
                <a:solidFill>
                  <a:schemeClr val="accent2"/>
                </a:solidFill>
              </a:rPr>
              <a:t>infant mortality</a:t>
            </a:r>
          </a:p>
          <a:p>
            <a:pPr>
              <a:lnSpc>
                <a:spcPct val="80000"/>
              </a:lnSpc>
              <a:buFont typeface="Wingdings" pitchFamily="2" charset="2"/>
              <a:buNone/>
            </a:pPr>
            <a:r>
              <a:rPr lang="ru-RU" sz="2200" b="1" i="1">
                <a:solidFill>
                  <a:schemeClr val="accent2"/>
                </a:solidFill>
              </a:rPr>
              <a:t>children up to 12 months – 10</a:t>
            </a:r>
          </a:p>
          <a:p>
            <a:pPr>
              <a:lnSpc>
                <a:spcPct val="80000"/>
              </a:lnSpc>
              <a:buFont typeface="Wingdings" pitchFamily="2" charset="2"/>
              <a:buNone/>
            </a:pPr>
            <a:r>
              <a:rPr lang="ru-RU" sz="2200" b="1" i="1">
                <a:solidFill>
                  <a:schemeClr val="accent2"/>
                </a:solidFill>
              </a:rPr>
              <a:t>children up to 5 years – 15;</a:t>
            </a:r>
          </a:p>
          <a:p>
            <a:pPr>
              <a:lnSpc>
                <a:spcPct val="80000"/>
              </a:lnSpc>
              <a:buFont typeface="Wingdings" pitchFamily="2" charset="2"/>
              <a:buNone/>
            </a:pPr>
            <a:r>
              <a:rPr lang="ru-RU" sz="2200" b="1" i="1">
                <a:solidFill>
                  <a:schemeClr val="accent2"/>
                </a:solidFill>
              </a:rPr>
              <a:t>maternal mortality – 26</a:t>
            </a:r>
          </a:p>
          <a:p>
            <a:pPr>
              <a:lnSpc>
                <a:spcPct val="80000"/>
              </a:lnSpc>
              <a:buFont typeface="Wingdings" pitchFamily="2" charset="2"/>
              <a:buNone/>
            </a:pPr>
            <a:r>
              <a:rPr lang="ru-RU" sz="2200" b="1" i="1">
                <a:solidFill>
                  <a:schemeClr val="accent2"/>
                </a:solidFill>
              </a:rPr>
              <a:t>(for 10000 of born)</a:t>
            </a:r>
          </a:p>
          <a:p>
            <a:pPr>
              <a:lnSpc>
                <a:spcPct val="80000"/>
              </a:lnSpc>
              <a:buFont typeface="Wingdings" pitchFamily="2" charset="2"/>
              <a:buNone/>
            </a:pPr>
            <a:endParaRPr lang="en-US" sz="2200" b="1" i="1">
              <a:solidFill>
                <a:schemeClr val="accent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03AABCB-A761-4851-A280-FB29BD57D01D}" type="slidenum">
              <a:rPr lang="en-US"/>
              <a:pPr/>
              <a:t>4</a:t>
            </a:fld>
            <a:endParaRPr lang="en-US"/>
          </a:p>
        </p:txBody>
      </p:sp>
      <p:sp>
        <p:nvSpPr>
          <p:cNvPr id="47106" name="Rectangle 2"/>
          <p:cNvSpPr>
            <a:spLocks noGrp="1" noChangeArrowheads="1"/>
          </p:cNvSpPr>
          <p:nvPr>
            <p:ph type="title"/>
          </p:nvPr>
        </p:nvSpPr>
        <p:spPr>
          <a:xfrm>
            <a:off x="1173163" y="457200"/>
            <a:ext cx="7772400" cy="838200"/>
          </a:xfrm>
        </p:spPr>
        <p:txBody>
          <a:bodyPr/>
          <a:lstStyle/>
          <a:p>
            <a:pPr algn="ctr"/>
            <a:r>
              <a:rPr lang="en-US" sz="3600" b="1" i="1" dirty="0">
                <a:solidFill>
                  <a:schemeClr val="accent2"/>
                </a:solidFill>
              </a:rPr>
              <a:t>Demographical situation</a:t>
            </a:r>
          </a:p>
        </p:txBody>
      </p:sp>
      <p:sp>
        <p:nvSpPr>
          <p:cNvPr id="47107" name="Rectangle 3"/>
          <p:cNvSpPr>
            <a:spLocks noGrp="1" noChangeArrowheads="1"/>
          </p:cNvSpPr>
          <p:nvPr>
            <p:ph type="body" idx="1"/>
          </p:nvPr>
        </p:nvSpPr>
        <p:spPr>
          <a:xfrm>
            <a:off x="1143000" y="1524000"/>
            <a:ext cx="7772400" cy="4724400"/>
          </a:xfrm>
        </p:spPr>
        <p:txBody>
          <a:bodyPr/>
          <a:lstStyle/>
          <a:p>
            <a:pPr>
              <a:lnSpc>
                <a:spcPct val="90000"/>
              </a:lnSpc>
            </a:pPr>
            <a:r>
              <a:rPr lang="ru-RU" sz="2800" b="1" i="1" dirty="0" err="1">
                <a:solidFill>
                  <a:schemeClr val="accent2"/>
                </a:solidFill>
              </a:rPr>
              <a:t>Literacy</a:t>
            </a:r>
            <a:r>
              <a:rPr lang="ru-RU" sz="2800" b="1" i="1" dirty="0">
                <a:solidFill>
                  <a:schemeClr val="accent2"/>
                </a:solidFill>
              </a:rPr>
              <a:t> – 98.8%;</a:t>
            </a:r>
          </a:p>
          <a:p>
            <a:pPr>
              <a:lnSpc>
                <a:spcPct val="90000"/>
              </a:lnSpc>
              <a:buFont typeface="Wingdings" pitchFamily="2" charset="2"/>
              <a:buNone/>
            </a:pPr>
            <a:r>
              <a:rPr lang="ru-RU" sz="2800" b="1" i="1" dirty="0" err="1">
                <a:solidFill>
                  <a:schemeClr val="accent2"/>
                </a:solidFill>
              </a:rPr>
              <a:t>men</a:t>
            </a:r>
            <a:r>
              <a:rPr lang="ru-RU" sz="2800" b="1" i="1" dirty="0">
                <a:solidFill>
                  <a:schemeClr val="accent2"/>
                </a:solidFill>
              </a:rPr>
              <a:t> – 99.5%;</a:t>
            </a:r>
          </a:p>
          <a:p>
            <a:pPr>
              <a:lnSpc>
                <a:spcPct val="90000"/>
              </a:lnSpc>
              <a:buFont typeface="Wingdings" pitchFamily="2" charset="2"/>
              <a:buNone/>
            </a:pPr>
            <a:r>
              <a:rPr lang="ru-RU" sz="2800" b="1" i="1" dirty="0" err="1">
                <a:solidFill>
                  <a:schemeClr val="accent2"/>
                </a:solidFill>
              </a:rPr>
              <a:t>women</a:t>
            </a:r>
            <a:r>
              <a:rPr lang="ru-RU" sz="2800" b="1" i="1" dirty="0">
                <a:solidFill>
                  <a:schemeClr val="accent2"/>
                </a:solidFill>
              </a:rPr>
              <a:t> – 98.2%</a:t>
            </a:r>
          </a:p>
          <a:p>
            <a:pPr>
              <a:lnSpc>
                <a:spcPct val="90000"/>
              </a:lnSpc>
            </a:pPr>
            <a:r>
              <a:rPr lang="ru-RU" sz="2800" b="1" i="1" dirty="0">
                <a:solidFill>
                  <a:schemeClr val="accent2"/>
                </a:solidFill>
              </a:rPr>
              <a:t> </a:t>
            </a:r>
            <a:r>
              <a:rPr lang="ru-RU" sz="2800" b="1" i="1" dirty="0" err="1">
                <a:solidFill>
                  <a:schemeClr val="accent2"/>
                </a:solidFill>
              </a:rPr>
              <a:t>Life</a:t>
            </a:r>
            <a:r>
              <a:rPr lang="ru-RU" sz="2800" b="1" i="1" dirty="0">
                <a:solidFill>
                  <a:schemeClr val="accent2"/>
                </a:solidFill>
              </a:rPr>
              <a:t> </a:t>
            </a:r>
            <a:r>
              <a:rPr lang="ru-RU" sz="2800" b="1" i="1" dirty="0" err="1">
                <a:solidFill>
                  <a:schemeClr val="accent2"/>
                </a:solidFill>
              </a:rPr>
              <a:t>expectancy</a:t>
            </a:r>
            <a:r>
              <a:rPr lang="ru-RU" sz="2800" b="1" i="1" dirty="0">
                <a:solidFill>
                  <a:schemeClr val="accent2"/>
                </a:solidFill>
              </a:rPr>
              <a:t> – 72.4 </a:t>
            </a:r>
            <a:r>
              <a:rPr lang="ru-RU" sz="2800" b="1" i="1" dirty="0" err="1">
                <a:solidFill>
                  <a:schemeClr val="accent2"/>
                </a:solidFill>
              </a:rPr>
              <a:t>years</a:t>
            </a:r>
            <a:endParaRPr lang="ru-RU" sz="2800" b="1" i="1" dirty="0">
              <a:solidFill>
                <a:schemeClr val="accent2"/>
              </a:solidFill>
            </a:endParaRPr>
          </a:p>
          <a:p>
            <a:pPr>
              <a:lnSpc>
                <a:spcPct val="90000"/>
              </a:lnSpc>
              <a:buFont typeface="Wingdings" pitchFamily="2" charset="2"/>
              <a:buNone/>
            </a:pPr>
            <a:r>
              <a:rPr lang="ru-RU" sz="2800" b="1" i="1" dirty="0" err="1">
                <a:solidFill>
                  <a:schemeClr val="accent2"/>
                </a:solidFill>
              </a:rPr>
              <a:t>for</a:t>
            </a:r>
            <a:r>
              <a:rPr lang="ru-RU" sz="2800" b="1" i="1" dirty="0">
                <a:solidFill>
                  <a:schemeClr val="accent2"/>
                </a:solidFill>
              </a:rPr>
              <a:t> </a:t>
            </a:r>
            <a:r>
              <a:rPr lang="ru-RU" sz="2800" b="1" i="1" dirty="0" err="1">
                <a:solidFill>
                  <a:schemeClr val="accent2"/>
                </a:solidFill>
              </a:rPr>
              <a:t>men</a:t>
            </a:r>
            <a:r>
              <a:rPr lang="ru-RU" sz="2800" b="1" i="1" dirty="0">
                <a:solidFill>
                  <a:schemeClr val="accent2"/>
                </a:solidFill>
              </a:rPr>
              <a:t> – 69.6 </a:t>
            </a:r>
            <a:r>
              <a:rPr lang="ru-RU" sz="2800" b="1" i="1" dirty="0" err="1">
                <a:solidFill>
                  <a:schemeClr val="accent2"/>
                </a:solidFill>
              </a:rPr>
              <a:t>years</a:t>
            </a:r>
            <a:endParaRPr lang="ru-RU" sz="2800" b="1" i="1" dirty="0">
              <a:solidFill>
                <a:schemeClr val="accent2"/>
              </a:solidFill>
            </a:endParaRPr>
          </a:p>
          <a:p>
            <a:pPr>
              <a:lnSpc>
                <a:spcPct val="90000"/>
              </a:lnSpc>
              <a:buFont typeface="Wingdings" pitchFamily="2" charset="2"/>
              <a:buNone/>
            </a:pPr>
            <a:r>
              <a:rPr lang="ru-RU" sz="2800" b="1" i="1" dirty="0" err="1">
                <a:solidFill>
                  <a:schemeClr val="accent2"/>
                </a:solidFill>
              </a:rPr>
              <a:t>for</a:t>
            </a:r>
            <a:r>
              <a:rPr lang="ru-RU" sz="2800" b="1" i="1" dirty="0">
                <a:solidFill>
                  <a:schemeClr val="accent2"/>
                </a:solidFill>
              </a:rPr>
              <a:t> </a:t>
            </a:r>
            <a:r>
              <a:rPr lang="ru-RU" sz="2800" b="1" i="1" dirty="0" err="1">
                <a:solidFill>
                  <a:schemeClr val="accent2"/>
                </a:solidFill>
              </a:rPr>
              <a:t>women</a:t>
            </a:r>
            <a:r>
              <a:rPr lang="ru-RU" sz="2800" b="1" i="1" dirty="0">
                <a:solidFill>
                  <a:schemeClr val="accent2"/>
                </a:solidFill>
              </a:rPr>
              <a:t> – 75.2 </a:t>
            </a:r>
            <a:r>
              <a:rPr lang="ru-RU" sz="2800" b="1" i="1" dirty="0" err="1">
                <a:solidFill>
                  <a:schemeClr val="accent2"/>
                </a:solidFill>
              </a:rPr>
              <a:t>years</a:t>
            </a:r>
            <a:endParaRPr lang="ru-RU" sz="2800" b="1" i="1" dirty="0">
              <a:solidFill>
                <a:schemeClr val="accent2"/>
              </a:solidFill>
            </a:endParaRPr>
          </a:p>
          <a:p>
            <a:pPr>
              <a:lnSpc>
                <a:spcPct val="90000"/>
              </a:lnSpc>
            </a:pPr>
            <a:r>
              <a:rPr lang="ru-RU" sz="2800" b="1" i="1" dirty="0">
                <a:solidFill>
                  <a:schemeClr val="accent2"/>
                </a:solidFill>
              </a:rPr>
              <a:t> </a:t>
            </a:r>
            <a:r>
              <a:rPr lang="ru-RU" sz="2800" b="1" i="1" dirty="0" err="1">
                <a:solidFill>
                  <a:schemeClr val="accent2"/>
                </a:solidFill>
              </a:rPr>
              <a:t>Number</a:t>
            </a:r>
            <a:r>
              <a:rPr lang="ru-RU" sz="2800" b="1" i="1" dirty="0">
                <a:solidFill>
                  <a:schemeClr val="accent2"/>
                </a:solidFill>
              </a:rPr>
              <a:t> </a:t>
            </a:r>
            <a:r>
              <a:rPr lang="ru-RU" sz="2800" b="1" i="1" dirty="0" err="1">
                <a:solidFill>
                  <a:schemeClr val="accent2"/>
                </a:solidFill>
              </a:rPr>
              <a:t>of</a:t>
            </a:r>
            <a:r>
              <a:rPr lang="ru-RU" sz="2800" b="1" i="1" dirty="0">
                <a:solidFill>
                  <a:schemeClr val="accent2"/>
                </a:solidFill>
              </a:rPr>
              <a:t> </a:t>
            </a:r>
            <a:r>
              <a:rPr lang="ru-RU" sz="2800" b="1" i="1" dirty="0" err="1" smtClean="0">
                <a:solidFill>
                  <a:schemeClr val="accent2"/>
                </a:solidFill>
              </a:rPr>
              <a:t>refugees</a:t>
            </a:r>
            <a:r>
              <a:rPr lang="en-US" sz="2800" b="1" i="1" dirty="0" smtClean="0">
                <a:solidFill>
                  <a:schemeClr val="accent2"/>
                </a:solidFill>
              </a:rPr>
              <a:t>&amp;IDPs</a:t>
            </a:r>
            <a:r>
              <a:rPr lang="ru-RU" sz="2800" b="1" i="1" dirty="0" smtClean="0">
                <a:solidFill>
                  <a:schemeClr val="accent2"/>
                </a:solidFill>
              </a:rPr>
              <a:t> </a:t>
            </a:r>
            <a:r>
              <a:rPr lang="ru-RU" sz="2800" b="1" i="1" dirty="0">
                <a:solidFill>
                  <a:schemeClr val="accent2"/>
                </a:solidFill>
              </a:rPr>
              <a:t>– 1 </a:t>
            </a:r>
            <a:r>
              <a:rPr lang="ru-RU" sz="2800" b="1" i="1" dirty="0" err="1">
                <a:solidFill>
                  <a:schemeClr val="accent2"/>
                </a:solidFill>
              </a:rPr>
              <a:t>million</a:t>
            </a:r>
            <a:r>
              <a:rPr lang="ru-RU" sz="2800" b="1" i="1" dirty="0">
                <a:solidFill>
                  <a:schemeClr val="accent2"/>
                </a:solidFill>
              </a:rPr>
              <a:t> </a:t>
            </a:r>
            <a:r>
              <a:rPr lang="ru-RU" sz="2800" b="1" i="1" dirty="0" err="1">
                <a:solidFill>
                  <a:schemeClr val="accent2"/>
                </a:solidFill>
              </a:rPr>
              <a:t>persons</a:t>
            </a:r>
            <a:r>
              <a:rPr lang="ru-RU" sz="2800" b="1" i="1" dirty="0">
                <a:solidFill>
                  <a:schemeClr val="accent2"/>
                </a:solidFill>
              </a:rPr>
              <a:t>;</a:t>
            </a:r>
          </a:p>
          <a:p>
            <a:pPr>
              <a:lnSpc>
                <a:spcPct val="90000"/>
              </a:lnSpc>
            </a:pPr>
            <a:r>
              <a:rPr lang="ru-RU" sz="2800" b="1" i="1" dirty="0">
                <a:solidFill>
                  <a:schemeClr val="accent2"/>
                </a:solidFill>
              </a:rPr>
              <a:t> </a:t>
            </a:r>
            <a:r>
              <a:rPr lang="ru-RU" sz="2800" b="1" i="1" dirty="0" err="1">
                <a:solidFill>
                  <a:schemeClr val="accent2"/>
                </a:solidFill>
              </a:rPr>
              <a:t>Capital</a:t>
            </a:r>
            <a:r>
              <a:rPr lang="ru-RU" sz="2800" b="1" i="1" dirty="0">
                <a:solidFill>
                  <a:schemeClr val="accent2"/>
                </a:solidFill>
              </a:rPr>
              <a:t> – </a:t>
            </a:r>
            <a:r>
              <a:rPr lang="ru-RU" sz="2800" b="1" i="1" dirty="0" err="1" smtClean="0">
                <a:solidFill>
                  <a:schemeClr val="accent2"/>
                </a:solidFill>
              </a:rPr>
              <a:t>Baku</a:t>
            </a:r>
            <a:r>
              <a:rPr lang="en-US" sz="2800" b="1" i="1" dirty="0" smtClean="0">
                <a:solidFill>
                  <a:schemeClr val="accent2"/>
                </a:solidFill>
              </a:rPr>
              <a:t> city</a:t>
            </a:r>
            <a:endParaRPr lang="ru-RU" sz="2800" b="1" i="1" dirty="0">
              <a:solidFill>
                <a:schemeClr val="accent2"/>
              </a:solidFill>
            </a:endParaRPr>
          </a:p>
          <a:p>
            <a:pPr>
              <a:lnSpc>
                <a:spcPct val="90000"/>
              </a:lnSpc>
              <a:buFont typeface="Wingdings" pitchFamily="2" charset="2"/>
              <a:buNone/>
            </a:pPr>
            <a:r>
              <a:rPr lang="ru-RU" sz="2800" b="1" i="1" dirty="0" err="1">
                <a:solidFill>
                  <a:schemeClr val="accent2"/>
                </a:solidFill>
              </a:rPr>
              <a:t>number</a:t>
            </a:r>
            <a:r>
              <a:rPr lang="ru-RU" sz="2800" b="1" i="1" dirty="0">
                <a:solidFill>
                  <a:schemeClr val="accent2"/>
                </a:solidFill>
              </a:rPr>
              <a:t> </a:t>
            </a:r>
            <a:r>
              <a:rPr lang="ru-RU" sz="2800" b="1" i="1" dirty="0" err="1">
                <a:solidFill>
                  <a:schemeClr val="accent2"/>
                </a:solidFill>
              </a:rPr>
              <a:t>of</a:t>
            </a:r>
            <a:r>
              <a:rPr lang="ru-RU" sz="2800" b="1" i="1" dirty="0">
                <a:solidFill>
                  <a:schemeClr val="accent2"/>
                </a:solidFill>
              </a:rPr>
              <a:t> </a:t>
            </a:r>
            <a:r>
              <a:rPr lang="ru-RU" sz="2800" b="1" i="1" dirty="0" err="1">
                <a:solidFill>
                  <a:schemeClr val="accent2"/>
                </a:solidFill>
              </a:rPr>
              <a:t>resident</a:t>
            </a:r>
            <a:r>
              <a:rPr lang="ru-RU" sz="2800" b="1" i="1" dirty="0">
                <a:solidFill>
                  <a:schemeClr val="accent2"/>
                </a:solidFill>
              </a:rPr>
              <a:t> </a:t>
            </a:r>
            <a:r>
              <a:rPr lang="ru-RU" sz="2800" b="1" i="1" dirty="0" err="1">
                <a:solidFill>
                  <a:schemeClr val="accent2"/>
                </a:solidFill>
              </a:rPr>
              <a:t>population</a:t>
            </a:r>
            <a:endParaRPr lang="ru-RU" sz="2800" b="1" i="1" dirty="0">
              <a:solidFill>
                <a:schemeClr val="accent2"/>
              </a:solidFill>
            </a:endParaRPr>
          </a:p>
          <a:p>
            <a:pPr>
              <a:lnSpc>
                <a:spcPct val="90000"/>
              </a:lnSpc>
              <a:buFont typeface="Wingdings" pitchFamily="2" charset="2"/>
              <a:buNone/>
            </a:pPr>
            <a:r>
              <a:rPr lang="ru-RU" sz="2800" b="1" i="1" dirty="0">
                <a:solidFill>
                  <a:schemeClr val="accent2"/>
                </a:solidFill>
              </a:rPr>
              <a:t>– 1 </a:t>
            </a:r>
            <a:r>
              <a:rPr lang="ru-RU" sz="2800" b="1" i="1" dirty="0" err="1">
                <a:solidFill>
                  <a:schemeClr val="accent2"/>
                </a:solidFill>
              </a:rPr>
              <a:t>million</a:t>
            </a:r>
            <a:r>
              <a:rPr lang="ru-RU" sz="2800" b="1" i="1" dirty="0">
                <a:solidFill>
                  <a:schemeClr val="accent2"/>
                </a:solidFill>
              </a:rPr>
              <a:t> 855 </a:t>
            </a:r>
            <a:r>
              <a:rPr lang="ru-RU" sz="2800" b="1" i="1" dirty="0" err="1">
                <a:solidFill>
                  <a:schemeClr val="accent2"/>
                </a:solidFill>
              </a:rPr>
              <a:t>thousands</a:t>
            </a:r>
            <a:r>
              <a:rPr lang="ru-RU" sz="2800" b="1" i="1" dirty="0">
                <a:solidFill>
                  <a:schemeClr val="accent2"/>
                </a:solidFill>
              </a:rPr>
              <a:t> </a:t>
            </a:r>
            <a:r>
              <a:rPr lang="ru-RU" sz="2800" b="1" i="1" dirty="0" err="1">
                <a:solidFill>
                  <a:schemeClr val="accent2"/>
                </a:solidFill>
              </a:rPr>
              <a:t>persons</a:t>
            </a:r>
            <a:endParaRPr lang="ru-RU" sz="2800" b="1" i="1" dirty="0">
              <a:solidFill>
                <a:schemeClr val="accent2"/>
              </a:solidFill>
            </a:endParaRPr>
          </a:p>
          <a:p>
            <a:pPr>
              <a:lnSpc>
                <a:spcPct val="90000"/>
              </a:lnSpc>
              <a:buFont typeface="Wingdings" pitchFamily="2" charset="2"/>
              <a:buNone/>
            </a:pPr>
            <a:endParaRPr lang="en-US" sz="2800" b="1" i="1" dirty="0">
              <a:solidFill>
                <a:schemeClr val="accent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3600" i="1" dirty="0" smtClean="0">
                <a:solidFill>
                  <a:schemeClr val="accent2"/>
                </a:solidFill>
              </a:rPr>
              <a:t>Definition of poverty and social exclusions adopted by the Council of Europe in </a:t>
            </a:r>
            <a:r>
              <a:rPr lang="ru-RU" sz="3600" i="1" dirty="0" smtClean="0">
                <a:solidFill>
                  <a:schemeClr val="accent2"/>
                </a:solidFill>
              </a:rPr>
              <a:t>1984:</a:t>
            </a:r>
            <a:endParaRPr lang="en-US" sz="3600" dirty="0">
              <a:solidFill>
                <a:schemeClr val="accent2"/>
              </a:solidFill>
            </a:endParaRPr>
          </a:p>
        </p:txBody>
      </p:sp>
      <p:sp>
        <p:nvSpPr>
          <p:cNvPr id="3" name="Содержимое 2"/>
          <p:cNvSpPr>
            <a:spLocks noGrp="1"/>
          </p:cNvSpPr>
          <p:nvPr>
            <p:ph idx="1"/>
          </p:nvPr>
        </p:nvSpPr>
        <p:spPr/>
        <p:txBody>
          <a:bodyPr/>
          <a:lstStyle/>
          <a:p>
            <a:pPr>
              <a:buNone/>
            </a:pPr>
            <a:r>
              <a:rPr lang="en-US" sz="2800" dirty="0" smtClean="0">
                <a:solidFill>
                  <a:schemeClr val="accent2"/>
                </a:solidFill>
                <a:latin typeface="+mj-lt"/>
              </a:rPr>
              <a:t>“</a:t>
            </a:r>
            <a:r>
              <a:rPr lang="uk-UA" sz="2800" dirty="0" smtClean="0">
                <a:solidFill>
                  <a:schemeClr val="accent2"/>
                </a:solidFill>
                <a:latin typeface="+mj-lt"/>
              </a:rPr>
              <a:t>…</a:t>
            </a:r>
            <a:r>
              <a:rPr lang="en-GB" sz="2800" dirty="0" smtClean="0">
                <a:solidFill>
                  <a:schemeClr val="accent2"/>
                </a:solidFill>
                <a:latin typeface="+mj-lt"/>
              </a:rPr>
              <a:t>poor are those persons, families and groups of persons whose resources (material, cultural and social) are so limited as to exclude them from the minimum acceptable way of life in the state to which they belong…</a:t>
            </a:r>
            <a:r>
              <a:rPr lang="en-US" sz="2800" dirty="0" smtClean="0">
                <a:solidFill>
                  <a:schemeClr val="accent2"/>
                </a:solidFill>
                <a:latin typeface="+mj-lt"/>
              </a:rPr>
              <a:t>”</a:t>
            </a:r>
          </a:p>
          <a:p>
            <a:pPr marL="457200" indent="-457200">
              <a:buNone/>
            </a:pPr>
            <a:r>
              <a:rPr lang="en-US" sz="2800" i="1" dirty="0" smtClean="0">
                <a:solidFill>
                  <a:schemeClr val="accent2"/>
                </a:solidFill>
                <a:latin typeface="+mj-lt"/>
              </a:rPr>
              <a:t>Definition of poverty adopted in Azerbaijan in 2001</a:t>
            </a:r>
            <a:r>
              <a:rPr lang="ru-RU" sz="2800" i="1" dirty="0" smtClean="0">
                <a:solidFill>
                  <a:schemeClr val="accent2"/>
                </a:solidFill>
                <a:latin typeface="+mj-lt"/>
              </a:rPr>
              <a:t>:</a:t>
            </a:r>
            <a:r>
              <a:rPr lang="ru-RU" sz="2800" dirty="0" smtClean="0">
                <a:solidFill>
                  <a:schemeClr val="accent2"/>
                </a:solidFill>
                <a:latin typeface="+mj-lt"/>
              </a:rPr>
              <a:t> </a:t>
            </a:r>
            <a:br>
              <a:rPr lang="ru-RU" sz="2800" dirty="0" smtClean="0">
                <a:solidFill>
                  <a:schemeClr val="accent2"/>
                </a:solidFill>
                <a:latin typeface="+mj-lt"/>
              </a:rPr>
            </a:br>
            <a:r>
              <a:rPr lang="ru-RU" sz="2800" dirty="0" smtClean="0">
                <a:solidFill>
                  <a:schemeClr val="accent2"/>
                </a:solidFill>
                <a:latin typeface="+mj-lt"/>
              </a:rPr>
              <a:t/>
            </a:r>
            <a:br>
              <a:rPr lang="ru-RU" sz="2800" dirty="0" smtClean="0">
                <a:solidFill>
                  <a:schemeClr val="accent2"/>
                </a:solidFill>
                <a:latin typeface="+mj-lt"/>
              </a:rPr>
            </a:br>
            <a:r>
              <a:rPr lang="en-US" sz="2800" dirty="0" smtClean="0">
                <a:solidFill>
                  <a:schemeClr val="accent2"/>
                </a:solidFill>
                <a:latin typeface="+mj-lt"/>
              </a:rPr>
              <a:t>“Poverty is an </a:t>
            </a:r>
            <a:r>
              <a:rPr lang="en-GB" sz="2800" dirty="0" smtClean="0">
                <a:solidFill>
                  <a:schemeClr val="accent2"/>
                </a:solidFill>
                <a:latin typeface="+mj-lt"/>
              </a:rPr>
              <a:t>impossibility due to a lack of funds to keep up to the living style inherent in a specific society in a specific period of time”</a:t>
            </a:r>
            <a:r>
              <a:rPr lang="ru-RU" sz="2800" dirty="0" smtClean="0">
                <a:solidFill>
                  <a:schemeClr val="accent2"/>
                </a:solidFill>
                <a:latin typeface="+mj-lt"/>
              </a:rPr>
              <a:t> </a:t>
            </a:r>
            <a:br>
              <a:rPr lang="ru-RU" sz="2800" dirty="0" smtClean="0">
                <a:solidFill>
                  <a:schemeClr val="accent2"/>
                </a:solidFill>
                <a:latin typeface="+mj-lt"/>
              </a:rPr>
            </a:br>
            <a:endParaRPr lang="en-US" sz="2800" dirty="0">
              <a:solidFill>
                <a:schemeClr val="accent2"/>
              </a:solidFill>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395288" y="620713"/>
            <a:ext cx="8229600" cy="1143000"/>
          </a:xfrm>
        </p:spPr>
        <p:txBody>
          <a:bodyPr/>
          <a:lstStyle/>
          <a:p>
            <a:r>
              <a:rPr lang="en-US" sz="2400" b="1" dirty="0" smtClean="0"/>
              <a:t>                    </a:t>
            </a:r>
            <a:r>
              <a:rPr lang="en-US" sz="2800" b="1" dirty="0" smtClean="0"/>
              <a:t>Approaches </a:t>
            </a:r>
            <a:r>
              <a:rPr lang="en-US" sz="2800" b="1" dirty="0"/>
              <a:t>to defining poverty criteria</a:t>
            </a:r>
            <a:endParaRPr lang="ru-RU" sz="2800" b="1" dirty="0"/>
          </a:p>
        </p:txBody>
      </p:sp>
      <p:sp>
        <p:nvSpPr>
          <p:cNvPr id="139284" name="Rectangle 20"/>
          <p:cNvSpPr>
            <a:spLocks noChangeArrowheads="1"/>
          </p:cNvSpPr>
          <p:nvPr/>
        </p:nvSpPr>
        <p:spPr bwMode="auto">
          <a:xfrm>
            <a:off x="1714480" y="4429132"/>
            <a:ext cx="6553200" cy="1569660"/>
          </a:xfrm>
          <a:prstGeom prst="rect">
            <a:avLst/>
          </a:prstGeom>
          <a:noFill/>
          <a:ln w="9525">
            <a:noFill/>
            <a:miter lim="800000"/>
            <a:headEnd/>
            <a:tailEnd/>
          </a:ln>
          <a:effectLst/>
        </p:spPr>
        <p:txBody>
          <a:bodyPr anchor="ctr">
            <a:spAutoFit/>
          </a:bodyPr>
          <a:lstStyle/>
          <a:p>
            <a:pPr eaLnBrk="0" hangingPunct="0"/>
            <a:r>
              <a:rPr lang="en-GB" dirty="0">
                <a:solidFill>
                  <a:schemeClr val="accent2"/>
                </a:solidFill>
                <a:latin typeface="+mj-lt"/>
              </a:rPr>
              <a:t>Most researchers recognize that a combined use of several different approaches is the most effective way to measure such a complex and multifaceted phenomenon as poverty</a:t>
            </a:r>
            <a:r>
              <a:rPr lang="ru-RU" dirty="0">
                <a:solidFill>
                  <a:schemeClr val="accent2"/>
                </a:solidFill>
                <a:latin typeface="+mj-lt"/>
              </a:rPr>
              <a:t>. </a:t>
            </a:r>
          </a:p>
        </p:txBody>
      </p:sp>
      <p:sp>
        <p:nvSpPr>
          <p:cNvPr id="12" name="Rectangle 20"/>
          <p:cNvSpPr>
            <a:spLocks noChangeArrowheads="1"/>
          </p:cNvSpPr>
          <p:nvPr/>
        </p:nvSpPr>
        <p:spPr bwMode="auto">
          <a:xfrm>
            <a:off x="1714480" y="1643050"/>
            <a:ext cx="6715172" cy="2123658"/>
          </a:xfrm>
          <a:prstGeom prst="rect">
            <a:avLst/>
          </a:prstGeom>
          <a:noFill/>
          <a:ln w="9525">
            <a:noFill/>
            <a:miter lim="800000"/>
            <a:headEnd/>
            <a:tailEnd/>
          </a:ln>
          <a:effectLst/>
        </p:spPr>
        <p:txBody>
          <a:bodyPr wrap="square" anchor="ctr">
            <a:spAutoFit/>
          </a:bodyPr>
          <a:lstStyle/>
          <a:p>
            <a:pPr>
              <a:spcBef>
                <a:spcPct val="50000"/>
              </a:spcBef>
            </a:pPr>
            <a:r>
              <a:rPr lang="en-US" dirty="0" smtClean="0">
                <a:solidFill>
                  <a:schemeClr val="accent2"/>
                </a:solidFill>
                <a:latin typeface="Arial" charset="0"/>
              </a:rPr>
              <a:t>Monetary			Non-monetary</a:t>
            </a:r>
          </a:p>
          <a:p>
            <a:pPr>
              <a:spcBef>
                <a:spcPct val="50000"/>
              </a:spcBef>
            </a:pPr>
            <a:r>
              <a:rPr lang="en-US" dirty="0" smtClean="0">
                <a:solidFill>
                  <a:schemeClr val="accent2"/>
                </a:solidFill>
                <a:latin typeface="Arial" charset="0"/>
              </a:rPr>
              <a:t>Relative 			Absolute</a:t>
            </a:r>
          </a:p>
          <a:p>
            <a:pPr>
              <a:spcBef>
                <a:spcPct val="50000"/>
              </a:spcBef>
            </a:pPr>
            <a:r>
              <a:rPr lang="en-US" dirty="0" smtClean="0">
                <a:solidFill>
                  <a:schemeClr val="accent2"/>
                </a:solidFill>
                <a:latin typeface="Arial" charset="0"/>
              </a:rPr>
              <a:t>Income-based		Consumption-based</a:t>
            </a:r>
          </a:p>
          <a:p>
            <a:pPr>
              <a:spcBef>
                <a:spcPct val="50000"/>
              </a:spcBef>
            </a:pPr>
            <a:r>
              <a:rPr lang="en-US" dirty="0" smtClean="0">
                <a:solidFill>
                  <a:schemeClr val="accent2"/>
                </a:solidFill>
                <a:latin typeface="Arial" charset="0"/>
              </a:rPr>
              <a:t>Objective			Subjective</a:t>
            </a:r>
            <a:endParaRPr lang="ru-RU" dirty="0">
              <a:solidFill>
                <a:schemeClr val="accent2"/>
              </a:solidFill>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1071538" y="642918"/>
            <a:ext cx="7800972" cy="1143000"/>
          </a:xfrm>
        </p:spPr>
        <p:txBody>
          <a:bodyPr/>
          <a:lstStyle/>
          <a:p>
            <a:pPr algn="ctr"/>
            <a:r>
              <a:rPr lang="en-US" sz="2800" b="1" dirty="0">
                <a:solidFill>
                  <a:schemeClr val="accent2"/>
                </a:solidFill>
              </a:rPr>
              <a:t>Approaches to defining a poverty line for international comparisons</a:t>
            </a:r>
            <a:endParaRPr lang="ru-RU" sz="2800" b="1" dirty="0">
              <a:solidFill>
                <a:schemeClr val="accent2"/>
              </a:solidFill>
            </a:endParaRPr>
          </a:p>
        </p:txBody>
      </p:sp>
      <p:sp>
        <p:nvSpPr>
          <p:cNvPr id="167947" name="Text Box 11"/>
          <p:cNvSpPr txBox="1">
            <a:spLocks noChangeArrowheads="1"/>
          </p:cNvSpPr>
          <p:nvPr/>
        </p:nvSpPr>
        <p:spPr bwMode="auto">
          <a:xfrm>
            <a:off x="1000100" y="1785926"/>
            <a:ext cx="2952750" cy="1569660"/>
          </a:xfrm>
          <a:prstGeom prst="rect">
            <a:avLst/>
          </a:prstGeom>
          <a:noFill/>
          <a:ln w="9525">
            <a:noFill/>
            <a:miter lim="800000"/>
            <a:headEnd/>
            <a:tailEnd/>
          </a:ln>
          <a:effectLst/>
        </p:spPr>
        <p:txBody>
          <a:bodyPr>
            <a:spAutoFit/>
          </a:bodyPr>
          <a:lstStyle/>
          <a:p>
            <a:pPr>
              <a:spcBef>
                <a:spcPct val="50000"/>
              </a:spcBef>
            </a:pPr>
            <a:r>
              <a:rPr lang="en-US" dirty="0">
                <a:solidFill>
                  <a:schemeClr val="accent2"/>
                </a:solidFill>
                <a:latin typeface="Arial" charset="0"/>
              </a:rPr>
              <a:t>monetary</a:t>
            </a:r>
            <a:r>
              <a:rPr lang="ru-RU" dirty="0">
                <a:solidFill>
                  <a:schemeClr val="accent2"/>
                </a:solidFill>
                <a:latin typeface="Arial" charset="0"/>
              </a:rPr>
              <a:t> – </a:t>
            </a:r>
            <a:r>
              <a:rPr lang="en-US" dirty="0">
                <a:solidFill>
                  <a:schemeClr val="accent2"/>
                </a:solidFill>
                <a:latin typeface="Arial" charset="0"/>
              </a:rPr>
              <a:t>minimum funds required for survival, per day</a:t>
            </a:r>
            <a:endParaRPr lang="ru-RU" dirty="0">
              <a:solidFill>
                <a:schemeClr val="accent2"/>
              </a:solidFill>
              <a:latin typeface="Arial" charset="0"/>
            </a:endParaRPr>
          </a:p>
        </p:txBody>
      </p:sp>
      <p:sp>
        <p:nvSpPr>
          <p:cNvPr id="167948" name="Text Box 12"/>
          <p:cNvSpPr txBox="1">
            <a:spLocks noChangeArrowheads="1"/>
          </p:cNvSpPr>
          <p:nvPr/>
        </p:nvSpPr>
        <p:spPr bwMode="auto">
          <a:xfrm>
            <a:off x="5000628" y="1857364"/>
            <a:ext cx="3816350" cy="1938992"/>
          </a:xfrm>
          <a:prstGeom prst="rect">
            <a:avLst/>
          </a:prstGeom>
          <a:noFill/>
          <a:ln w="9525">
            <a:noFill/>
            <a:miter lim="800000"/>
            <a:headEnd/>
            <a:tailEnd/>
          </a:ln>
          <a:effectLst/>
        </p:spPr>
        <p:txBody>
          <a:bodyPr>
            <a:spAutoFit/>
          </a:bodyPr>
          <a:lstStyle/>
          <a:p>
            <a:pPr>
              <a:spcBef>
                <a:spcPct val="50000"/>
              </a:spcBef>
            </a:pPr>
            <a:r>
              <a:rPr lang="en-US" dirty="0">
                <a:solidFill>
                  <a:schemeClr val="accent2"/>
                </a:solidFill>
                <a:latin typeface="Arial" charset="0"/>
              </a:rPr>
              <a:t>consumption-based </a:t>
            </a:r>
            <a:r>
              <a:rPr lang="ru-RU" dirty="0">
                <a:solidFill>
                  <a:schemeClr val="accent2"/>
                </a:solidFill>
                <a:latin typeface="Arial" charset="0"/>
              </a:rPr>
              <a:t>– </a:t>
            </a:r>
            <a:r>
              <a:rPr lang="en-US" dirty="0">
                <a:solidFill>
                  <a:schemeClr val="accent2"/>
                </a:solidFill>
                <a:latin typeface="Arial" charset="0"/>
              </a:rPr>
              <a:t>minimum dietary energy intake or quantity of microelements in daily food consumption</a:t>
            </a:r>
            <a:endParaRPr lang="ru-RU" dirty="0">
              <a:solidFill>
                <a:schemeClr val="accent2"/>
              </a:solidFill>
              <a:latin typeface="Arial" charset="0"/>
            </a:endParaRPr>
          </a:p>
        </p:txBody>
      </p:sp>
      <p:sp>
        <p:nvSpPr>
          <p:cNvPr id="167952" name="Text Box 16"/>
          <p:cNvSpPr txBox="1">
            <a:spLocks noChangeArrowheads="1"/>
          </p:cNvSpPr>
          <p:nvPr/>
        </p:nvSpPr>
        <p:spPr bwMode="auto">
          <a:xfrm>
            <a:off x="5000628" y="3857628"/>
            <a:ext cx="3633788" cy="1938992"/>
          </a:xfrm>
          <a:prstGeom prst="rect">
            <a:avLst/>
          </a:prstGeom>
          <a:noFill/>
          <a:ln w="9525">
            <a:noFill/>
            <a:miter lim="800000"/>
            <a:headEnd/>
            <a:tailEnd/>
          </a:ln>
          <a:effectLst/>
        </p:spPr>
        <p:txBody>
          <a:bodyPr>
            <a:spAutoFit/>
          </a:bodyPr>
          <a:lstStyle/>
          <a:p>
            <a:r>
              <a:rPr lang="en-US" dirty="0">
                <a:solidFill>
                  <a:schemeClr val="accent2"/>
                </a:solidFill>
                <a:latin typeface="Arial" charset="0"/>
              </a:rPr>
              <a:t>structural </a:t>
            </a:r>
            <a:r>
              <a:rPr lang="ru-RU" dirty="0">
                <a:solidFill>
                  <a:schemeClr val="accent2"/>
                </a:solidFill>
                <a:latin typeface="Arial" charset="0"/>
              </a:rPr>
              <a:t>– </a:t>
            </a:r>
            <a:r>
              <a:rPr lang="en-GB" dirty="0">
                <a:solidFill>
                  <a:schemeClr val="accent2"/>
                </a:solidFill>
                <a:latin typeface="Arial" charset="0"/>
              </a:rPr>
              <a:t>maximum percentage of household expenditures for food in the total household expenditures</a:t>
            </a:r>
            <a:endParaRPr lang="ru-RU" dirty="0">
              <a:solidFill>
                <a:schemeClr val="accent2"/>
              </a:solidFill>
              <a:latin typeface="Arial" charset="0"/>
            </a:endParaRPr>
          </a:p>
        </p:txBody>
      </p:sp>
      <p:sp>
        <p:nvSpPr>
          <p:cNvPr id="167959" name="Rectangle 23"/>
          <p:cNvSpPr>
            <a:spLocks noChangeArrowheads="1"/>
          </p:cNvSpPr>
          <p:nvPr/>
        </p:nvSpPr>
        <p:spPr bwMode="auto">
          <a:xfrm>
            <a:off x="928662" y="3929066"/>
            <a:ext cx="3816350" cy="1569660"/>
          </a:xfrm>
          <a:prstGeom prst="rect">
            <a:avLst/>
          </a:prstGeom>
          <a:noFill/>
          <a:ln w="9525">
            <a:noFill/>
            <a:miter lim="800000"/>
            <a:headEnd/>
            <a:tailEnd/>
          </a:ln>
          <a:effectLst/>
        </p:spPr>
        <p:txBody>
          <a:bodyPr>
            <a:spAutoFit/>
          </a:bodyPr>
          <a:lstStyle/>
          <a:p>
            <a:pPr eaLnBrk="0" hangingPunct="0"/>
            <a:r>
              <a:rPr lang="en-US" dirty="0">
                <a:solidFill>
                  <a:schemeClr val="accent2"/>
                </a:solidFill>
                <a:latin typeface="Arial" charset="0"/>
              </a:rPr>
              <a:t>relative criteria</a:t>
            </a:r>
            <a:endParaRPr lang="ru-RU" dirty="0">
              <a:solidFill>
                <a:schemeClr val="accent2"/>
              </a:solidFill>
              <a:latin typeface="Arial" charset="0"/>
            </a:endParaRPr>
          </a:p>
          <a:p>
            <a:pPr eaLnBrk="0" hangingPunct="0"/>
            <a:endParaRPr lang="ru-RU" dirty="0">
              <a:latin typeface="Arial" charset="0"/>
            </a:endParaRPr>
          </a:p>
          <a:p>
            <a:pPr eaLnBrk="0" hangingPunct="0"/>
            <a:endParaRPr lang="ru-RU" dirty="0">
              <a:latin typeface="Arial" charset="0"/>
            </a:endParaRPr>
          </a:p>
          <a:p>
            <a:pPr eaLnBrk="0" hangingPunct="0"/>
            <a:r>
              <a:rPr lang="en-US" dirty="0">
                <a:solidFill>
                  <a:schemeClr val="accent2"/>
                </a:solidFill>
                <a:latin typeface="Arial" charset="0"/>
              </a:rPr>
              <a:t>deprivations</a:t>
            </a:r>
            <a:endParaRPr lang="ru-RU" dirty="0">
              <a:solidFill>
                <a:schemeClr val="accent2"/>
              </a:solidFill>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FE56FC0-18F9-499C-A4ED-6FF7B45B129B}" type="slidenum">
              <a:rPr lang="en-US"/>
              <a:pPr/>
              <a:t>8</a:t>
            </a:fld>
            <a:endParaRPr lang="en-US"/>
          </a:p>
        </p:txBody>
      </p:sp>
      <p:sp>
        <p:nvSpPr>
          <p:cNvPr id="119810" name="Rectangle 2"/>
          <p:cNvSpPr>
            <a:spLocks noGrp="1" noChangeArrowheads="1"/>
          </p:cNvSpPr>
          <p:nvPr>
            <p:ph type="title"/>
          </p:nvPr>
        </p:nvSpPr>
        <p:spPr>
          <a:xfrm>
            <a:off x="1173163" y="457200"/>
            <a:ext cx="7772400" cy="838200"/>
          </a:xfrm>
        </p:spPr>
        <p:txBody>
          <a:bodyPr/>
          <a:lstStyle/>
          <a:p>
            <a:pPr algn="ctr"/>
            <a:r>
              <a:rPr lang="en-GB" sz="3600" b="1" i="1">
                <a:solidFill>
                  <a:schemeClr val="accent2"/>
                </a:solidFill>
              </a:rPr>
              <a:t>Sampling Procedure</a:t>
            </a:r>
            <a:r>
              <a:rPr lang="ru-RU"/>
              <a:t> </a:t>
            </a:r>
            <a:r>
              <a:rPr lang="en-US" sz="3600" b="1" i="1">
                <a:solidFill>
                  <a:schemeClr val="accent2"/>
                </a:solidFill>
              </a:rPr>
              <a:t>for HBS</a:t>
            </a:r>
          </a:p>
        </p:txBody>
      </p:sp>
      <p:sp>
        <p:nvSpPr>
          <p:cNvPr id="119811" name="Rectangle 3"/>
          <p:cNvSpPr>
            <a:spLocks noGrp="1" noChangeArrowheads="1"/>
          </p:cNvSpPr>
          <p:nvPr>
            <p:ph type="body" idx="1"/>
          </p:nvPr>
        </p:nvSpPr>
        <p:spPr>
          <a:xfrm>
            <a:off x="1143000" y="1524000"/>
            <a:ext cx="7772400" cy="4724400"/>
          </a:xfrm>
        </p:spPr>
        <p:txBody>
          <a:bodyPr/>
          <a:lstStyle/>
          <a:p>
            <a:r>
              <a:rPr lang="en-US" sz="2400" b="1" i="1">
                <a:solidFill>
                  <a:schemeClr val="accent2"/>
                </a:solidFill>
              </a:rPr>
              <a:t>Used territorially-</a:t>
            </a:r>
            <a:r>
              <a:rPr lang="ru-RU" sz="2400" b="1" i="1">
                <a:solidFill>
                  <a:schemeClr val="accent2"/>
                </a:solidFill>
              </a:rPr>
              <a:t>random sampling</a:t>
            </a:r>
          </a:p>
          <a:p>
            <a:r>
              <a:rPr lang="en-US" sz="2400" b="1" i="1">
                <a:solidFill>
                  <a:schemeClr val="accent2"/>
                </a:solidFill>
              </a:rPr>
              <a:t>For</a:t>
            </a:r>
            <a:r>
              <a:rPr lang="en-GB" sz="2400" b="1" i="1">
                <a:solidFill>
                  <a:schemeClr val="accent2"/>
                </a:solidFill>
              </a:rPr>
              <a:t> sample uses three-stage probability sampling with preliminary stratification. The population census data were gathered using the following administrative units: the population census districts, supervisor site and enumerator unit. The census districts are used as the primary sampling units (PSUs), with the population census supervisor areas as the secondary sampling units (SSUs), and with households as the ultimate sampling units</a:t>
            </a:r>
            <a:r>
              <a:rPr lang="ru-RU" sz="2400"/>
              <a:t> </a:t>
            </a:r>
            <a:endParaRPr lang="en-US"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4190E3C-BE28-40BA-811E-9DE9406BEE1F}" type="slidenum">
              <a:rPr lang="en-US"/>
              <a:pPr/>
              <a:t>9</a:t>
            </a:fld>
            <a:endParaRPr lang="en-US"/>
          </a:p>
        </p:txBody>
      </p:sp>
      <p:sp>
        <p:nvSpPr>
          <p:cNvPr id="122882" name="Rectangle 2"/>
          <p:cNvSpPr>
            <a:spLocks noGrp="1" noChangeArrowheads="1"/>
          </p:cNvSpPr>
          <p:nvPr>
            <p:ph type="title"/>
          </p:nvPr>
        </p:nvSpPr>
        <p:spPr>
          <a:xfrm>
            <a:off x="1173163" y="457200"/>
            <a:ext cx="7772400" cy="838200"/>
          </a:xfrm>
        </p:spPr>
        <p:txBody>
          <a:bodyPr/>
          <a:lstStyle/>
          <a:p>
            <a:pPr algn="ctr"/>
            <a:r>
              <a:rPr lang="en-GB" sz="3600" b="1" i="1" dirty="0">
                <a:solidFill>
                  <a:schemeClr val="accent2"/>
                </a:solidFill>
              </a:rPr>
              <a:t>Sampling Procedure</a:t>
            </a:r>
            <a:r>
              <a:rPr lang="ru-RU" dirty="0"/>
              <a:t> </a:t>
            </a:r>
            <a:r>
              <a:rPr lang="en-US" sz="3600" b="1" i="1" dirty="0">
                <a:solidFill>
                  <a:schemeClr val="accent2"/>
                </a:solidFill>
              </a:rPr>
              <a:t>for HBS</a:t>
            </a:r>
          </a:p>
        </p:txBody>
      </p:sp>
      <p:sp>
        <p:nvSpPr>
          <p:cNvPr id="122883" name="Rectangle 3"/>
          <p:cNvSpPr>
            <a:spLocks noGrp="1" noChangeArrowheads="1"/>
          </p:cNvSpPr>
          <p:nvPr>
            <p:ph type="body" idx="1"/>
          </p:nvPr>
        </p:nvSpPr>
        <p:spPr>
          <a:xfrm>
            <a:off x="1143000" y="1524000"/>
            <a:ext cx="7772400" cy="4724400"/>
          </a:xfrm>
        </p:spPr>
        <p:txBody>
          <a:bodyPr/>
          <a:lstStyle/>
          <a:p>
            <a:r>
              <a:rPr lang="en-GB" b="1" i="1" dirty="0">
                <a:solidFill>
                  <a:schemeClr val="accent2"/>
                </a:solidFill>
              </a:rPr>
              <a:t>Data from the </a:t>
            </a:r>
            <a:r>
              <a:rPr lang="en-GB" b="1" i="1" dirty="0" smtClean="0">
                <a:solidFill>
                  <a:schemeClr val="accent2"/>
                </a:solidFill>
              </a:rPr>
              <a:t>2009 population census </a:t>
            </a:r>
            <a:r>
              <a:rPr lang="en-GB" b="1" i="1" dirty="0">
                <a:solidFill>
                  <a:schemeClr val="accent2"/>
                </a:solidFill>
              </a:rPr>
              <a:t>had been entered and stored by following structure: </a:t>
            </a:r>
            <a:r>
              <a:rPr lang="ru-RU" dirty="0"/>
              <a:t> </a:t>
            </a:r>
            <a:r>
              <a:rPr lang="en-US" b="1" i="1" dirty="0">
                <a:solidFill>
                  <a:schemeClr val="accent2"/>
                </a:solidFill>
              </a:rPr>
              <a:t>code of districts and </a:t>
            </a:r>
            <a:r>
              <a:rPr lang="en-GB" b="1" i="1" dirty="0">
                <a:solidFill>
                  <a:schemeClr val="accent2"/>
                </a:solidFill>
              </a:rPr>
              <a:t>census district, supervisor site, enumerator unit</a:t>
            </a:r>
            <a:r>
              <a:rPr lang="en-US" b="1" i="1" dirty="0">
                <a:solidFill>
                  <a:schemeClr val="accent2"/>
                </a:solidFill>
              </a:rPr>
              <a:t>,</a:t>
            </a:r>
            <a:r>
              <a:rPr lang="ru-RU" b="1" i="1" dirty="0">
                <a:solidFill>
                  <a:schemeClr val="accent2"/>
                </a:solidFill>
              </a:rPr>
              <a:t> </a:t>
            </a:r>
            <a:r>
              <a:rPr lang="en-US" b="1" i="1" dirty="0">
                <a:solidFill>
                  <a:schemeClr val="accent2"/>
                </a:solidFill>
              </a:rPr>
              <a:t>surname, name head of households</a:t>
            </a:r>
            <a:r>
              <a:rPr lang="ru-RU" b="1" i="1" dirty="0">
                <a:solidFill>
                  <a:schemeClr val="accent2"/>
                </a:solidFill>
              </a:rPr>
              <a:t>, </a:t>
            </a:r>
            <a:r>
              <a:rPr lang="en-US" b="1" i="1" dirty="0">
                <a:solidFill>
                  <a:schemeClr val="accent2"/>
                </a:solidFill>
              </a:rPr>
              <a:t>number of person, full address and mail index</a:t>
            </a:r>
            <a:r>
              <a:rPr lang="ru-RU" b="1" i="1" dirty="0">
                <a:solidFill>
                  <a:schemeClr val="accent2"/>
                </a:solidFill>
              </a:rPr>
              <a:t> </a:t>
            </a:r>
            <a:endParaRPr lang="en-US" b="1" i="1" dirty="0">
              <a:solidFill>
                <a:schemeClr val="accent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ad`s Tie">
  <a:themeElements>
    <a:clrScheme name="Dad`s Tie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fontScheme name="Dad`s Ti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Dad`s Tie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Dad`s Tie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Dad`s Ti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ad`s Tie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Dad`s Tie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Dad`s Tie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Designs\Dad`s Tie.pot</Template>
  <TotalTime>1069</TotalTime>
  <Words>1473</Words>
  <Application>Microsoft Office PowerPoint</Application>
  <PresentationFormat>Экран (4:3)</PresentationFormat>
  <Paragraphs>306</Paragraphs>
  <Slides>26</Slides>
  <Notes>23</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Dad`s Tie</vt:lpstr>
      <vt:lpstr>POVERTY MEASUREMENT AND METODOLOGY OF HOUSEHOLD BUDGET SURVEY IN AZERBAIJAN  </vt:lpstr>
      <vt:lpstr>Demographical situation</vt:lpstr>
      <vt:lpstr>Demographical situation</vt:lpstr>
      <vt:lpstr>Demographical situation</vt:lpstr>
      <vt:lpstr>Definition of poverty and social exclusions adopted by the Council of Europe in 1984:</vt:lpstr>
      <vt:lpstr>                    Approaches to defining poverty criteria</vt:lpstr>
      <vt:lpstr>Approaches to defining a poverty line for international comparisons</vt:lpstr>
      <vt:lpstr>Sampling Procedure for HBS</vt:lpstr>
      <vt:lpstr>Sampling Procedure for HBS</vt:lpstr>
      <vt:lpstr>Sampling Procedure for HBS</vt:lpstr>
      <vt:lpstr>Second stage sampling </vt:lpstr>
      <vt:lpstr>Sampling of households  </vt:lpstr>
      <vt:lpstr>Starting from January of 2008 quarterly panel survey</vt:lpstr>
      <vt:lpstr>Survey Questionnaires:</vt:lpstr>
      <vt:lpstr>Received Results are Grouped:</vt:lpstr>
      <vt:lpstr>Structure of average per capita incomes </vt:lpstr>
      <vt:lpstr>Assessment of the total of monetary incomes by quintil groups of population </vt:lpstr>
      <vt:lpstr>Ration of Refugee and IDP childrens</vt:lpstr>
      <vt:lpstr>Energy of Foodstuff</vt:lpstr>
      <vt:lpstr>Poverty Level, 2012</vt:lpstr>
      <vt:lpstr>Poverty line</vt:lpstr>
      <vt:lpstr>Слайд 22</vt:lpstr>
      <vt:lpstr>Consumption Expenditure Structure</vt:lpstr>
      <vt:lpstr>Consumption of food products by main products groups, annual, kg.</vt:lpstr>
      <vt:lpstr>Chemical structure, calories of consumed foods, per capita, per day. </vt:lpstr>
      <vt:lpstr>Слайд 26</vt:lpstr>
    </vt:vector>
  </TitlesOfParts>
  <Company>Statestatkom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ОЦЕНКА СТАТИСТИКИ БЕДНОСТИ В АЗЕРБАЙДЖАНЕ</dc:title>
  <dc:creator>A satisfied Microsoft Office User</dc:creator>
  <cp:lastModifiedBy>user</cp:lastModifiedBy>
  <cp:revision>76</cp:revision>
  <cp:lastPrinted>1601-01-01T00:00:00Z</cp:lastPrinted>
  <dcterms:created xsi:type="dcterms:W3CDTF">2003-05-05T14:07:08Z</dcterms:created>
  <dcterms:modified xsi:type="dcterms:W3CDTF">2014-08-05T10:56:11Z</dcterms:modified>
</cp:coreProperties>
</file>