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ROW" initials="B" lastIdx="7" clrIdx="0"/>
  <p:cmAuthor id="1" name="Lamin L Dibba" initials="LLD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8-01T10:48:37.270" idx="3">
    <p:pos x="3607" y="2644"/>
    <p:text>add percent after 27.9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8-01T10:52:23.860" idx="4">
    <p:pos x="1936" y="2984"/>
    <p:text>Be specific as in the preceeding bullet point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AF48152-F8AB-47A3-B2D9-3233597B73DE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7FC22BD-A996-481D-A621-9912A77BFD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86800" cy="3733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POVERTY </a:t>
            </a:r>
            <a:r>
              <a:rPr lang="en-US" sz="4000" dirty="0" smtClean="0"/>
              <a:t>PROFILE OF THE </a:t>
            </a:r>
            <a:r>
              <a:rPr lang="en-US" sz="4000" dirty="0" smtClean="0"/>
              <a:t>GAMBIA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Expert Group Meeting on Enhancing National Capacities of OIC Member Countries in Poverty Statistics on 07-08 August 2014 in Ankara, Turkey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648200"/>
            <a:ext cx="6400800" cy="1752600"/>
          </a:xfrm>
        </p:spPr>
        <p:txBody>
          <a:bodyPr/>
          <a:lstStyle/>
          <a:p>
            <a:r>
              <a:rPr lang="en-US" dirty="0" smtClean="0"/>
              <a:t>BY </a:t>
            </a:r>
          </a:p>
          <a:p>
            <a:r>
              <a:rPr lang="en-US" dirty="0" smtClean="0"/>
              <a:t>LAMIN L DIBBA</a:t>
            </a:r>
          </a:p>
          <a:p>
            <a:r>
              <a:rPr lang="en-US" dirty="0" smtClean="0"/>
              <a:t>GAMBIA BUREAU OF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39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 set budget for conducting poverty studies</a:t>
            </a:r>
          </a:p>
          <a:p>
            <a:r>
              <a:rPr lang="en-US" sz="2400" dirty="0" smtClean="0"/>
              <a:t>Done only when requested, usually within work programs of UNDP</a:t>
            </a:r>
          </a:p>
          <a:p>
            <a:r>
              <a:rPr lang="en-US" sz="2400" dirty="0" smtClean="0"/>
              <a:t>Expansion of the scope and coverage of future poverty studies </a:t>
            </a:r>
            <a:r>
              <a:rPr lang="en-US" sz="2400" dirty="0" err="1" smtClean="0"/>
              <a:t>i.e</a:t>
            </a:r>
            <a:r>
              <a:rPr lang="en-US" sz="2400" dirty="0" smtClean="0"/>
              <a:t> Increase sample size.</a:t>
            </a:r>
          </a:p>
          <a:p>
            <a:r>
              <a:rPr lang="en-US" sz="2400" dirty="0" smtClean="0"/>
              <a:t> Lack of funds for specialized training of local persons in poverty studies and analysis.</a:t>
            </a:r>
          </a:p>
          <a:p>
            <a:r>
              <a:rPr lang="en-US" sz="2400" dirty="0" smtClean="0"/>
              <a:t>Improve incentive for sustenance of highly trained and qualified persons.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31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154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There is no capacity within the system for poverty analysis</a:t>
            </a:r>
          </a:p>
          <a:p>
            <a:endParaRPr lang="en-US" dirty="0" smtClean="0"/>
          </a:p>
          <a:p>
            <a:r>
              <a:rPr lang="en-US" dirty="0" smtClean="0"/>
              <a:t>The previous studies/assessments were done by outside experts</a:t>
            </a:r>
          </a:p>
          <a:p>
            <a:endParaRPr lang="en-US" dirty="0" smtClean="0"/>
          </a:p>
          <a:p>
            <a:r>
              <a:rPr lang="en-US" dirty="0" smtClean="0"/>
              <a:t>No proper transfer of knowledge</a:t>
            </a:r>
          </a:p>
          <a:p>
            <a:endParaRPr lang="en-US" dirty="0" smtClean="0"/>
          </a:p>
          <a:p>
            <a:r>
              <a:rPr lang="en-US" dirty="0" smtClean="0"/>
              <a:t>Attrition of the few with some sort of skills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Human capacity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20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Internal efforts are required for: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Improving the data quality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Improving data availability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Improving the understanding level of respondents on the need for accurate data</a:t>
            </a:r>
          </a:p>
          <a:p>
            <a:r>
              <a:rPr lang="en-US" dirty="0" smtClean="0"/>
              <a:t>External efforts are required for: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Short term capacity improvement in poverty analysis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Long term training of personnel in poverty measurement and analysis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Assisting in maintaining the capacity: retention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Way forward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91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- Poverty Studies / Assessments</a:t>
            </a:r>
          </a:p>
          <a:p>
            <a:endParaRPr lang="en-US" dirty="0"/>
          </a:p>
          <a:p>
            <a:r>
              <a:rPr lang="en-US" dirty="0"/>
              <a:t>- Poverty Levels / Trends</a:t>
            </a:r>
          </a:p>
          <a:p>
            <a:endParaRPr lang="en-US" dirty="0"/>
          </a:p>
          <a:p>
            <a:r>
              <a:rPr lang="en-US" dirty="0"/>
              <a:t>- Poverty and active population</a:t>
            </a:r>
          </a:p>
          <a:p>
            <a:endParaRPr lang="en-US" dirty="0"/>
          </a:p>
          <a:p>
            <a:r>
              <a:rPr lang="en-US" dirty="0"/>
              <a:t>- Challenges</a:t>
            </a:r>
          </a:p>
          <a:p>
            <a:endParaRPr lang="en-US" dirty="0"/>
          </a:p>
          <a:p>
            <a:r>
              <a:rPr lang="en-US" dirty="0"/>
              <a:t>- Way Forward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37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Four main such studies/assessments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1998 Food Poverty Study</a:t>
            </a:r>
          </a:p>
          <a:p>
            <a:endParaRPr lang="en-US" dirty="0" smtClean="0"/>
          </a:p>
          <a:p>
            <a:r>
              <a:rPr lang="en-US" dirty="0" smtClean="0"/>
              <a:t>2003 Integrated Household Survey</a:t>
            </a:r>
          </a:p>
          <a:p>
            <a:endParaRPr lang="en-US" dirty="0" smtClean="0"/>
          </a:p>
          <a:p>
            <a:r>
              <a:rPr lang="en-US" dirty="0" smtClean="0"/>
              <a:t>2008 Poverty Assessment</a:t>
            </a:r>
          </a:p>
          <a:p>
            <a:endParaRPr lang="en-US" dirty="0" smtClean="0"/>
          </a:p>
          <a:p>
            <a:r>
              <a:rPr lang="en-US" dirty="0" smtClean="0"/>
              <a:t>2010 Integrated Household Survey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Poverty studies/assessments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13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r>
              <a:rPr lang="en-US" sz="2600" dirty="0" smtClean="0"/>
              <a:t>From the 1998 Food Poverty study, 69% of the population were registered to be poor.</a:t>
            </a:r>
          </a:p>
          <a:p>
            <a:endParaRPr lang="en-US" sz="2600" dirty="0" smtClean="0"/>
          </a:p>
          <a:p>
            <a:r>
              <a:rPr lang="en-US" sz="2600" dirty="0" smtClean="0"/>
              <a:t>Food poverty fell by 11 percentage points to 58% in 2003 (IHS 2003).</a:t>
            </a:r>
          </a:p>
          <a:p>
            <a:endParaRPr lang="en-US" sz="2600" dirty="0" smtClean="0"/>
          </a:p>
          <a:p>
            <a:r>
              <a:rPr lang="en-US" sz="2600" dirty="0" smtClean="0"/>
              <a:t>Overall poverty was 55.5% in 2008 (Poverty Assessment 2008).</a:t>
            </a:r>
          </a:p>
          <a:p>
            <a:endParaRPr lang="en-US" sz="2600" dirty="0" smtClean="0"/>
          </a:p>
          <a:p>
            <a:r>
              <a:rPr lang="en-US" sz="2600" dirty="0" smtClean="0"/>
              <a:t>In the IHS 2010, two thresholds were used: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&lt;$1.00 per person per day , incidence of poverty was 36.7% and 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 smtClean="0"/>
              <a:t>&lt;$1.25 per person per day , incidence  of poverty was 48.4%</a:t>
            </a: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Poverty Levels/Trend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351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4525963"/>
          </a:xfrm>
        </p:spPr>
        <p:txBody>
          <a:bodyPr/>
          <a:lstStyle/>
          <a:p>
            <a:r>
              <a:rPr lang="en-US" dirty="0" smtClean="0"/>
              <a:t>Depth of poverty increased for both thresholds between 2003 and 2010 (the two IHSs).</a:t>
            </a:r>
          </a:p>
          <a:p>
            <a:r>
              <a:rPr lang="en-US" dirty="0" smtClean="0"/>
              <a:t>For the &lt;$1.00 threshold, depth of poverty increased from 20.8% in 2003 to 21.8% in 2010</a:t>
            </a:r>
          </a:p>
          <a:p>
            <a:r>
              <a:rPr lang="en-GB" dirty="0"/>
              <a:t>The corresponding figures for the upper poverty line are 25.1 per cent and </a:t>
            </a:r>
            <a:r>
              <a:rPr lang="en-GB" dirty="0" smtClean="0"/>
              <a:t>27.9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Levels/Trend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1753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525963"/>
          </a:xfrm>
        </p:spPr>
        <p:txBody>
          <a:bodyPr>
            <a:normAutofit/>
          </a:bodyPr>
          <a:lstStyle/>
          <a:p>
            <a:r>
              <a:rPr lang="en-US" sz="2600" dirty="0"/>
              <a:t>According to the 2010 IHS, the incidence and depth of poverty is lower for female headed </a:t>
            </a:r>
            <a:r>
              <a:rPr lang="en-US" sz="2600" dirty="0" smtClean="0"/>
              <a:t>households.</a:t>
            </a:r>
          </a:p>
          <a:p>
            <a:endParaRPr lang="en-US" sz="2600" dirty="0" smtClean="0"/>
          </a:p>
          <a:p>
            <a:r>
              <a:rPr lang="en-US" sz="2600" dirty="0" smtClean="0"/>
              <a:t>38% of </a:t>
            </a:r>
            <a:r>
              <a:rPr lang="en-US" sz="2600" dirty="0"/>
              <a:t>female headed households live under less than 1.25 dollar per day compared to </a:t>
            </a:r>
            <a:r>
              <a:rPr lang="en-US" sz="2600" dirty="0" smtClean="0"/>
              <a:t>50.9% of </a:t>
            </a:r>
            <a:r>
              <a:rPr lang="en-US" sz="2600" dirty="0"/>
              <a:t>male headed </a:t>
            </a:r>
            <a:r>
              <a:rPr lang="en-US" sz="2600" dirty="0" smtClean="0"/>
              <a:t>households</a:t>
            </a:r>
          </a:p>
          <a:p>
            <a:endParaRPr lang="en-US" sz="2600" dirty="0" smtClean="0"/>
          </a:p>
          <a:p>
            <a:r>
              <a:rPr lang="en-US" sz="2600" dirty="0" smtClean="0"/>
              <a:t>For &lt;$1.00 threshold, the corresponding figures are 28.2% and 38.8% respectively</a:t>
            </a: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Levels/Trend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67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36442"/>
              </p:ext>
            </p:extLst>
          </p:nvPr>
        </p:nvGraphicFramePr>
        <p:xfrm>
          <a:off x="304800" y="685801"/>
          <a:ext cx="8610601" cy="5943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519"/>
                <a:gridCol w="2218116"/>
                <a:gridCol w="2033272"/>
                <a:gridCol w="2125694"/>
              </a:tblGrid>
              <a:tr h="43320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Proportion of the active population living below the $1.25 poverty line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403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Male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Female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Total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3752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Age group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3440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15 - 24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25 - 29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30 - 34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35 - 39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40 - 44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45 - 49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50 - 54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55 - 59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60 - 64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35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32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31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34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35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41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44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48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43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37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41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45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38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45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40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44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40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35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36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36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39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40</a:t>
                      </a:r>
                      <a:br>
                        <a:rPr lang="en-US" sz="2800">
                          <a:effectLst/>
                        </a:rPr>
                      </a:br>
                      <a:r>
                        <a:rPr lang="en-US" sz="2800">
                          <a:effectLst/>
                        </a:rPr>
                        <a:t>44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81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Total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37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42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Poverty and the active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22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8392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Key challenges of poverty </a:t>
            </a:r>
            <a:r>
              <a:rPr lang="en-US" dirty="0" smtClean="0"/>
              <a:t>measurement </a:t>
            </a:r>
            <a:r>
              <a:rPr lang="en-US" dirty="0" smtClean="0"/>
              <a:t>are:</a:t>
            </a:r>
          </a:p>
          <a:p>
            <a:endParaRPr lang="en-US" dirty="0" smtClean="0"/>
          </a:p>
          <a:p>
            <a:r>
              <a:rPr lang="en-US" dirty="0" smtClean="0"/>
              <a:t>Data problem (Quality)</a:t>
            </a:r>
          </a:p>
          <a:p>
            <a:endParaRPr lang="en-US" dirty="0" smtClean="0"/>
          </a:p>
          <a:p>
            <a:r>
              <a:rPr lang="en-US" dirty="0" smtClean="0"/>
              <a:t>Finance</a:t>
            </a:r>
          </a:p>
          <a:p>
            <a:endParaRPr lang="en-US" dirty="0" smtClean="0"/>
          </a:p>
          <a:p>
            <a:r>
              <a:rPr lang="en-US" dirty="0" smtClean="0"/>
              <a:t>Human capacity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06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availability</a:t>
            </a:r>
          </a:p>
          <a:p>
            <a:r>
              <a:rPr lang="en-US" dirty="0" smtClean="0"/>
              <a:t>Data collection issues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Coverage issues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Content issues</a:t>
            </a:r>
          </a:p>
          <a:p>
            <a:r>
              <a:rPr lang="en-US" dirty="0" smtClean="0"/>
              <a:t>Responses about income are inaccurate </a:t>
            </a:r>
          </a:p>
          <a:p>
            <a:r>
              <a:rPr lang="en-US" dirty="0" smtClean="0"/>
              <a:t>Data management issues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Problem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01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440</TotalTime>
  <Words>467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Waveform</vt:lpstr>
      <vt:lpstr> POVERTY PROFILE OF THE GAMBIA  Expert Group Meeting on Enhancing National Capacities of OIC Member Countries in Poverty Statistics on 07-08 August 2014 in Ankara, Turkey</vt:lpstr>
      <vt:lpstr>OUTLINE</vt:lpstr>
      <vt:lpstr>Poverty studies/assessments </vt:lpstr>
      <vt:lpstr>Poverty Levels/Trend</vt:lpstr>
      <vt:lpstr>Poverty Levels/Trend</vt:lpstr>
      <vt:lpstr>Poverty Levels/Trend</vt:lpstr>
      <vt:lpstr>Poverty and the active population</vt:lpstr>
      <vt:lpstr>CHALLENGES</vt:lpstr>
      <vt:lpstr>Data Problem </vt:lpstr>
      <vt:lpstr>Financial issues</vt:lpstr>
      <vt:lpstr>Human capacity issues</vt:lpstr>
      <vt:lpstr>Way forward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POVERTY PROFILE OF THE GAMBIA</dc:title>
  <dc:creator>Lamin L Dibba</dc:creator>
  <cp:lastModifiedBy>Lamin L Dibba</cp:lastModifiedBy>
  <cp:revision>19</cp:revision>
  <dcterms:created xsi:type="dcterms:W3CDTF">2014-07-30T12:43:52Z</dcterms:created>
  <dcterms:modified xsi:type="dcterms:W3CDTF">2014-08-01T23:35:20Z</dcterms:modified>
</cp:coreProperties>
</file>