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handoutMasterIdLst>
    <p:handoutMasterId r:id="rId32"/>
  </p:handoutMasterIdLst>
  <p:sldIdLst>
    <p:sldId id="256" r:id="rId2"/>
    <p:sldId id="310" r:id="rId3"/>
    <p:sldId id="311" r:id="rId4"/>
    <p:sldId id="273" r:id="rId5"/>
    <p:sldId id="274" r:id="rId6"/>
    <p:sldId id="290" r:id="rId7"/>
    <p:sldId id="286" r:id="rId8"/>
    <p:sldId id="295" r:id="rId9"/>
    <p:sldId id="275" r:id="rId10"/>
    <p:sldId id="276" r:id="rId11"/>
    <p:sldId id="277" r:id="rId12"/>
    <p:sldId id="278" r:id="rId13"/>
    <p:sldId id="296" r:id="rId14"/>
    <p:sldId id="297" r:id="rId15"/>
    <p:sldId id="298" r:id="rId16"/>
    <p:sldId id="299" r:id="rId17"/>
    <p:sldId id="300" r:id="rId18"/>
    <p:sldId id="259" r:id="rId19"/>
    <p:sldId id="261" r:id="rId20"/>
    <p:sldId id="262" r:id="rId21"/>
    <p:sldId id="306" r:id="rId22"/>
    <p:sldId id="301" r:id="rId23"/>
    <p:sldId id="307" r:id="rId24"/>
    <p:sldId id="266" r:id="rId25"/>
    <p:sldId id="303" r:id="rId26"/>
    <p:sldId id="292" r:id="rId27"/>
    <p:sldId id="288" r:id="rId28"/>
    <p:sldId id="289" r:id="rId29"/>
    <p:sldId id="30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11" autoAdjust="0"/>
  </p:normalViewPr>
  <p:slideViewPr>
    <p:cSldViewPr>
      <p:cViewPr varScale="1">
        <p:scale>
          <a:sx n="95" d="100"/>
          <a:sy n="95" d="100"/>
        </p:scale>
        <p:origin x="-36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manualLayout>
          <c:layoutTarget val="inner"/>
          <c:xMode val="edge"/>
          <c:yMode val="edge"/>
          <c:x val="6.3967264508603197E-2"/>
          <c:y val="4.3400009789749096E-2"/>
          <c:w val="0.78837063769806692"/>
          <c:h val="0.78862820178767667"/>
        </c:manualLayout>
      </c:layout>
      <c:lineChart>
        <c:grouping val="standard"/>
        <c:ser>
          <c:idx val="0"/>
          <c:order val="0"/>
          <c:tx>
            <c:strRef>
              <c:f>Sheet1!$B$10</c:f>
              <c:strCache>
                <c:ptCount val="1"/>
                <c:pt idx="0">
                  <c:v>Overall </c:v>
                </c:pt>
              </c:strCache>
            </c:strRef>
          </c:tx>
          <c:dLbls>
            <c:txPr>
              <a:bodyPr/>
              <a:lstStyle/>
              <a:p>
                <a:pPr>
                  <a:defRPr sz="1600" baseline="0"/>
                </a:pPr>
                <a:endParaRPr lang="en-US"/>
              </a:p>
            </c:txPr>
            <c:showVal val="1"/>
          </c:dLbls>
          <c:cat>
            <c:strRef>
              <c:f>Sheet1!$A$11:$A$16</c:f>
              <c:strCache>
                <c:ptCount val="6"/>
                <c:pt idx="0">
                  <c:v>PIHS 1998-99 </c:v>
                </c:pt>
                <c:pt idx="1">
                  <c:v>PIHS 2000-01 </c:v>
                </c:pt>
                <c:pt idx="2">
                  <c:v>PSLM 2004-05 </c:v>
                </c:pt>
                <c:pt idx="3">
                  <c:v>PSLM 2005-06 </c:v>
                </c:pt>
                <c:pt idx="4">
                  <c:v>PSLM 2007-08 </c:v>
                </c:pt>
                <c:pt idx="5">
                  <c:v>PSLM 2010-11 </c:v>
                </c:pt>
              </c:strCache>
            </c:strRef>
          </c:cat>
          <c:val>
            <c:numRef>
              <c:f>Sheet1!$B$11:$B$16</c:f>
              <c:numCache>
                <c:formatCode>General</c:formatCode>
                <c:ptCount val="6"/>
                <c:pt idx="0">
                  <c:v>31.1</c:v>
                </c:pt>
                <c:pt idx="1">
                  <c:v>34</c:v>
                </c:pt>
                <c:pt idx="2">
                  <c:v>24</c:v>
                </c:pt>
                <c:pt idx="3">
                  <c:v>23</c:v>
                </c:pt>
                <c:pt idx="4">
                  <c:v>17.2</c:v>
                </c:pt>
                <c:pt idx="5">
                  <c:v>12.4</c:v>
                </c:pt>
              </c:numCache>
            </c:numRef>
          </c:val>
        </c:ser>
        <c:ser>
          <c:idx val="1"/>
          <c:order val="1"/>
          <c:tx>
            <c:strRef>
              <c:f>Sheet1!$C$10</c:f>
              <c:strCache>
                <c:ptCount val="1"/>
                <c:pt idx="0">
                  <c:v>Urban </c:v>
                </c:pt>
              </c:strCache>
            </c:strRef>
          </c:tx>
          <c:dLbls>
            <c:txPr>
              <a:bodyPr/>
              <a:lstStyle/>
              <a:p>
                <a:pPr>
                  <a:defRPr sz="1600" baseline="0"/>
                </a:pPr>
                <a:endParaRPr lang="en-US"/>
              </a:p>
            </c:txPr>
            <c:showVal val="1"/>
          </c:dLbls>
          <c:cat>
            <c:strRef>
              <c:f>Sheet1!$A$11:$A$16</c:f>
              <c:strCache>
                <c:ptCount val="6"/>
                <c:pt idx="0">
                  <c:v>PIHS 1998-99 </c:v>
                </c:pt>
                <c:pt idx="1">
                  <c:v>PIHS 2000-01 </c:v>
                </c:pt>
                <c:pt idx="2">
                  <c:v>PSLM 2004-05 </c:v>
                </c:pt>
                <c:pt idx="3">
                  <c:v>PSLM 2005-06 </c:v>
                </c:pt>
                <c:pt idx="4">
                  <c:v>PSLM 2007-08 </c:v>
                </c:pt>
                <c:pt idx="5">
                  <c:v>PSLM 2010-11 </c:v>
                </c:pt>
              </c:strCache>
            </c:strRef>
          </c:cat>
          <c:val>
            <c:numRef>
              <c:f>Sheet1!$C$11:$C$16</c:f>
              <c:numCache>
                <c:formatCode>General</c:formatCode>
                <c:ptCount val="6"/>
                <c:pt idx="0">
                  <c:v>21.4</c:v>
                </c:pt>
                <c:pt idx="1">
                  <c:v>23</c:v>
                </c:pt>
                <c:pt idx="2">
                  <c:v>15</c:v>
                </c:pt>
                <c:pt idx="3">
                  <c:v>14</c:v>
                </c:pt>
                <c:pt idx="4">
                  <c:v>10</c:v>
                </c:pt>
                <c:pt idx="5">
                  <c:v>7.1</c:v>
                </c:pt>
              </c:numCache>
            </c:numRef>
          </c:val>
        </c:ser>
        <c:ser>
          <c:idx val="2"/>
          <c:order val="2"/>
          <c:tx>
            <c:strRef>
              <c:f>Sheet1!$D$10</c:f>
              <c:strCache>
                <c:ptCount val="1"/>
                <c:pt idx="0">
                  <c:v>Rural </c:v>
                </c:pt>
              </c:strCache>
            </c:strRef>
          </c:tx>
          <c:dLbls>
            <c:txPr>
              <a:bodyPr/>
              <a:lstStyle/>
              <a:p>
                <a:pPr>
                  <a:defRPr sz="1600" baseline="0"/>
                </a:pPr>
                <a:endParaRPr lang="en-US"/>
              </a:p>
            </c:txPr>
            <c:showVal val="1"/>
          </c:dLbls>
          <c:cat>
            <c:strRef>
              <c:f>Sheet1!$A$11:$A$16</c:f>
              <c:strCache>
                <c:ptCount val="6"/>
                <c:pt idx="0">
                  <c:v>PIHS 1998-99 </c:v>
                </c:pt>
                <c:pt idx="1">
                  <c:v>PIHS 2000-01 </c:v>
                </c:pt>
                <c:pt idx="2">
                  <c:v>PSLM 2004-05 </c:v>
                </c:pt>
                <c:pt idx="3">
                  <c:v>PSLM 2005-06 </c:v>
                </c:pt>
                <c:pt idx="4">
                  <c:v>PSLM 2007-08 </c:v>
                </c:pt>
                <c:pt idx="5">
                  <c:v>PSLM 2010-11 </c:v>
                </c:pt>
              </c:strCache>
            </c:strRef>
          </c:cat>
          <c:val>
            <c:numRef>
              <c:f>Sheet1!$D$11:$D$16</c:f>
              <c:numCache>
                <c:formatCode>General</c:formatCode>
                <c:ptCount val="6"/>
                <c:pt idx="0">
                  <c:v>35.1</c:v>
                </c:pt>
                <c:pt idx="1">
                  <c:v>39</c:v>
                </c:pt>
                <c:pt idx="2">
                  <c:v>28</c:v>
                </c:pt>
                <c:pt idx="3">
                  <c:v>27</c:v>
                </c:pt>
                <c:pt idx="4">
                  <c:v>20.6</c:v>
                </c:pt>
                <c:pt idx="5">
                  <c:v>15.1</c:v>
                </c:pt>
              </c:numCache>
            </c:numRef>
          </c:val>
        </c:ser>
        <c:marker val="1"/>
        <c:axId val="84184448"/>
        <c:axId val="84186240"/>
      </c:lineChart>
      <c:catAx>
        <c:axId val="84184448"/>
        <c:scaling>
          <c:orientation val="minMax"/>
        </c:scaling>
        <c:axPos val="b"/>
        <c:tickLblPos val="nextTo"/>
        <c:txPr>
          <a:bodyPr/>
          <a:lstStyle/>
          <a:p>
            <a:pPr>
              <a:defRPr sz="1400" b="1" baseline="0"/>
            </a:pPr>
            <a:endParaRPr lang="en-US"/>
          </a:p>
        </c:txPr>
        <c:crossAx val="84186240"/>
        <c:crosses val="autoZero"/>
        <c:auto val="1"/>
        <c:lblAlgn val="ctr"/>
        <c:lblOffset val="100"/>
      </c:catAx>
      <c:valAx>
        <c:axId val="84186240"/>
        <c:scaling>
          <c:orientation val="minMax"/>
          <c:max val="40"/>
        </c:scaling>
        <c:axPos val="l"/>
        <c:majorGridlines/>
        <c:numFmt formatCode="General" sourceLinked="1"/>
        <c:tickLblPos val="nextTo"/>
        <c:crossAx val="84184448"/>
        <c:crosses val="autoZero"/>
        <c:crossBetween val="between"/>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strRef>
              <c:f>Sheet1!$B$1</c:f>
              <c:strCache>
                <c:ptCount val="1"/>
                <c:pt idx="0">
                  <c:v>All</c:v>
                </c:pt>
              </c:strCache>
            </c:strRef>
          </c:tx>
          <c:dLbls>
            <c:showVal val="1"/>
          </c:dLbls>
          <c:cat>
            <c:strRef>
              <c:f>Sheet1!$A$2:$A$6</c:f>
              <c:strCache>
                <c:ptCount val="5"/>
                <c:pt idx="0">
                  <c:v>2000-01 </c:v>
                </c:pt>
                <c:pt idx="1">
                  <c:v>2004-05 </c:v>
                </c:pt>
                <c:pt idx="2">
                  <c:v>2005-06 </c:v>
                </c:pt>
                <c:pt idx="3">
                  <c:v>2007-08 </c:v>
                </c:pt>
                <c:pt idx="4">
                  <c:v>2010-11 </c:v>
                </c:pt>
              </c:strCache>
            </c:strRef>
          </c:cat>
          <c:val>
            <c:numRef>
              <c:f>Sheet1!$B$2:$B$6</c:f>
              <c:numCache>
                <c:formatCode>General</c:formatCode>
                <c:ptCount val="5"/>
                <c:pt idx="0">
                  <c:v>0.2752</c:v>
                </c:pt>
                <c:pt idx="1">
                  <c:v>0.29760000000000031</c:v>
                </c:pt>
                <c:pt idx="2">
                  <c:v>0.30180000000000062</c:v>
                </c:pt>
                <c:pt idx="3">
                  <c:v>0.28970000000000001</c:v>
                </c:pt>
                <c:pt idx="4">
                  <c:v>0.2752</c:v>
                </c:pt>
              </c:numCache>
            </c:numRef>
          </c:val>
        </c:ser>
        <c:ser>
          <c:idx val="1"/>
          <c:order val="1"/>
          <c:tx>
            <c:strRef>
              <c:f>Sheet1!$C$1</c:f>
              <c:strCache>
                <c:ptCount val="1"/>
                <c:pt idx="0">
                  <c:v>Urban </c:v>
                </c:pt>
              </c:strCache>
            </c:strRef>
          </c:tx>
          <c:dLbls>
            <c:showVal val="1"/>
          </c:dLbls>
          <c:cat>
            <c:strRef>
              <c:f>Sheet1!$A$2:$A$6</c:f>
              <c:strCache>
                <c:ptCount val="5"/>
                <c:pt idx="0">
                  <c:v>2000-01 </c:v>
                </c:pt>
                <c:pt idx="1">
                  <c:v>2004-05 </c:v>
                </c:pt>
                <c:pt idx="2">
                  <c:v>2005-06 </c:v>
                </c:pt>
                <c:pt idx="3">
                  <c:v>2007-08 </c:v>
                </c:pt>
                <c:pt idx="4">
                  <c:v>2010-11 </c:v>
                </c:pt>
              </c:strCache>
            </c:strRef>
          </c:cat>
          <c:val>
            <c:numRef>
              <c:f>Sheet1!$C$2:$C$6</c:f>
              <c:numCache>
                <c:formatCode>General</c:formatCode>
                <c:ptCount val="5"/>
                <c:pt idx="0">
                  <c:v>0.32220000000000032</c:v>
                </c:pt>
                <c:pt idx="1">
                  <c:v>0.33880000000000093</c:v>
                </c:pt>
                <c:pt idx="2">
                  <c:v>0.34900000000000031</c:v>
                </c:pt>
                <c:pt idx="3">
                  <c:v>0.32450000000000062</c:v>
                </c:pt>
                <c:pt idx="4">
                  <c:v>0.31240000000000062</c:v>
                </c:pt>
              </c:numCache>
            </c:numRef>
          </c:val>
        </c:ser>
        <c:ser>
          <c:idx val="2"/>
          <c:order val="2"/>
          <c:tx>
            <c:strRef>
              <c:f>Sheet1!$D$1</c:f>
              <c:strCache>
                <c:ptCount val="1"/>
                <c:pt idx="0">
                  <c:v>Rural</c:v>
                </c:pt>
              </c:strCache>
            </c:strRef>
          </c:tx>
          <c:dLbls>
            <c:showVal val="1"/>
          </c:dLbls>
          <c:cat>
            <c:strRef>
              <c:f>Sheet1!$A$2:$A$6</c:f>
              <c:strCache>
                <c:ptCount val="5"/>
                <c:pt idx="0">
                  <c:v>2000-01 </c:v>
                </c:pt>
                <c:pt idx="1">
                  <c:v>2004-05 </c:v>
                </c:pt>
                <c:pt idx="2">
                  <c:v>2005-06 </c:v>
                </c:pt>
                <c:pt idx="3">
                  <c:v>2007-08 </c:v>
                </c:pt>
                <c:pt idx="4">
                  <c:v>2010-11 </c:v>
                </c:pt>
              </c:strCache>
            </c:strRef>
          </c:cat>
          <c:val>
            <c:numRef>
              <c:f>Sheet1!$D$2:$D$6</c:f>
              <c:numCache>
                <c:formatCode>General</c:formatCode>
                <c:ptCount val="5"/>
                <c:pt idx="0">
                  <c:v>0.23710000000000001</c:v>
                </c:pt>
                <c:pt idx="1">
                  <c:v>0.25190000000000001</c:v>
                </c:pt>
                <c:pt idx="2">
                  <c:v>0.24620000000000031</c:v>
                </c:pt>
                <c:pt idx="3">
                  <c:v>0.25290000000000001</c:v>
                </c:pt>
                <c:pt idx="4">
                  <c:v>0.23710000000000001</c:v>
                </c:pt>
              </c:numCache>
            </c:numRef>
          </c:val>
        </c:ser>
        <c:marker val="1"/>
        <c:axId val="85582208"/>
        <c:axId val="85583744"/>
      </c:lineChart>
      <c:catAx>
        <c:axId val="85582208"/>
        <c:scaling>
          <c:orientation val="minMax"/>
        </c:scaling>
        <c:axPos val="b"/>
        <c:numFmt formatCode="General" sourceLinked="1"/>
        <c:tickLblPos val="nextTo"/>
        <c:crossAx val="85583744"/>
        <c:crosses val="autoZero"/>
        <c:auto val="1"/>
        <c:lblAlgn val="ctr"/>
        <c:lblOffset val="100"/>
      </c:catAx>
      <c:valAx>
        <c:axId val="85583744"/>
        <c:scaling>
          <c:orientation val="minMax"/>
          <c:max val="0.36000000000000032"/>
          <c:min val="0.2"/>
        </c:scaling>
        <c:axPos val="l"/>
        <c:majorGridlines/>
        <c:numFmt formatCode="General" sourceLinked="1"/>
        <c:tickLblPos val="nextTo"/>
        <c:crossAx val="85582208"/>
        <c:crosses val="autoZero"/>
        <c:crossBetween val="between"/>
      </c:valAx>
    </c:plotArea>
    <c:legend>
      <c:legendPos val="r"/>
      <c:layout/>
    </c:legend>
    <c:plotVisOnly val="1"/>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7B83603-01B2-4931-8D4A-9C27E74C28C3}" type="datetimeFigureOut">
              <a:rPr lang="en-US" smtClean="0"/>
              <a:pPr/>
              <a:t>8/4/2014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3D9FBE-792A-405E-9938-94549BD1C2E8}"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F38E2F-674A-4614-B7A0-40509FD375DF}" type="datetimeFigureOut">
              <a:rPr lang="en-US" smtClean="0"/>
              <a:pPr/>
              <a:t>8/4/2014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EFD237-8085-4CB0-A12D-1592FE82D6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Pakistan the relationship between Poverty and growth is not clear cut. </a:t>
            </a:r>
          </a:p>
          <a:p>
            <a:r>
              <a:rPr lang="en-US" baseline="0" dirty="0" smtClean="0"/>
              <a:t>In sixties high growth lead to decline in poverty but in Seventies poverty declined despite of low growth</a:t>
            </a:r>
          </a:p>
          <a:p>
            <a:r>
              <a:rPr lang="en-US" baseline="0" dirty="0" smtClean="0"/>
              <a:t>The eighties and early 2000s witnessed high growth leading to reduced poverty, but again low growth afterwards but incidence of poverty also falls</a:t>
            </a: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Pakistan's Decade of Urban Middle Class Growth</a:t>
            </a: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15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Measure of inequality in access among different areas and income groups, range from 0-1, 0</a:t>
            </a:r>
            <a:r>
              <a:rPr lang="en-US" baseline="0" dirty="0" smtClean="0"/>
              <a:t> perfect equality means everyone has same income and 1 shows complete inequality </a:t>
            </a:r>
          </a:p>
          <a:p>
            <a:r>
              <a:rPr lang="en-US" baseline="0" dirty="0" smtClean="0"/>
              <a:t>Over few years Pakistan inequality has narrowed. Inequality is higher in urban and lower in rural areas and inequality is fallen faster in urban areas than in rural areas </a:t>
            </a: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16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real growth rate in consumption</a:t>
            </a:r>
            <a:r>
              <a:rPr lang="en-US" baseline="0" dirty="0" smtClean="0"/>
              <a:t> expenditure from 2007-11 was less than in the period 2005-11,  a larger portion  of that growth has been tilted towards the poor segments of the society.</a:t>
            </a: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22</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empirical evidence strengthens</a:t>
            </a:r>
            <a:r>
              <a:rPr lang="en-US" baseline="0" dirty="0" smtClean="0"/>
              <a:t> the earlier contention that consumption based data on real household expenditure and inequality show an improvement in the nation’s well being</a:t>
            </a: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24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Multidimensional poverty is made up of several factors that constitute poor people’s experience of deprivation – such as poor health, lack of education, inadequate living standard, lack of income (as one of several factors considered), disempowerment, poor quality of work and threat from violence.</a:t>
            </a:r>
          </a:p>
          <a:p>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9CEFD237-8085-4CB0-A12D-1592FE82D6DD}"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162218-46FB-4BA0-9A70-E57F776C1ACA}" type="datetime1">
              <a:rPr lang="en-US" smtClean="0"/>
              <a:pPr/>
              <a:t>8/4/2014</a:t>
            </a:fld>
            <a:endParaRPr lang="en-US"/>
          </a:p>
        </p:txBody>
      </p:sp>
      <p:sp>
        <p:nvSpPr>
          <p:cNvPr id="5" name="Footer Placeholder 4"/>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9EAC55-5CFA-40F3-9131-1BFA5B9DEB61}" type="datetime1">
              <a:rPr lang="en-US" smtClean="0"/>
              <a:pPr/>
              <a:t>8/4/2014</a:t>
            </a:fld>
            <a:endParaRPr lang="en-US"/>
          </a:p>
        </p:txBody>
      </p:sp>
      <p:sp>
        <p:nvSpPr>
          <p:cNvPr id="5" name="Footer Placeholder 4"/>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E98428-EB17-4A49-B5FF-638248F3DE7A}" type="datetime1">
              <a:rPr lang="en-US" smtClean="0"/>
              <a:pPr/>
              <a:t>8/4/2014</a:t>
            </a:fld>
            <a:endParaRPr lang="en-US"/>
          </a:p>
        </p:txBody>
      </p:sp>
      <p:sp>
        <p:nvSpPr>
          <p:cNvPr id="5" name="Footer Placeholder 4"/>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1FB381-E9ED-4280-9413-706EB825E894}" type="datetime1">
              <a:rPr lang="en-US" smtClean="0"/>
              <a:pPr/>
              <a:t>8/4/2014</a:t>
            </a:fld>
            <a:endParaRPr lang="en-US"/>
          </a:p>
        </p:txBody>
      </p:sp>
      <p:sp>
        <p:nvSpPr>
          <p:cNvPr id="5" name="Footer Placeholder 4"/>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C79172-30D9-4CBA-BDF2-4F76FB561967}" type="datetime1">
              <a:rPr lang="en-US" smtClean="0"/>
              <a:pPr/>
              <a:t>8/4/2014</a:t>
            </a:fld>
            <a:endParaRPr lang="en-US"/>
          </a:p>
        </p:txBody>
      </p:sp>
      <p:sp>
        <p:nvSpPr>
          <p:cNvPr id="5" name="Footer Placeholder 4"/>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17A6CE-93E7-4E77-86A7-6CEA2127A86A}" type="datetime1">
              <a:rPr lang="en-US" smtClean="0"/>
              <a:pPr/>
              <a:t>8/4/2014</a:t>
            </a:fld>
            <a:endParaRPr lang="en-US"/>
          </a:p>
        </p:txBody>
      </p:sp>
      <p:sp>
        <p:nvSpPr>
          <p:cNvPr id="6" name="Footer Placeholder 5"/>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7" name="Slide Number Placeholder 6"/>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226D3E-5F4B-419F-9384-1B78D1D02D7A}" type="datetime1">
              <a:rPr lang="en-US" smtClean="0"/>
              <a:pPr/>
              <a:t>8/4/2014</a:t>
            </a:fld>
            <a:endParaRPr lang="en-US"/>
          </a:p>
        </p:txBody>
      </p:sp>
      <p:sp>
        <p:nvSpPr>
          <p:cNvPr id="8" name="Footer Placeholder 7"/>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9" name="Slide Number Placeholder 8"/>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B0FF1F-ABCE-4FA8-8F19-F49725CB5454}" type="datetime1">
              <a:rPr lang="en-US" smtClean="0"/>
              <a:pPr/>
              <a:t>8/4/2014</a:t>
            </a:fld>
            <a:endParaRPr lang="en-US"/>
          </a:p>
        </p:txBody>
      </p:sp>
      <p:sp>
        <p:nvSpPr>
          <p:cNvPr id="4" name="Footer Placeholder 3"/>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DFD0EC-1041-4CEA-A35A-5CDE2CAD2421}" type="datetime1">
              <a:rPr lang="en-US" smtClean="0"/>
              <a:pPr/>
              <a:t>8/4/2014</a:t>
            </a:fld>
            <a:endParaRPr lang="en-US"/>
          </a:p>
        </p:txBody>
      </p:sp>
      <p:sp>
        <p:nvSpPr>
          <p:cNvPr id="3" name="Footer Placeholder 2"/>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4" name="Slide Number Placeholder 3"/>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27D49A-7715-4541-AEA5-598A7E9565BF}" type="datetime1">
              <a:rPr lang="en-US" smtClean="0"/>
              <a:pPr/>
              <a:t>8/4/2014</a:t>
            </a:fld>
            <a:endParaRPr lang="en-US"/>
          </a:p>
        </p:txBody>
      </p:sp>
      <p:sp>
        <p:nvSpPr>
          <p:cNvPr id="6" name="Footer Placeholder 5"/>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7" name="Slide Number Placeholder 6"/>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7AF582-F54F-4246-926E-287C8A6A4D4E}" type="datetime1">
              <a:rPr lang="en-US" smtClean="0"/>
              <a:pPr/>
              <a:t>8/4/2014</a:t>
            </a:fld>
            <a:endParaRPr lang="en-US"/>
          </a:p>
        </p:txBody>
      </p:sp>
      <p:sp>
        <p:nvSpPr>
          <p:cNvPr id="6" name="Footer Placeholder 5"/>
          <p:cNvSpPr>
            <a:spLocks noGrp="1"/>
          </p:cNvSpPr>
          <p:nvPr>
            <p:ph type="ftr" sz="quarter" idx="11"/>
          </p:nvPr>
        </p:nvSpPr>
        <p:spPr/>
        <p:txBody>
          <a:bodyPr/>
          <a:lstStyle/>
          <a:p>
            <a:r>
              <a:rPr lang="en-US" smtClean="0"/>
              <a:t>Expert Group Meeting on Enhancing National Capacities of OIC member Countries in Poverty Statistics 7-8th August Ankara, Turkey</a:t>
            </a:r>
            <a:endParaRPr lang="en-US"/>
          </a:p>
        </p:txBody>
      </p:sp>
      <p:sp>
        <p:nvSpPr>
          <p:cNvPr id="7" name="Slide Number Placeholder 6"/>
          <p:cNvSpPr>
            <a:spLocks noGrp="1"/>
          </p:cNvSpPr>
          <p:nvPr>
            <p:ph type="sldNum" sz="quarter" idx="12"/>
          </p:nvPr>
        </p:nvSpPr>
        <p:spPr/>
        <p:txBody>
          <a:bodyPr/>
          <a:lstStyle/>
          <a:p>
            <a:fld id="{4CC717A7-CA45-4CEB-A9F6-E61B8FFB90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CAB41-D12B-4E96-8600-F655ACF75891}" type="datetime1">
              <a:rPr lang="en-US" smtClean="0"/>
              <a:pPr/>
              <a:t>8/4/2014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Expert Group Meeting on Enhancing National Capacities of OIC member Countries in Poverty Statistics 7-8th August Ankara, Turkey</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717A7-CA45-4CEB-A9F6-E61B8FFB90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60000"/>
            <a:lumOff val="40000"/>
          </a:schemeClr>
        </a:solidFill>
        <a:effectLst/>
      </p:bgPr>
    </p:bg>
    <p:spTree>
      <p:nvGrpSpPr>
        <p:cNvPr id="1" name=""/>
        <p:cNvGrpSpPr/>
        <p:nvPr/>
      </p:nvGrpSpPr>
      <p:grpSpPr>
        <a:xfrm>
          <a:off x="0" y="0"/>
          <a:ext cx="0" cy="0"/>
          <a:chOff x="0" y="0"/>
          <a:chExt cx="0" cy="0"/>
        </a:xfrm>
      </p:grpSpPr>
      <p:pic>
        <p:nvPicPr>
          <p:cNvPr id="3" name="Picture 2" descr="https://encrypted-tbn2.gstatic.com/images?q=tbn:ANd9GcS3p_w04-FDG_FGzqXzOEPl_6MJP86rvZYcmpqEUl0xh8cxYlhi"/>
          <p:cNvPicPr/>
          <p:nvPr/>
        </p:nvPicPr>
        <p:blipFill>
          <a:blip r:embed="rId2" cstate="print"/>
          <a:srcRect/>
          <a:stretch>
            <a:fillRect/>
          </a:stretch>
        </p:blipFill>
        <p:spPr bwMode="auto">
          <a:xfrm>
            <a:off x="0" y="228600"/>
            <a:ext cx="9144000" cy="4876800"/>
          </a:xfrm>
          <a:prstGeom prst="rect">
            <a:avLst/>
          </a:prstGeom>
          <a:noFill/>
          <a:ln w="9525">
            <a:noFill/>
            <a:miter lim="800000"/>
            <a:headEnd/>
            <a:tailEnd/>
          </a:ln>
        </p:spPr>
      </p:pic>
      <p:sp>
        <p:nvSpPr>
          <p:cNvPr id="2" name="Title 1"/>
          <p:cNvSpPr>
            <a:spLocks noGrp="1"/>
          </p:cNvSpPr>
          <p:nvPr>
            <p:ph type="ctrTitle"/>
          </p:nvPr>
        </p:nvSpPr>
        <p:spPr>
          <a:xfrm>
            <a:off x="0" y="5029200"/>
            <a:ext cx="8991600" cy="1828800"/>
          </a:xfrm>
          <a:solidFill>
            <a:srgbClr val="002060"/>
          </a:solidFill>
          <a:ln>
            <a:solidFill>
              <a:srgbClr val="008000"/>
            </a:solidFill>
          </a:ln>
        </p:spPr>
        <p:txBody>
          <a:bodyPr>
            <a:normAutofit fontScale="90000"/>
          </a:bodyPr>
          <a:lstStyle/>
          <a:p>
            <a:pPr algn="r"/>
            <a:r>
              <a:rPr lang="en-US" sz="5400" i="1" dirty="0" smtClean="0">
                <a:solidFill>
                  <a:srgbClr val="008000"/>
                </a:solidFill>
              </a:rPr>
              <a:t>Poverty Statistics In Pakistan</a:t>
            </a:r>
            <a:br>
              <a:rPr lang="en-US" sz="5400" i="1" dirty="0" smtClean="0">
                <a:solidFill>
                  <a:srgbClr val="008000"/>
                </a:solidFill>
              </a:rPr>
            </a:br>
            <a:r>
              <a:rPr lang="en-US" sz="3600" i="1" dirty="0" smtClean="0">
                <a:solidFill>
                  <a:srgbClr val="008000"/>
                </a:solidFill>
              </a:rPr>
              <a:t>Presented by Rabia Awan </a:t>
            </a:r>
            <a:br>
              <a:rPr lang="en-US" sz="3600" i="1" dirty="0" smtClean="0">
                <a:solidFill>
                  <a:srgbClr val="008000"/>
                </a:solidFill>
              </a:rPr>
            </a:br>
            <a:r>
              <a:rPr lang="en-US" sz="3600" i="1" dirty="0" smtClean="0">
                <a:solidFill>
                  <a:srgbClr val="008000"/>
                </a:solidFill>
              </a:rPr>
              <a:t>Pakistan Bureau of Statistics</a:t>
            </a:r>
            <a:endParaRPr lang="en-US" sz="36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10600" cy="685800"/>
          </a:xfrm>
          <a:solidFill>
            <a:schemeClr val="tx2">
              <a:lumMod val="20000"/>
              <a:lumOff val="80000"/>
            </a:schemeClr>
          </a:solidFill>
        </p:spPr>
        <p:txBody>
          <a:bodyPr>
            <a:normAutofit/>
          </a:bodyPr>
          <a:lstStyle/>
          <a:p>
            <a:r>
              <a:rPr lang="en-US" sz="3600" b="1" dirty="0" smtClean="0">
                <a:solidFill>
                  <a:srgbClr val="00B050"/>
                </a:solidFill>
                <a:cs typeface="Times New Roman" pitchFamily="18" charset="0"/>
              </a:rPr>
              <a:t>METHEODOLOGY OF POVERTY ASSESMENT</a:t>
            </a:r>
            <a:endParaRPr lang="en-US" sz="3600" dirty="0"/>
          </a:p>
        </p:txBody>
      </p:sp>
      <p:sp>
        <p:nvSpPr>
          <p:cNvPr id="3" name="Content Placeholder 2"/>
          <p:cNvSpPr>
            <a:spLocks noGrp="1"/>
          </p:cNvSpPr>
          <p:nvPr>
            <p:ph idx="1"/>
          </p:nvPr>
        </p:nvSpPr>
        <p:spPr>
          <a:xfrm>
            <a:off x="457200" y="1295400"/>
            <a:ext cx="8229600" cy="5029200"/>
          </a:xfrm>
          <a:solidFill>
            <a:schemeClr val="tx2">
              <a:lumMod val="60000"/>
              <a:lumOff val="40000"/>
            </a:schemeClr>
          </a:solidFill>
        </p:spPr>
        <p:txBody>
          <a:bodyPr>
            <a:normAutofit/>
          </a:bodyPr>
          <a:lstStyle/>
          <a:p>
            <a:pPr marL="514350" indent="-514350">
              <a:buAutoNum type="arabicPeriod"/>
            </a:pPr>
            <a:r>
              <a:rPr lang="en-US" b="1" dirty="0" smtClean="0">
                <a:solidFill>
                  <a:srgbClr val="002060"/>
                </a:solidFill>
              </a:rPr>
              <a:t>Choice of welfare Indicator:-</a:t>
            </a:r>
          </a:p>
          <a:p>
            <a:pPr marL="457200" indent="-457200">
              <a:tabLst>
                <a:tab pos="115888" algn="l"/>
              </a:tabLst>
            </a:pPr>
            <a:r>
              <a:rPr lang="en-US" sz="2200" dirty="0" smtClean="0">
                <a:solidFill>
                  <a:schemeClr val="bg1"/>
                </a:solidFill>
              </a:rPr>
              <a:t>Consumption expenditure has been selected  to  use  as welfare indicator</a:t>
            </a:r>
          </a:p>
          <a:p>
            <a:pPr marL="0" indent="0">
              <a:tabLst>
                <a:tab pos="115888" algn="l"/>
              </a:tabLst>
            </a:pPr>
            <a:r>
              <a:rPr lang="en-US" sz="2200" dirty="0" smtClean="0">
                <a:solidFill>
                  <a:schemeClr val="bg1"/>
                </a:solidFill>
              </a:rPr>
              <a:t>      The consumption data is based on HIES Survey of PBS</a:t>
            </a:r>
          </a:p>
          <a:p>
            <a:pPr marL="0" indent="0">
              <a:buNone/>
              <a:tabLst>
                <a:tab pos="115888" algn="l"/>
              </a:tabLst>
            </a:pPr>
            <a:r>
              <a:rPr lang="en-US" b="1" dirty="0" smtClean="0">
                <a:solidFill>
                  <a:srgbClr val="002060"/>
                </a:solidFill>
                <a:latin typeface="Times New Roman" pitchFamily="18" charset="0"/>
                <a:cs typeface="Times New Roman" pitchFamily="18" charset="0"/>
              </a:rPr>
              <a:t>2</a:t>
            </a:r>
            <a:r>
              <a:rPr lang="en-US" b="1" dirty="0" smtClean="0">
                <a:solidFill>
                  <a:srgbClr val="002060"/>
                </a:solidFill>
              </a:rPr>
              <a:t>. Consumption aggregate:-</a:t>
            </a:r>
          </a:p>
          <a:p>
            <a:pPr marL="346075" indent="-346075">
              <a:tabLst>
                <a:tab pos="115888" algn="l"/>
              </a:tabLst>
            </a:pPr>
            <a:r>
              <a:rPr lang="en-US" sz="2200" dirty="0" smtClean="0">
                <a:solidFill>
                  <a:schemeClr val="bg1"/>
                </a:solidFill>
              </a:rPr>
              <a:t> It composes  of both  actual and imputed expenditure , including actual purchases ,self produced and consumed items</a:t>
            </a:r>
          </a:p>
          <a:p>
            <a:pPr marL="346075" indent="-346075">
              <a:tabLst>
                <a:tab pos="115888" algn="l"/>
              </a:tabLst>
            </a:pPr>
            <a:r>
              <a:rPr lang="en-US" sz="2200" dirty="0" smtClean="0">
                <a:solidFill>
                  <a:schemeClr val="bg1"/>
                </a:solidFill>
              </a:rPr>
              <a:t>Includes food items, fuel and utilities, housing (rent, imputed rent and minor repair),frequent nonfood expenses and other non food expenses</a:t>
            </a:r>
          </a:p>
          <a:p>
            <a:pPr marL="346075" indent="-346075">
              <a:tabLst>
                <a:tab pos="115888" algn="l"/>
              </a:tabLst>
            </a:pPr>
            <a:r>
              <a:rPr lang="en-US" sz="2200" dirty="0" smtClean="0">
                <a:solidFill>
                  <a:schemeClr val="bg1"/>
                </a:solidFill>
              </a:rPr>
              <a:t>Excludes expenses on taxes, fines and expenses on marriage or funeral and durable items</a:t>
            </a:r>
          </a:p>
          <a:p>
            <a:pPr marL="457200" indent="-457200">
              <a:buNone/>
              <a:tabLst>
                <a:tab pos="115888" algn="l"/>
              </a:tabLst>
            </a:pPr>
            <a:endParaRPr lang="en-US" sz="2200" dirty="0" smtClean="0"/>
          </a:p>
        </p:txBody>
      </p:sp>
      <p:sp>
        <p:nvSpPr>
          <p:cNvPr id="4" name="Date Placeholder 3"/>
          <p:cNvSpPr>
            <a:spLocks noGrp="1"/>
          </p:cNvSpPr>
          <p:nvPr>
            <p:ph type="dt" sz="half" idx="10"/>
          </p:nvPr>
        </p:nvSpPr>
        <p:spPr/>
        <p:txBody>
          <a:bodyPr/>
          <a:lstStyle/>
          <a:p>
            <a:fld id="{DA63B70F-4537-4D78-8CDD-80D05FD14C79}"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10</a:t>
            </a:fld>
            <a:endParaRPr lang="en-US"/>
          </a:p>
        </p:txBody>
      </p:sp>
      <p:sp>
        <p:nvSpPr>
          <p:cNvPr id="6" name="Footer Placeholder 5"/>
          <p:cNvSpPr>
            <a:spLocks noGrp="1"/>
          </p:cNvSpPr>
          <p:nvPr>
            <p:ph type="ftr" sz="quarter" idx="11"/>
          </p:nvPr>
        </p:nvSpPr>
        <p:spPr>
          <a:xfrm>
            <a:off x="1295400" y="6400800"/>
            <a:ext cx="7010400" cy="3206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a:solidFill>
            <a:schemeClr val="tx2">
              <a:lumMod val="20000"/>
              <a:lumOff val="80000"/>
            </a:schemeClr>
          </a:solidFill>
        </p:spPr>
        <p:txBody>
          <a:bodyPr>
            <a:normAutofit fontScale="90000"/>
          </a:bodyPr>
          <a:lstStyle/>
          <a:p>
            <a:r>
              <a:rPr lang="en-US" sz="3600" b="1" dirty="0" smtClean="0">
                <a:solidFill>
                  <a:srgbClr val="00B050"/>
                </a:solidFill>
                <a:cs typeface="Times New Roman" pitchFamily="18" charset="0"/>
              </a:rPr>
              <a:t>METHEODOLOGY OF POVERTY ASSESMENT</a:t>
            </a:r>
            <a:endParaRPr lang="en-US" sz="3600" dirty="0"/>
          </a:p>
        </p:txBody>
      </p:sp>
      <p:sp>
        <p:nvSpPr>
          <p:cNvPr id="3" name="Content Placeholder 2"/>
          <p:cNvSpPr>
            <a:spLocks noGrp="1"/>
          </p:cNvSpPr>
          <p:nvPr>
            <p:ph idx="1"/>
          </p:nvPr>
        </p:nvSpPr>
        <p:spPr>
          <a:xfrm>
            <a:off x="457200" y="1143000"/>
            <a:ext cx="8229600" cy="5029200"/>
          </a:xfrm>
          <a:solidFill>
            <a:schemeClr val="tx2">
              <a:lumMod val="60000"/>
              <a:lumOff val="40000"/>
            </a:schemeClr>
          </a:solidFill>
        </p:spPr>
        <p:txBody>
          <a:bodyPr>
            <a:normAutofit/>
          </a:bodyPr>
          <a:lstStyle/>
          <a:p>
            <a:pPr marL="514350" indent="-514350">
              <a:buNone/>
            </a:pPr>
            <a:r>
              <a:rPr lang="en-US" b="1" dirty="0" smtClean="0">
                <a:solidFill>
                  <a:srgbClr val="002060"/>
                </a:solidFill>
                <a:cs typeface="Times New Roman" pitchFamily="18" charset="0"/>
              </a:rPr>
              <a:t>3.</a:t>
            </a:r>
            <a:r>
              <a:rPr lang="en-US" b="1" dirty="0" smtClean="0">
                <a:solidFill>
                  <a:srgbClr val="002060"/>
                </a:solidFill>
                <a:latin typeface="Times New Roman" pitchFamily="18" charset="0"/>
                <a:cs typeface="Times New Roman" pitchFamily="18" charset="0"/>
              </a:rPr>
              <a:t> </a:t>
            </a:r>
            <a:r>
              <a:rPr lang="en-US" b="1" dirty="0" smtClean="0">
                <a:solidFill>
                  <a:srgbClr val="002060"/>
                </a:solidFill>
              </a:rPr>
              <a:t>Adjustment of Consumption</a:t>
            </a:r>
          </a:p>
          <a:p>
            <a:pPr marL="514350" indent="-514350"/>
            <a:r>
              <a:rPr lang="en-US" sz="2200" dirty="0" smtClean="0">
                <a:solidFill>
                  <a:schemeClr val="bg1"/>
                </a:solidFill>
              </a:rPr>
              <a:t>Household consumption is converted into per month per adult consumption expenditure</a:t>
            </a:r>
          </a:p>
          <a:p>
            <a:pPr marL="514350" indent="-514350"/>
            <a:r>
              <a:rPr lang="en-US" sz="2200" dirty="0" smtClean="0">
                <a:solidFill>
                  <a:schemeClr val="bg1"/>
                </a:solidFill>
              </a:rPr>
              <a:t>Households are ranked on equivalent scales by allocating </a:t>
            </a:r>
            <a:r>
              <a:rPr lang="en-US" sz="2200" dirty="0" smtClean="0">
                <a:solidFill>
                  <a:schemeClr val="bg1"/>
                </a:solidFill>
                <a:latin typeface="Times New Roman" pitchFamily="18" charset="0"/>
                <a:cs typeface="Times New Roman" pitchFamily="18" charset="0"/>
              </a:rPr>
              <a:t>0.8 </a:t>
            </a:r>
            <a:r>
              <a:rPr lang="en-US" sz="2200" dirty="0" smtClean="0">
                <a:solidFill>
                  <a:schemeClr val="bg1"/>
                </a:solidFill>
              </a:rPr>
              <a:t>weight to individuals younger than </a:t>
            </a:r>
            <a:r>
              <a:rPr lang="en-US" sz="2200" dirty="0" smtClean="0">
                <a:solidFill>
                  <a:schemeClr val="bg1"/>
                </a:solidFill>
                <a:latin typeface="Times New Roman" pitchFamily="18" charset="0"/>
                <a:cs typeface="Times New Roman" pitchFamily="18" charset="0"/>
              </a:rPr>
              <a:t>18 </a:t>
            </a:r>
            <a:r>
              <a:rPr lang="en-US" sz="2200" dirty="0" smtClean="0">
                <a:solidFill>
                  <a:schemeClr val="bg1"/>
                </a:solidFill>
              </a:rPr>
              <a:t>years and </a:t>
            </a:r>
            <a:r>
              <a:rPr lang="en-US" sz="2200" dirty="0" smtClean="0">
                <a:solidFill>
                  <a:schemeClr val="bg1"/>
                </a:solidFill>
                <a:latin typeface="Times New Roman" pitchFamily="18" charset="0"/>
                <a:cs typeface="Times New Roman" pitchFamily="18" charset="0"/>
              </a:rPr>
              <a:t>1 </a:t>
            </a:r>
            <a:r>
              <a:rPr lang="en-US" sz="2200" dirty="0" smtClean="0">
                <a:solidFill>
                  <a:schemeClr val="bg1"/>
                </a:solidFill>
              </a:rPr>
              <a:t>to all other individuals</a:t>
            </a:r>
          </a:p>
          <a:p>
            <a:pPr marL="0" indent="0">
              <a:buNone/>
              <a:tabLst>
                <a:tab pos="115888" algn="l"/>
              </a:tabLst>
            </a:pPr>
            <a:r>
              <a:rPr lang="en-US" b="1" dirty="0" smtClean="0">
                <a:solidFill>
                  <a:srgbClr val="002060"/>
                </a:solidFill>
                <a:cs typeface="Times New Roman" pitchFamily="18" charset="0"/>
              </a:rPr>
              <a:t>4. </a:t>
            </a:r>
            <a:r>
              <a:rPr lang="en-US" b="1" dirty="0" smtClean="0">
                <a:solidFill>
                  <a:srgbClr val="002060"/>
                </a:solidFill>
              </a:rPr>
              <a:t>Price Adjustment</a:t>
            </a:r>
          </a:p>
          <a:p>
            <a:pPr marL="346075" lvl="1" indent="-346075">
              <a:buClr>
                <a:schemeClr val="accent3"/>
              </a:buClr>
              <a:buSzPct val="95000"/>
              <a:buFont typeface="Arial" pitchFamily="34" charset="0"/>
              <a:buChar char="•"/>
              <a:tabLst>
                <a:tab pos="115888" algn="l"/>
              </a:tabLst>
            </a:pPr>
            <a:r>
              <a:rPr lang="en-US" sz="2200" dirty="0" smtClean="0">
                <a:solidFill>
                  <a:schemeClr val="bg1"/>
                </a:solidFill>
              </a:rPr>
              <a:t> The per adult equivalent consumption expenditure is adjusted for regional price differences using Paasches Price index at Primary sampling Unit(PSU)</a:t>
            </a:r>
          </a:p>
          <a:p>
            <a:pPr marL="346075" lvl="1" indent="-346075">
              <a:buClr>
                <a:schemeClr val="accent3"/>
              </a:buClr>
              <a:buSzPct val="95000"/>
              <a:buFont typeface="Arial" pitchFamily="34" charset="0"/>
              <a:buChar char="•"/>
              <a:tabLst>
                <a:tab pos="115888" algn="l"/>
              </a:tabLst>
            </a:pPr>
            <a:r>
              <a:rPr lang="en-US" sz="2200" dirty="0" smtClean="0">
                <a:solidFill>
                  <a:schemeClr val="bg1"/>
                </a:solidFill>
              </a:rPr>
              <a:t>This is done to convert welfare indicator in real values as household face different prices during the year of survey </a:t>
            </a:r>
          </a:p>
          <a:p>
            <a:pPr marL="346075" lvl="1" indent="-346075">
              <a:buClr>
                <a:schemeClr val="accent3"/>
              </a:buClr>
              <a:buSzPct val="95000"/>
              <a:tabLst>
                <a:tab pos="115888" algn="l"/>
              </a:tabLst>
            </a:pPr>
            <a:endParaRPr lang="en-US" sz="2200" dirty="0" smtClean="0"/>
          </a:p>
          <a:p>
            <a:pPr marL="346075" lvl="1" indent="-346075">
              <a:buClr>
                <a:schemeClr val="accent3"/>
              </a:buClr>
              <a:buSzPct val="95000"/>
              <a:tabLst>
                <a:tab pos="115888" algn="l"/>
              </a:tabLst>
            </a:pPr>
            <a:endParaRPr lang="en-US" sz="2200" dirty="0" smtClean="0"/>
          </a:p>
          <a:p>
            <a:pPr marL="346075" indent="-346075">
              <a:tabLst>
                <a:tab pos="115888" algn="l"/>
              </a:tabLst>
            </a:pPr>
            <a:endParaRPr lang="en-US" sz="2200" dirty="0" smtClean="0"/>
          </a:p>
        </p:txBody>
      </p:sp>
      <p:sp>
        <p:nvSpPr>
          <p:cNvPr id="4" name="Date Placeholder 3"/>
          <p:cNvSpPr>
            <a:spLocks noGrp="1"/>
          </p:cNvSpPr>
          <p:nvPr>
            <p:ph type="dt" sz="half" idx="10"/>
          </p:nvPr>
        </p:nvSpPr>
        <p:spPr>
          <a:xfrm>
            <a:off x="152400" y="6492875"/>
            <a:ext cx="2133600" cy="365125"/>
          </a:xfrm>
        </p:spPr>
        <p:txBody>
          <a:bodyPr/>
          <a:lstStyle/>
          <a:p>
            <a:fld id="{7871552C-9A66-433C-A21F-6205D1CC38D9}" type="datetime1">
              <a:rPr lang="en-US" smtClean="0"/>
              <a:pPr/>
              <a:t>8/4/2014</a:t>
            </a:fld>
            <a:endParaRPr lang="en-US" dirty="0"/>
          </a:p>
        </p:txBody>
      </p:sp>
      <p:sp>
        <p:nvSpPr>
          <p:cNvPr id="5" name="Slide Number Placeholder 4"/>
          <p:cNvSpPr>
            <a:spLocks noGrp="1"/>
          </p:cNvSpPr>
          <p:nvPr>
            <p:ph type="sldNum" sz="quarter" idx="12"/>
          </p:nvPr>
        </p:nvSpPr>
        <p:spPr/>
        <p:txBody>
          <a:bodyPr/>
          <a:lstStyle/>
          <a:p>
            <a:fld id="{4CC717A7-CA45-4CEB-A9F6-E61B8FFB9047}" type="slidenum">
              <a:rPr lang="en-US" smtClean="0"/>
              <a:pPr/>
              <a:t>11</a:t>
            </a:fld>
            <a:endParaRPr lang="en-US" dirty="0"/>
          </a:p>
        </p:txBody>
      </p:sp>
      <p:sp>
        <p:nvSpPr>
          <p:cNvPr id="6" name="Footer Placeholder 5"/>
          <p:cNvSpPr>
            <a:spLocks noGrp="1"/>
          </p:cNvSpPr>
          <p:nvPr>
            <p:ph type="ftr" sz="quarter" idx="11"/>
          </p:nvPr>
        </p:nvSpPr>
        <p:spPr>
          <a:xfrm>
            <a:off x="1143000" y="6248400"/>
            <a:ext cx="7086600" cy="3968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a:solidFill>
            <a:schemeClr val="tx2">
              <a:lumMod val="20000"/>
              <a:lumOff val="80000"/>
            </a:schemeClr>
          </a:solidFill>
        </p:spPr>
        <p:txBody>
          <a:bodyPr>
            <a:normAutofit fontScale="90000"/>
          </a:bodyPr>
          <a:lstStyle/>
          <a:p>
            <a:r>
              <a:rPr lang="en-US" sz="3600" b="1" dirty="0" smtClean="0">
                <a:solidFill>
                  <a:srgbClr val="00B050"/>
                </a:solidFill>
                <a:cs typeface="Times New Roman" pitchFamily="18" charset="0"/>
              </a:rPr>
              <a:t>METHEODOLOGY OF POVERTY ASSESMENT</a:t>
            </a:r>
            <a:endParaRPr lang="en-US" sz="3600" dirty="0"/>
          </a:p>
        </p:txBody>
      </p:sp>
      <p:sp>
        <p:nvSpPr>
          <p:cNvPr id="3" name="Content Placeholder 2"/>
          <p:cNvSpPr>
            <a:spLocks noGrp="1"/>
          </p:cNvSpPr>
          <p:nvPr>
            <p:ph idx="1"/>
          </p:nvPr>
        </p:nvSpPr>
        <p:spPr>
          <a:xfrm>
            <a:off x="457200" y="1143000"/>
            <a:ext cx="8229600" cy="5029200"/>
          </a:xfrm>
          <a:solidFill>
            <a:schemeClr val="tx2">
              <a:lumMod val="60000"/>
              <a:lumOff val="40000"/>
            </a:schemeClr>
          </a:solidFill>
        </p:spPr>
        <p:txBody>
          <a:bodyPr>
            <a:normAutofit fontScale="77500" lnSpcReduction="20000"/>
          </a:bodyPr>
          <a:lstStyle/>
          <a:p>
            <a:pPr marL="514350" indent="-514350">
              <a:buNone/>
            </a:pPr>
            <a:r>
              <a:rPr lang="en-US" sz="3800" b="1" dirty="0" smtClean="0">
                <a:solidFill>
                  <a:srgbClr val="002060"/>
                </a:solidFill>
                <a:cs typeface="Times New Roman" pitchFamily="18" charset="0"/>
              </a:rPr>
              <a:t>5.</a:t>
            </a:r>
            <a:r>
              <a:rPr lang="en-US" sz="3800" b="1" dirty="0" smtClean="0">
                <a:solidFill>
                  <a:srgbClr val="002060"/>
                </a:solidFill>
                <a:latin typeface="Times New Roman" pitchFamily="18" charset="0"/>
                <a:cs typeface="Times New Roman" pitchFamily="18" charset="0"/>
              </a:rPr>
              <a:t> </a:t>
            </a:r>
            <a:r>
              <a:rPr lang="en-US" sz="3800" b="1" dirty="0" smtClean="0">
                <a:solidFill>
                  <a:srgbClr val="002060"/>
                </a:solidFill>
              </a:rPr>
              <a:t>Poverty Line</a:t>
            </a:r>
          </a:p>
          <a:p>
            <a:pPr marL="514350" indent="-514350" algn="just"/>
            <a:r>
              <a:rPr lang="en-US" sz="2800" dirty="0" smtClean="0">
                <a:solidFill>
                  <a:schemeClr val="bg1"/>
                </a:solidFill>
              </a:rPr>
              <a:t>Calorie based approach is used for estimation of Poverty line</a:t>
            </a:r>
          </a:p>
          <a:p>
            <a:pPr marL="514350" indent="-514350" algn="just"/>
            <a:r>
              <a:rPr lang="en-US" sz="2800" dirty="0" smtClean="0">
                <a:solidFill>
                  <a:schemeClr val="bg1"/>
                </a:solidFill>
              </a:rPr>
              <a:t>Calorie requirement: The poverty lines reflect the consumption expenditure consistent with caloric requirement</a:t>
            </a:r>
          </a:p>
          <a:p>
            <a:pPr marL="514350" indent="-514350" algn="just"/>
            <a:r>
              <a:rPr lang="en-US" sz="2800" dirty="0" smtClean="0">
                <a:solidFill>
                  <a:schemeClr val="bg1"/>
                </a:solidFill>
              </a:rPr>
              <a:t>Food quantities consumed by households are converted into caloric intakes</a:t>
            </a:r>
          </a:p>
          <a:p>
            <a:pPr marL="514350" indent="-514350" algn="just"/>
            <a:r>
              <a:rPr lang="en-US" sz="2800" dirty="0" smtClean="0">
                <a:solidFill>
                  <a:schemeClr val="bg1"/>
                </a:solidFill>
              </a:rPr>
              <a:t>Poverty Line is estimated by regressing consumption expenditure against caloric intakes</a:t>
            </a:r>
          </a:p>
          <a:p>
            <a:pPr marL="512763" lvl="1" indent="-55563">
              <a:lnSpc>
                <a:spcPct val="90000"/>
              </a:lnSpc>
              <a:buNone/>
            </a:pPr>
            <a:r>
              <a:rPr lang="en-US" dirty="0" smtClean="0">
                <a:solidFill>
                  <a:schemeClr val="bg1"/>
                </a:solidFill>
              </a:rPr>
              <a:t>			Calories = a + b (Consumption Exp.)</a:t>
            </a:r>
          </a:p>
          <a:p>
            <a:pPr marL="514350" indent="-514350" algn="just"/>
            <a:endParaRPr lang="en-US" sz="2800" dirty="0" smtClean="0">
              <a:solidFill>
                <a:schemeClr val="bg1"/>
              </a:solidFill>
            </a:endParaRPr>
          </a:p>
          <a:p>
            <a:pPr marL="514350" indent="-514350" algn="just"/>
            <a:r>
              <a:rPr lang="en-US" sz="2800" dirty="0" smtClean="0">
                <a:solidFill>
                  <a:schemeClr val="bg1"/>
                </a:solidFill>
              </a:rPr>
              <a:t>Planning Commission  has notified poverty line at </a:t>
            </a:r>
            <a:r>
              <a:rPr lang="en-US" sz="2800" dirty="0" smtClean="0">
                <a:solidFill>
                  <a:schemeClr val="bg1"/>
                </a:solidFill>
                <a:latin typeface="Times New Roman" pitchFamily="18" charset="0"/>
                <a:cs typeface="Times New Roman" pitchFamily="18" charset="0"/>
              </a:rPr>
              <a:t>673.54</a:t>
            </a:r>
            <a:r>
              <a:rPr lang="en-US" sz="2800" dirty="0" smtClean="0">
                <a:solidFill>
                  <a:schemeClr val="bg1"/>
                </a:solidFill>
              </a:rPr>
              <a:t> (per capita food and non-food expenditure per month) on </a:t>
            </a:r>
            <a:r>
              <a:rPr lang="en-US" sz="2800" dirty="0" smtClean="0">
                <a:solidFill>
                  <a:schemeClr val="bg1"/>
                </a:solidFill>
                <a:latin typeface="Times New Roman" pitchFamily="18" charset="0"/>
                <a:cs typeface="Times New Roman" pitchFamily="18" charset="0"/>
              </a:rPr>
              <a:t>2350</a:t>
            </a:r>
            <a:r>
              <a:rPr lang="en-US" sz="2800" dirty="0" smtClean="0">
                <a:solidFill>
                  <a:schemeClr val="bg1"/>
                </a:solidFill>
              </a:rPr>
              <a:t> calories on the basis of HIES </a:t>
            </a:r>
            <a:r>
              <a:rPr lang="en-US" sz="2800" dirty="0" smtClean="0">
                <a:solidFill>
                  <a:schemeClr val="bg1"/>
                </a:solidFill>
                <a:latin typeface="Times New Roman" pitchFamily="18" charset="0"/>
                <a:cs typeface="Times New Roman" pitchFamily="18" charset="0"/>
              </a:rPr>
              <a:t>1998-99</a:t>
            </a:r>
          </a:p>
          <a:p>
            <a:pPr marL="514350" indent="-514350" algn="just"/>
            <a:r>
              <a:rPr lang="en-US" sz="2800" dirty="0" smtClean="0">
                <a:solidFill>
                  <a:schemeClr val="bg1"/>
                </a:solidFill>
              </a:rPr>
              <a:t>Poverty line for other years are  adjusted for inflation between the two household on the basis of Consumer Price Index(CPI) calculated by PBS</a:t>
            </a:r>
          </a:p>
          <a:p>
            <a:pPr marL="514350" indent="-514350" algn="just">
              <a:buNone/>
            </a:pPr>
            <a:endParaRPr lang="en-US" sz="2400" dirty="0" smtClean="0">
              <a:solidFill>
                <a:schemeClr val="bg1"/>
              </a:solidFill>
            </a:endParaRPr>
          </a:p>
          <a:p>
            <a:pPr marL="514350" indent="-514350"/>
            <a:endParaRPr lang="en-US" sz="2200" dirty="0" smtClean="0"/>
          </a:p>
          <a:p>
            <a:pPr marL="0" indent="0">
              <a:buNone/>
              <a:tabLst>
                <a:tab pos="115888" algn="l"/>
              </a:tabLst>
            </a:pPr>
            <a:endParaRPr lang="en-US" sz="2200" dirty="0" smtClean="0"/>
          </a:p>
          <a:p>
            <a:pPr marL="346075" lvl="1" indent="-346075">
              <a:buClr>
                <a:schemeClr val="accent3"/>
              </a:buClr>
              <a:buSzPct val="95000"/>
              <a:tabLst>
                <a:tab pos="115888" algn="l"/>
              </a:tabLst>
            </a:pPr>
            <a:endParaRPr lang="en-US" sz="2200" dirty="0" smtClean="0"/>
          </a:p>
          <a:p>
            <a:pPr marL="346075" indent="-346075">
              <a:tabLst>
                <a:tab pos="115888" algn="l"/>
              </a:tabLst>
            </a:pPr>
            <a:endParaRPr lang="en-US" sz="2200" dirty="0" smtClean="0"/>
          </a:p>
        </p:txBody>
      </p:sp>
      <p:sp>
        <p:nvSpPr>
          <p:cNvPr id="4" name="Date Placeholder 3"/>
          <p:cNvSpPr>
            <a:spLocks noGrp="1"/>
          </p:cNvSpPr>
          <p:nvPr>
            <p:ph type="dt" sz="half" idx="10"/>
          </p:nvPr>
        </p:nvSpPr>
        <p:spPr>
          <a:xfrm>
            <a:off x="152400" y="6492875"/>
            <a:ext cx="2133600" cy="365125"/>
          </a:xfrm>
        </p:spPr>
        <p:txBody>
          <a:bodyPr/>
          <a:lstStyle/>
          <a:p>
            <a:fld id="{A884A17C-0947-417B-8848-673FA80833A3}" type="datetime1">
              <a:rPr lang="en-US" smtClean="0"/>
              <a:pPr/>
              <a:t>8/4/2014</a:t>
            </a:fld>
            <a:endParaRPr lang="en-US" dirty="0"/>
          </a:p>
        </p:txBody>
      </p:sp>
      <p:sp>
        <p:nvSpPr>
          <p:cNvPr id="5" name="Slide Number Placeholder 4"/>
          <p:cNvSpPr>
            <a:spLocks noGrp="1"/>
          </p:cNvSpPr>
          <p:nvPr>
            <p:ph type="sldNum" sz="quarter" idx="12"/>
          </p:nvPr>
        </p:nvSpPr>
        <p:spPr/>
        <p:txBody>
          <a:bodyPr/>
          <a:lstStyle/>
          <a:p>
            <a:fld id="{4CC717A7-CA45-4CEB-A9F6-E61B8FFB9047}" type="slidenum">
              <a:rPr lang="en-US" smtClean="0"/>
              <a:pPr/>
              <a:t>12</a:t>
            </a:fld>
            <a:endParaRPr lang="en-US" dirty="0"/>
          </a:p>
        </p:txBody>
      </p:sp>
      <p:sp>
        <p:nvSpPr>
          <p:cNvPr id="6" name="Footer Placeholder 5"/>
          <p:cNvSpPr>
            <a:spLocks noGrp="1"/>
          </p:cNvSpPr>
          <p:nvPr>
            <p:ph type="ftr" sz="quarter" idx="11"/>
          </p:nvPr>
        </p:nvSpPr>
        <p:spPr>
          <a:xfrm>
            <a:off x="914400" y="6248400"/>
            <a:ext cx="7315200" cy="44132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762000"/>
          </a:xfrm>
          <a:solidFill>
            <a:schemeClr val="tx2">
              <a:lumMod val="20000"/>
              <a:lumOff val="80000"/>
            </a:schemeClr>
          </a:solidFill>
        </p:spPr>
        <p:txBody>
          <a:bodyPr>
            <a:normAutofit/>
          </a:bodyPr>
          <a:lstStyle/>
          <a:p>
            <a:r>
              <a:rPr lang="en-US" b="1" dirty="0" smtClean="0">
                <a:solidFill>
                  <a:srgbClr val="00B050"/>
                </a:solidFill>
              </a:rPr>
              <a:t>Poverty line</a:t>
            </a:r>
            <a:endParaRPr lang="en-US" b="1" dirty="0">
              <a:solidFill>
                <a:srgbClr val="00B050"/>
              </a:solidFill>
            </a:endParaRPr>
          </a:p>
        </p:txBody>
      </p:sp>
      <p:graphicFrame>
        <p:nvGraphicFramePr>
          <p:cNvPr id="4" name="Table 3"/>
          <p:cNvGraphicFramePr>
            <a:graphicFrameLocks noGrp="1"/>
          </p:cNvGraphicFramePr>
          <p:nvPr/>
        </p:nvGraphicFramePr>
        <p:xfrm>
          <a:off x="914400" y="1905000"/>
          <a:ext cx="7315200" cy="3663438"/>
        </p:xfrm>
        <a:graphic>
          <a:graphicData uri="http://schemas.openxmlformats.org/drawingml/2006/table">
            <a:tbl>
              <a:tblPr firstRow="1" bandRow="1">
                <a:tableStyleId>{5C22544A-7EE6-4342-B048-85BDC9FD1C3A}</a:tableStyleId>
              </a:tblPr>
              <a:tblGrid>
                <a:gridCol w="2438400"/>
                <a:gridCol w="2438400"/>
                <a:gridCol w="2438400"/>
              </a:tblGrid>
              <a:tr h="817123">
                <a:tc>
                  <a:txBody>
                    <a:bodyPr/>
                    <a:lstStyle/>
                    <a:p>
                      <a:r>
                        <a:rPr lang="en-US" sz="2400" dirty="0" smtClean="0"/>
                        <a:t>Year</a:t>
                      </a:r>
                      <a:endParaRPr lang="en-US" sz="2400" dirty="0"/>
                    </a:p>
                  </a:txBody>
                  <a:tcPr/>
                </a:tc>
                <a:tc>
                  <a:txBody>
                    <a:bodyPr/>
                    <a:lstStyle/>
                    <a:p>
                      <a:pPr algn="ctr"/>
                      <a:r>
                        <a:rPr lang="en-US" sz="2400" dirty="0" smtClean="0"/>
                        <a:t>Poverty Line (Rs/months)</a:t>
                      </a:r>
                      <a:endParaRPr lang="en-US" sz="2400" dirty="0"/>
                    </a:p>
                  </a:txBody>
                  <a:tcPr/>
                </a:tc>
                <a:tc>
                  <a:txBody>
                    <a:bodyPr/>
                    <a:lstStyle/>
                    <a:p>
                      <a:pPr algn="ctr"/>
                      <a:r>
                        <a:rPr lang="en-US" sz="2400" dirty="0" smtClean="0"/>
                        <a:t>Inflation</a:t>
                      </a:r>
                      <a:endParaRPr lang="en-US" sz="2400" dirty="0"/>
                    </a:p>
                  </a:txBody>
                  <a:tcPr/>
                </a:tc>
              </a:tr>
              <a:tr h="473413">
                <a:tc>
                  <a:txBody>
                    <a:bodyPr/>
                    <a:lstStyle/>
                    <a:p>
                      <a:r>
                        <a:rPr lang="en-US" sz="2400" dirty="0" smtClean="0"/>
                        <a:t>1998-99</a:t>
                      </a:r>
                      <a:endParaRPr lang="en-US" sz="2400" dirty="0"/>
                    </a:p>
                  </a:txBody>
                  <a:tcPr/>
                </a:tc>
                <a:tc>
                  <a:txBody>
                    <a:bodyPr/>
                    <a:lstStyle/>
                    <a:p>
                      <a:pPr algn="ctr"/>
                      <a:r>
                        <a:rPr lang="en-US" sz="2400" dirty="0" smtClean="0"/>
                        <a:t>673</a:t>
                      </a:r>
                      <a:endParaRPr lang="en-US" sz="2400" dirty="0"/>
                    </a:p>
                  </a:txBody>
                  <a:tcPr/>
                </a:tc>
                <a:tc>
                  <a:txBody>
                    <a:bodyPr/>
                    <a:lstStyle/>
                    <a:p>
                      <a:pPr algn="ctr"/>
                      <a:r>
                        <a:rPr lang="en-US" sz="2400" dirty="0" smtClean="0"/>
                        <a:t>-</a:t>
                      </a:r>
                      <a:endParaRPr lang="en-US" sz="2400" dirty="0"/>
                    </a:p>
                  </a:txBody>
                  <a:tcPr/>
                </a:tc>
              </a:tr>
              <a:tr h="473413">
                <a:tc>
                  <a:txBody>
                    <a:bodyPr/>
                    <a:lstStyle/>
                    <a:p>
                      <a:r>
                        <a:rPr lang="en-US" sz="2400" dirty="0" smtClean="0"/>
                        <a:t>2000-01</a:t>
                      </a:r>
                      <a:endParaRPr lang="en-US" sz="2400" dirty="0"/>
                    </a:p>
                  </a:txBody>
                  <a:tcPr/>
                </a:tc>
                <a:tc>
                  <a:txBody>
                    <a:bodyPr/>
                    <a:lstStyle/>
                    <a:p>
                      <a:pPr algn="ctr"/>
                      <a:r>
                        <a:rPr lang="en-US" sz="2400" dirty="0" smtClean="0"/>
                        <a:t>723</a:t>
                      </a:r>
                      <a:endParaRPr lang="en-US" sz="2400" dirty="0"/>
                    </a:p>
                  </a:txBody>
                  <a:tcPr/>
                </a:tc>
                <a:tc>
                  <a:txBody>
                    <a:bodyPr/>
                    <a:lstStyle/>
                    <a:p>
                      <a:pPr algn="ctr"/>
                      <a:r>
                        <a:rPr lang="en-US" sz="2400" dirty="0" smtClean="0"/>
                        <a:t>7.4</a:t>
                      </a:r>
                      <a:endParaRPr lang="en-US" sz="2400" dirty="0"/>
                    </a:p>
                  </a:txBody>
                  <a:tcPr/>
                </a:tc>
              </a:tr>
              <a:tr h="473413">
                <a:tc>
                  <a:txBody>
                    <a:bodyPr/>
                    <a:lstStyle/>
                    <a:p>
                      <a:r>
                        <a:rPr lang="en-US" sz="2400" dirty="0" smtClean="0"/>
                        <a:t>2004-05</a:t>
                      </a:r>
                      <a:endParaRPr lang="en-US" sz="2400" dirty="0"/>
                    </a:p>
                  </a:txBody>
                  <a:tcPr/>
                </a:tc>
                <a:tc>
                  <a:txBody>
                    <a:bodyPr/>
                    <a:lstStyle/>
                    <a:p>
                      <a:pPr algn="ctr"/>
                      <a:r>
                        <a:rPr lang="en-US" sz="2400" dirty="0" smtClean="0"/>
                        <a:t>879</a:t>
                      </a:r>
                      <a:endParaRPr lang="en-US" sz="2400" dirty="0"/>
                    </a:p>
                  </a:txBody>
                  <a:tcPr/>
                </a:tc>
                <a:tc>
                  <a:txBody>
                    <a:bodyPr/>
                    <a:lstStyle/>
                    <a:p>
                      <a:pPr algn="ctr"/>
                      <a:r>
                        <a:rPr lang="en-US" sz="2400" dirty="0" smtClean="0"/>
                        <a:t>21.5</a:t>
                      </a:r>
                      <a:endParaRPr lang="en-US" sz="2400" dirty="0"/>
                    </a:p>
                  </a:txBody>
                  <a:tcPr/>
                </a:tc>
              </a:tr>
              <a:tr h="473413">
                <a:tc>
                  <a:txBody>
                    <a:bodyPr/>
                    <a:lstStyle/>
                    <a:p>
                      <a:r>
                        <a:rPr lang="en-US" sz="2400" dirty="0" smtClean="0"/>
                        <a:t>2005-06</a:t>
                      </a:r>
                      <a:endParaRPr lang="en-US" sz="2400" dirty="0"/>
                    </a:p>
                  </a:txBody>
                  <a:tcPr/>
                </a:tc>
                <a:tc>
                  <a:txBody>
                    <a:bodyPr/>
                    <a:lstStyle/>
                    <a:p>
                      <a:pPr algn="ctr"/>
                      <a:r>
                        <a:rPr lang="en-US" sz="2400" dirty="0" smtClean="0"/>
                        <a:t>944</a:t>
                      </a:r>
                      <a:endParaRPr lang="en-US" sz="2400" dirty="0"/>
                    </a:p>
                  </a:txBody>
                  <a:tcPr/>
                </a:tc>
                <a:tc>
                  <a:txBody>
                    <a:bodyPr/>
                    <a:lstStyle/>
                    <a:p>
                      <a:pPr algn="ctr"/>
                      <a:r>
                        <a:rPr lang="en-US" sz="2400" dirty="0" smtClean="0"/>
                        <a:t>7.3</a:t>
                      </a:r>
                      <a:endParaRPr lang="en-US" sz="2400" dirty="0"/>
                    </a:p>
                  </a:txBody>
                  <a:tcPr/>
                </a:tc>
              </a:tr>
              <a:tr h="473413">
                <a:tc>
                  <a:txBody>
                    <a:bodyPr/>
                    <a:lstStyle/>
                    <a:p>
                      <a:r>
                        <a:rPr lang="en-US" sz="2400" dirty="0" smtClean="0"/>
                        <a:t>2007-08</a:t>
                      </a:r>
                      <a:endParaRPr lang="en-US" sz="2400" dirty="0"/>
                    </a:p>
                  </a:txBody>
                  <a:tcPr/>
                </a:tc>
                <a:tc>
                  <a:txBody>
                    <a:bodyPr/>
                    <a:lstStyle/>
                    <a:p>
                      <a:pPr algn="ctr"/>
                      <a:r>
                        <a:rPr lang="en-US" sz="2400" dirty="0" smtClean="0"/>
                        <a:t>1142</a:t>
                      </a:r>
                      <a:endParaRPr lang="en-US" sz="2400" dirty="0"/>
                    </a:p>
                  </a:txBody>
                  <a:tcPr/>
                </a:tc>
                <a:tc>
                  <a:txBody>
                    <a:bodyPr/>
                    <a:lstStyle/>
                    <a:p>
                      <a:pPr algn="ctr"/>
                      <a:r>
                        <a:rPr lang="en-US" sz="2400" dirty="0" smtClean="0"/>
                        <a:t>20.9</a:t>
                      </a:r>
                      <a:endParaRPr lang="en-US" sz="2400" dirty="0"/>
                    </a:p>
                  </a:txBody>
                  <a:tcPr/>
                </a:tc>
              </a:tr>
              <a:tr h="473413">
                <a:tc>
                  <a:txBody>
                    <a:bodyPr/>
                    <a:lstStyle/>
                    <a:p>
                      <a:r>
                        <a:rPr lang="en-US" sz="2400" dirty="0" smtClean="0"/>
                        <a:t>2010-11</a:t>
                      </a:r>
                      <a:endParaRPr lang="en-US" sz="2400" dirty="0"/>
                    </a:p>
                  </a:txBody>
                  <a:tcPr/>
                </a:tc>
                <a:tc>
                  <a:txBody>
                    <a:bodyPr/>
                    <a:lstStyle/>
                    <a:p>
                      <a:pPr algn="ctr"/>
                      <a:r>
                        <a:rPr lang="en-US" sz="2400" dirty="0" smtClean="0"/>
                        <a:t>1745</a:t>
                      </a:r>
                      <a:endParaRPr lang="en-US" sz="2400" dirty="0"/>
                    </a:p>
                  </a:txBody>
                  <a:tcPr/>
                </a:tc>
                <a:tc>
                  <a:txBody>
                    <a:bodyPr/>
                    <a:lstStyle/>
                    <a:p>
                      <a:pPr algn="ctr"/>
                      <a:r>
                        <a:rPr lang="en-US" sz="2400" dirty="0" smtClean="0"/>
                        <a:t>52.0</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685799"/>
          </a:xfrm>
          <a:solidFill>
            <a:schemeClr val="tx2">
              <a:lumMod val="20000"/>
              <a:lumOff val="80000"/>
            </a:schemeClr>
          </a:solidFill>
        </p:spPr>
        <p:txBody>
          <a:bodyPr>
            <a:normAutofit fontScale="90000"/>
          </a:bodyPr>
          <a:lstStyle/>
          <a:p>
            <a:r>
              <a:rPr lang="en-US" b="1" dirty="0" smtClean="0">
                <a:solidFill>
                  <a:srgbClr val="00B050"/>
                </a:solidFill>
              </a:rPr>
              <a:t>MEASURES OF POVERTY</a:t>
            </a:r>
            <a:endParaRPr lang="en-US" dirty="0"/>
          </a:p>
        </p:txBody>
      </p:sp>
      <p:graphicFrame>
        <p:nvGraphicFramePr>
          <p:cNvPr id="4" name="Table 3"/>
          <p:cNvGraphicFramePr>
            <a:graphicFrameLocks noGrp="1"/>
          </p:cNvGraphicFramePr>
          <p:nvPr/>
        </p:nvGraphicFramePr>
        <p:xfrm>
          <a:off x="1219200" y="2895600"/>
          <a:ext cx="6096000" cy="3062067"/>
        </p:xfrm>
        <a:graphic>
          <a:graphicData uri="http://schemas.openxmlformats.org/drawingml/2006/table">
            <a:tbl>
              <a:tblPr firstRow="1" bandRow="1">
                <a:tableStyleId>{5C22544A-7EE6-4342-B048-85BDC9FD1C3A}</a:tableStyleId>
              </a:tblPr>
              <a:tblGrid>
                <a:gridCol w="2057401"/>
                <a:gridCol w="1279952"/>
                <a:gridCol w="1082248"/>
                <a:gridCol w="1676399"/>
              </a:tblGrid>
              <a:tr h="492369">
                <a:tc>
                  <a:txBody>
                    <a:bodyPr/>
                    <a:lstStyle/>
                    <a:p>
                      <a:endParaRPr lang="en-US" dirty="0"/>
                    </a:p>
                  </a:txBody>
                  <a:tcPr/>
                </a:tc>
                <a:tc>
                  <a:txBody>
                    <a:bodyPr/>
                    <a:lstStyle/>
                    <a:p>
                      <a:pPr algn="ctr"/>
                      <a:r>
                        <a:rPr lang="en-US" dirty="0" smtClean="0"/>
                        <a:t>Overall</a:t>
                      </a:r>
                      <a:endParaRPr lang="en-US" dirty="0"/>
                    </a:p>
                  </a:txBody>
                  <a:tcPr/>
                </a:tc>
                <a:tc>
                  <a:txBody>
                    <a:bodyPr/>
                    <a:lstStyle/>
                    <a:p>
                      <a:pPr algn="ctr"/>
                      <a:r>
                        <a:rPr lang="en-US" dirty="0" smtClean="0"/>
                        <a:t>Urban</a:t>
                      </a:r>
                      <a:endParaRPr lang="en-US" dirty="0"/>
                    </a:p>
                  </a:txBody>
                  <a:tcPr/>
                </a:tc>
                <a:tc>
                  <a:txBody>
                    <a:bodyPr/>
                    <a:lstStyle/>
                    <a:p>
                      <a:pPr algn="ctr"/>
                      <a:r>
                        <a:rPr lang="en-US" dirty="0" smtClean="0"/>
                        <a:t>Rural</a:t>
                      </a:r>
                      <a:endParaRPr lang="en-US" dirty="0"/>
                    </a:p>
                  </a:txBody>
                  <a:tcPr/>
                </a:tc>
              </a:tr>
              <a:tr h="345829">
                <a:tc>
                  <a:txBody>
                    <a:bodyPr/>
                    <a:lstStyle/>
                    <a:p>
                      <a:r>
                        <a:rPr lang="en-US" sz="2000" dirty="0" smtClean="0"/>
                        <a:t>PIHS 1998-99</a:t>
                      </a:r>
                      <a:endParaRPr lang="en-US" sz="2000" dirty="0"/>
                    </a:p>
                  </a:txBody>
                  <a:tcPr/>
                </a:tc>
                <a:tc>
                  <a:txBody>
                    <a:bodyPr/>
                    <a:lstStyle/>
                    <a:p>
                      <a:pPr algn="ctr"/>
                      <a:r>
                        <a:rPr lang="en-US" sz="2000" dirty="0" smtClean="0"/>
                        <a:t>31.1</a:t>
                      </a:r>
                      <a:endParaRPr lang="en-US" sz="2000" dirty="0"/>
                    </a:p>
                  </a:txBody>
                  <a:tcPr/>
                </a:tc>
                <a:tc>
                  <a:txBody>
                    <a:bodyPr/>
                    <a:lstStyle/>
                    <a:p>
                      <a:pPr algn="ctr"/>
                      <a:r>
                        <a:rPr lang="en-US" sz="2000" dirty="0" smtClean="0"/>
                        <a:t>21.4</a:t>
                      </a:r>
                      <a:endParaRPr lang="en-US" sz="2000" dirty="0"/>
                    </a:p>
                  </a:txBody>
                  <a:tcPr/>
                </a:tc>
                <a:tc>
                  <a:txBody>
                    <a:bodyPr/>
                    <a:lstStyle/>
                    <a:p>
                      <a:pPr algn="ctr"/>
                      <a:r>
                        <a:rPr lang="en-US" sz="2000" dirty="0" smtClean="0"/>
                        <a:t>35.1</a:t>
                      </a:r>
                      <a:endParaRPr lang="en-US" sz="2000" dirty="0"/>
                    </a:p>
                  </a:txBody>
                  <a:tcPr/>
                </a:tc>
              </a:tr>
              <a:tr h="345829">
                <a:tc>
                  <a:txBody>
                    <a:bodyPr/>
                    <a:lstStyle/>
                    <a:p>
                      <a:r>
                        <a:rPr lang="en-US" sz="2000" dirty="0" smtClean="0"/>
                        <a:t>PIHS 2000-01</a:t>
                      </a:r>
                      <a:endParaRPr lang="en-US" sz="2000" dirty="0"/>
                    </a:p>
                  </a:txBody>
                  <a:tcPr/>
                </a:tc>
                <a:tc>
                  <a:txBody>
                    <a:bodyPr/>
                    <a:lstStyle/>
                    <a:p>
                      <a:pPr algn="ctr"/>
                      <a:r>
                        <a:rPr lang="en-US" sz="2000" dirty="0" smtClean="0"/>
                        <a:t>34.0</a:t>
                      </a:r>
                      <a:endParaRPr lang="en-US" sz="2000" dirty="0"/>
                    </a:p>
                  </a:txBody>
                  <a:tcPr/>
                </a:tc>
                <a:tc>
                  <a:txBody>
                    <a:bodyPr/>
                    <a:lstStyle/>
                    <a:p>
                      <a:pPr algn="ctr"/>
                      <a:r>
                        <a:rPr lang="en-US" sz="2000" dirty="0" smtClean="0"/>
                        <a:t>23.0</a:t>
                      </a:r>
                      <a:endParaRPr lang="en-US" sz="2000" dirty="0"/>
                    </a:p>
                  </a:txBody>
                  <a:tcPr/>
                </a:tc>
                <a:tc>
                  <a:txBody>
                    <a:bodyPr/>
                    <a:lstStyle/>
                    <a:p>
                      <a:pPr algn="ctr"/>
                      <a:r>
                        <a:rPr lang="en-US" sz="2000" dirty="0" smtClean="0"/>
                        <a:t>39.0</a:t>
                      </a:r>
                      <a:endParaRPr lang="en-US" sz="2000" dirty="0"/>
                    </a:p>
                  </a:txBody>
                  <a:tcPr/>
                </a:tc>
              </a:tr>
              <a:tr h="328246">
                <a:tc>
                  <a:txBody>
                    <a:bodyPr/>
                    <a:lstStyle/>
                    <a:p>
                      <a:r>
                        <a:rPr lang="en-US" sz="2000" dirty="0" smtClean="0"/>
                        <a:t>PSLM 2004-05</a:t>
                      </a:r>
                      <a:endParaRPr lang="en-US" sz="2000" dirty="0"/>
                    </a:p>
                  </a:txBody>
                  <a:tcPr/>
                </a:tc>
                <a:tc>
                  <a:txBody>
                    <a:bodyPr/>
                    <a:lstStyle/>
                    <a:p>
                      <a:pPr algn="ctr"/>
                      <a:r>
                        <a:rPr lang="en-US" sz="2000" dirty="0" smtClean="0"/>
                        <a:t>24.0</a:t>
                      </a:r>
                      <a:endParaRPr lang="en-US" sz="2000" dirty="0"/>
                    </a:p>
                  </a:txBody>
                  <a:tcPr/>
                </a:tc>
                <a:tc>
                  <a:txBody>
                    <a:bodyPr/>
                    <a:lstStyle/>
                    <a:p>
                      <a:pPr algn="ctr"/>
                      <a:r>
                        <a:rPr lang="en-US" sz="2000" dirty="0" smtClean="0"/>
                        <a:t>15.0</a:t>
                      </a:r>
                      <a:endParaRPr lang="en-US" sz="2000" dirty="0"/>
                    </a:p>
                  </a:txBody>
                  <a:tcPr/>
                </a:tc>
                <a:tc>
                  <a:txBody>
                    <a:bodyPr/>
                    <a:lstStyle/>
                    <a:p>
                      <a:pPr algn="ctr"/>
                      <a:r>
                        <a:rPr lang="en-US" sz="2000" dirty="0" smtClean="0"/>
                        <a:t>28.0</a:t>
                      </a:r>
                      <a:endParaRPr lang="en-US" sz="2000" dirty="0"/>
                    </a:p>
                  </a:txBody>
                  <a:tcPr/>
                </a:tc>
              </a:tr>
              <a:tr h="328246">
                <a:tc>
                  <a:txBody>
                    <a:bodyPr/>
                    <a:lstStyle/>
                    <a:p>
                      <a:r>
                        <a:rPr lang="en-US" sz="2000" dirty="0" smtClean="0"/>
                        <a:t>PSLM 2005-06</a:t>
                      </a:r>
                      <a:endParaRPr lang="en-US" sz="2000" dirty="0"/>
                    </a:p>
                  </a:txBody>
                  <a:tcPr/>
                </a:tc>
                <a:tc>
                  <a:txBody>
                    <a:bodyPr/>
                    <a:lstStyle/>
                    <a:p>
                      <a:pPr algn="ctr"/>
                      <a:r>
                        <a:rPr lang="en-US" sz="2000" dirty="0" smtClean="0"/>
                        <a:t>23.0</a:t>
                      </a:r>
                      <a:endParaRPr lang="en-US" sz="2000" dirty="0"/>
                    </a:p>
                  </a:txBody>
                  <a:tcPr/>
                </a:tc>
                <a:tc>
                  <a:txBody>
                    <a:bodyPr/>
                    <a:lstStyle/>
                    <a:p>
                      <a:pPr algn="ctr"/>
                      <a:r>
                        <a:rPr lang="en-US" sz="2000" dirty="0" smtClean="0"/>
                        <a:t>14.0</a:t>
                      </a:r>
                      <a:endParaRPr lang="en-US" sz="2000" dirty="0"/>
                    </a:p>
                  </a:txBody>
                  <a:tcPr/>
                </a:tc>
                <a:tc>
                  <a:txBody>
                    <a:bodyPr/>
                    <a:lstStyle/>
                    <a:p>
                      <a:pPr algn="ctr"/>
                      <a:r>
                        <a:rPr lang="en-US" sz="2000" dirty="0" smtClean="0"/>
                        <a:t>27.0</a:t>
                      </a:r>
                      <a:endParaRPr lang="en-US" sz="2000" dirty="0"/>
                    </a:p>
                  </a:txBody>
                  <a:tcPr/>
                </a:tc>
              </a:tr>
              <a:tr h="492369">
                <a:tc>
                  <a:txBody>
                    <a:bodyPr/>
                    <a:lstStyle/>
                    <a:p>
                      <a:r>
                        <a:rPr lang="en-US" sz="2000" dirty="0" smtClean="0"/>
                        <a:t>PSLM 2007-08</a:t>
                      </a:r>
                      <a:endParaRPr lang="en-US" sz="2000" dirty="0"/>
                    </a:p>
                  </a:txBody>
                  <a:tcPr/>
                </a:tc>
                <a:tc>
                  <a:txBody>
                    <a:bodyPr/>
                    <a:lstStyle/>
                    <a:p>
                      <a:pPr algn="ctr"/>
                      <a:r>
                        <a:rPr lang="en-US" sz="2000" dirty="0" smtClean="0"/>
                        <a:t>17.2</a:t>
                      </a:r>
                      <a:endParaRPr lang="en-US" sz="2000" dirty="0"/>
                    </a:p>
                  </a:txBody>
                  <a:tcPr/>
                </a:tc>
                <a:tc>
                  <a:txBody>
                    <a:bodyPr/>
                    <a:lstStyle/>
                    <a:p>
                      <a:pPr algn="ctr"/>
                      <a:r>
                        <a:rPr lang="en-US" sz="2000" dirty="0" smtClean="0"/>
                        <a:t>10.0</a:t>
                      </a:r>
                      <a:endParaRPr lang="en-US" sz="2000" dirty="0"/>
                    </a:p>
                  </a:txBody>
                  <a:tcPr/>
                </a:tc>
                <a:tc>
                  <a:txBody>
                    <a:bodyPr/>
                    <a:lstStyle/>
                    <a:p>
                      <a:pPr algn="ctr"/>
                      <a:r>
                        <a:rPr lang="en-US" sz="2000" dirty="0" smtClean="0"/>
                        <a:t>20.6</a:t>
                      </a:r>
                      <a:endParaRPr lang="en-US" sz="2000" dirty="0"/>
                    </a:p>
                  </a:txBody>
                  <a:tcPr/>
                </a:tc>
              </a:tr>
              <a:tr h="492369">
                <a:tc>
                  <a:txBody>
                    <a:bodyPr/>
                    <a:lstStyle/>
                    <a:p>
                      <a:r>
                        <a:rPr lang="en-US" sz="2000" dirty="0" smtClean="0"/>
                        <a:t>PSLM 2010-11</a:t>
                      </a:r>
                      <a:endParaRPr lang="en-US" sz="2000" dirty="0"/>
                    </a:p>
                  </a:txBody>
                  <a:tcPr/>
                </a:tc>
                <a:tc>
                  <a:txBody>
                    <a:bodyPr/>
                    <a:lstStyle/>
                    <a:p>
                      <a:pPr algn="ctr"/>
                      <a:r>
                        <a:rPr lang="en-US" sz="2000" dirty="0" smtClean="0"/>
                        <a:t>12.4</a:t>
                      </a:r>
                      <a:endParaRPr lang="en-US" sz="2000" dirty="0"/>
                    </a:p>
                  </a:txBody>
                  <a:tcPr/>
                </a:tc>
                <a:tc>
                  <a:txBody>
                    <a:bodyPr/>
                    <a:lstStyle/>
                    <a:p>
                      <a:pPr algn="ctr"/>
                      <a:r>
                        <a:rPr lang="en-US" sz="2000" dirty="0" smtClean="0"/>
                        <a:t>7.1</a:t>
                      </a:r>
                      <a:endParaRPr lang="en-US" sz="2000" dirty="0"/>
                    </a:p>
                  </a:txBody>
                  <a:tcPr/>
                </a:tc>
                <a:tc>
                  <a:txBody>
                    <a:bodyPr/>
                    <a:lstStyle/>
                    <a:p>
                      <a:pPr algn="ctr"/>
                      <a:r>
                        <a:rPr lang="en-US" sz="2000" dirty="0" smtClean="0"/>
                        <a:t>15.1</a:t>
                      </a:r>
                      <a:endParaRPr lang="en-US" sz="2000" dirty="0"/>
                    </a:p>
                  </a:txBody>
                  <a:tcPr/>
                </a:tc>
              </a:tr>
            </a:tbl>
          </a:graphicData>
        </a:graphic>
      </p:graphicFrame>
      <p:sp>
        <p:nvSpPr>
          <p:cNvPr id="5" name="Rectangle 4"/>
          <p:cNvSpPr/>
          <p:nvPr/>
        </p:nvSpPr>
        <p:spPr>
          <a:xfrm>
            <a:off x="990600" y="1143000"/>
            <a:ext cx="6629400" cy="1754326"/>
          </a:xfrm>
          <a:prstGeom prst="rect">
            <a:avLst/>
          </a:prstGeom>
        </p:spPr>
        <p:txBody>
          <a:bodyPr wrap="square">
            <a:spAutoFit/>
          </a:bodyPr>
          <a:lstStyle/>
          <a:p>
            <a:pPr algn="just">
              <a:buFont typeface="Arial" pitchFamily="34" charset="0"/>
              <a:buChar char="•"/>
            </a:pPr>
            <a:r>
              <a:rPr lang="en-US" dirty="0" smtClean="0"/>
              <a:t>Head count ratio , poverty gap and  severity of poverty commonly known as Foster, Greer and </a:t>
            </a:r>
            <a:r>
              <a:rPr lang="en-US" dirty="0" err="1" smtClean="0"/>
              <a:t>Thorbecke</a:t>
            </a:r>
            <a:r>
              <a:rPr lang="en-US" dirty="0" smtClean="0"/>
              <a:t>  measures are used for estimation of poverty</a:t>
            </a:r>
          </a:p>
          <a:p>
            <a:pPr algn="just">
              <a:buFont typeface="Arial" pitchFamily="34" charset="0"/>
              <a:buChar char="•"/>
            </a:pPr>
            <a:r>
              <a:rPr lang="en-US" dirty="0" smtClean="0"/>
              <a:t>Head count ratio is the mostly used measure and is defined as the </a:t>
            </a:r>
            <a:r>
              <a:rPr lang="en-US" b="1" dirty="0" smtClean="0"/>
              <a:t>proportion of population below the poverty line</a:t>
            </a:r>
          </a:p>
          <a:p>
            <a:pPr algn="ctr">
              <a:tabLst>
                <a:tab pos="115888" algn="l"/>
              </a:tabLst>
            </a:pPr>
            <a:r>
              <a:rPr lang="en-US" b="1" dirty="0" smtClean="0">
                <a:solidFill>
                  <a:srgbClr val="00B050"/>
                </a:solidFill>
              </a:rPr>
              <a:t>Poverty index(Head Count ratio) by region</a:t>
            </a:r>
          </a:p>
        </p:txBody>
      </p:sp>
      <p:sp>
        <p:nvSpPr>
          <p:cNvPr id="6" name="Footer Placeholder 5"/>
          <p:cNvSpPr>
            <a:spLocks noGrp="1"/>
          </p:cNvSpPr>
          <p:nvPr>
            <p:ph type="ftr" sz="quarter" idx="11"/>
          </p:nvPr>
        </p:nvSpPr>
        <p:spPr>
          <a:xfrm>
            <a:off x="228600" y="6248400"/>
            <a:ext cx="8077200" cy="609600"/>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lumMod val="20000"/>
              <a:lumOff val="80000"/>
            </a:schemeClr>
          </a:solidFill>
        </p:spPr>
        <p:txBody>
          <a:bodyPr/>
          <a:lstStyle/>
          <a:p>
            <a:r>
              <a:rPr lang="en-US" b="1" dirty="0" smtClean="0">
                <a:solidFill>
                  <a:srgbClr val="008000"/>
                </a:solidFill>
              </a:rPr>
              <a:t>Trends in Poverty</a:t>
            </a:r>
            <a:endParaRPr lang="en-US" b="1" dirty="0">
              <a:solidFill>
                <a:srgbClr val="008000"/>
              </a:solidFill>
            </a:endParaRPr>
          </a:p>
        </p:txBody>
      </p:sp>
      <p:graphicFrame>
        <p:nvGraphicFramePr>
          <p:cNvPr id="7" name="Content Placeholder 6"/>
          <p:cNvGraphicFramePr>
            <a:graphicFrameLocks noGrp="1"/>
          </p:cNvGraphicFramePr>
          <p:nvPr>
            <p:ph idx="1"/>
          </p:nvPr>
        </p:nvGraphicFramePr>
        <p:xfrm>
          <a:off x="457200" y="1447800"/>
          <a:ext cx="8458200" cy="4678363"/>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p:cNvSpPr>
            <a:spLocks noGrp="1"/>
          </p:cNvSpPr>
          <p:nvPr>
            <p:ph type="dt" sz="half" idx="10"/>
          </p:nvPr>
        </p:nvSpPr>
        <p:spPr>
          <a:xfrm>
            <a:off x="152400" y="6324600"/>
            <a:ext cx="2133600" cy="365125"/>
          </a:xfrm>
        </p:spPr>
        <p:txBody>
          <a:bodyPr/>
          <a:lstStyle/>
          <a:p>
            <a:fld id="{302208E5-D95C-430B-A11C-816709D4F718}" type="datetime1">
              <a:rPr lang="en-US" smtClean="0"/>
              <a:pPr/>
              <a:t>8/4/2014</a:t>
            </a:fld>
            <a:endParaRPr lang="en-US" dirty="0"/>
          </a:p>
        </p:txBody>
      </p:sp>
      <p:sp>
        <p:nvSpPr>
          <p:cNvPr id="5" name="Slide Number Placeholder 4"/>
          <p:cNvSpPr>
            <a:spLocks noGrp="1"/>
          </p:cNvSpPr>
          <p:nvPr>
            <p:ph type="sldNum" sz="quarter" idx="12"/>
          </p:nvPr>
        </p:nvSpPr>
        <p:spPr>
          <a:xfrm>
            <a:off x="7010400" y="6400800"/>
            <a:ext cx="2133600" cy="365125"/>
          </a:xfrm>
        </p:spPr>
        <p:txBody>
          <a:bodyPr/>
          <a:lstStyle/>
          <a:p>
            <a:fld id="{4CC717A7-CA45-4CEB-A9F6-E61B8FFB9047}" type="slidenum">
              <a:rPr lang="en-US" smtClean="0"/>
              <a:pPr/>
              <a:t>15</a:t>
            </a:fld>
            <a:endParaRPr lang="en-US" dirty="0"/>
          </a:p>
        </p:txBody>
      </p:sp>
      <p:sp>
        <p:nvSpPr>
          <p:cNvPr id="6" name="Footer Placeholder 5"/>
          <p:cNvSpPr>
            <a:spLocks noGrp="1"/>
          </p:cNvSpPr>
          <p:nvPr>
            <p:ph type="ftr" sz="quarter" idx="11"/>
          </p:nvPr>
        </p:nvSpPr>
        <p:spPr>
          <a:xfrm>
            <a:off x="990600" y="6172200"/>
            <a:ext cx="7467600" cy="5492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1066800"/>
          </a:xfrm>
          <a:solidFill>
            <a:schemeClr val="tx2">
              <a:lumMod val="20000"/>
              <a:lumOff val="80000"/>
            </a:schemeClr>
          </a:solidFill>
        </p:spPr>
        <p:txBody>
          <a:bodyPr>
            <a:normAutofit/>
          </a:bodyPr>
          <a:lstStyle/>
          <a:p>
            <a:r>
              <a:rPr lang="en-US" b="1" dirty="0" smtClean="0">
                <a:solidFill>
                  <a:srgbClr val="00B050"/>
                </a:solidFill>
              </a:rPr>
              <a:t>Gini-coefficient</a:t>
            </a:r>
            <a:endParaRPr lang="en-US" b="1" dirty="0">
              <a:solidFill>
                <a:srgbClr val="00B050"/>
              </a:solidFill>
            </a:endParaRPr>
          </a:p>
        </p:txBody>
      </p:sp>
      <p:graphicFrame>
        <p:nvGraphicFramePr>
          <p:cNvPr id="4" name="Table 3"/>
          <p:cNvGraphicFramePr>
            <a:graphicFrameLocks noGrp="1"/>
          </p:cNvGraphicFramePr>
          <p:nvPr/>
        </p:nvGraphicFramePr>
        <p:xfrm>
          <a:off x="838200" y="1752600"/>
          <a:ext cx="7315200" cy="3810000"/>
        </p:xfrm>
        <a:graphic>
          <a:graphicData uri="http://schemas.openxmlformats.org/drawingml/2006/table">
            <a:tbl>
              <a:tblPr firstRow="1" bandRow="1">
                <a:tableStyleId>{5C22544A-7EE6-4342-B048-85BDC9FD1C3A}</a:tableStyleId>
              </a:tblPr>
              <a:tblGrid>
                <a:gridCol w="1828800"/>
                <a:gridCol w="1828800"/>
                <a:gridCol w="1828800"/>
                <a:gridCol w="1828800"/>
              </a:tblGrid>
              <a:tr h="635000">
                <a:tc>
                  <a:txBody>
                    <a:bodyPr/>
                    <a:lstStyle/>
                    <a:p>
                      <a:endParaRPr lang="en-US" dirty="0"/>
                    </a:p>
                  </a:txBody>
                  <a:tcPr/>
                </a:tc>
                <a:tc>
                  <a:txBody>
                    <a:bodyPr/>
                    <a:lstStyle/>
                    <a:p>
                      <a:r>
                        <a:rPr lang="en-US" dirty="0" smtClean="0"/>
                        <a:t>All</a:t>
                      </a:r>
                      <a:endParaRPr lang="en-US" dirty="0"/>
                    </a:p>
                  </a:txBody>
                  <a:tcPr/>
                </a:tc>
                <a:tc>
                  <a:txBody>
                    <a:bodyPr/>
                    <a:lstStyle/>
                    <a:p>
                      <a:r>
                        <a:rPr lang="en-US" dirty="0" smtClean="0"/>
                        <a:t>Urban</a:t>
                      </a:r>
                      <a:endParaRPr lang="en-US" dirty="0"/>
                    </a:p>
                  </a:txBody>
                  <a:tcPr/>
                </a:tc>
                <a:tc>
                  <a:txBody>
                    <a:bodyPr/>
                    <a:lstStyle/>
                    <a:p>
                      <a:r>
                        <a:rPr lang="en-US" dirty="0" smtClean="0"/>
                        <a:t>Rural</a:t>
                      </a:r>
                      <a:endParaRPr lang="en-US" dirty="0"/>
                    </a:p>
                  </a:txBody>
                  <a:tcPr/>
                </a:tc>
              </a:tr>
              <a:tr h="635000">
                <a:tc>
                  <a:txBody>
                    <a:bodyPr/>
                    <a:lstStyle/>
                    <a:p>
                      <a:r>
                        <a:rPr lang="en-US" dirty="0" smtClean="0"/>
                        <a:t>2000-01</a:t>
                      </a:r>
                      <a:endParaRPr lang="en-US" dirty="0"/>
                    </a:p>
                  </a:txBody>
                  <a:tcPr/>
                </a:tc>
                <a:tc>
                  <a:txBody>
                    <a:bodyPr/>
                    <a:lstStyle/>
                    <a:p>
                      <a:r>
                        <a:rPr lang="en-US" dirty="0" smtClean="0"/>
                        <a:t>0.2752</a:t>
                      </a:r>
                      <a:endParaRPr lang="en-US" dirty="0"/>
                    </a:p>
                  </a:txBody>
                  <a:tcPr/>
                </a:tc>
                <a:tc>
                  <a:txBody>
                    <a:bodyPr/>
                    <a:lstStyle/>
                    <a:p>
                      <a:r>
                        <a:rPr lang="en-US" dirty="0" smtClean="0"/>
                        <a:t>0.3222</a:t>
                      </a:r>
                      <a:endParaRPr lang="en-US" dirty="0"/>
                    </a:p>
                  </a:txBody>
                  <a:tcPr/>
                </a:tc>
                <a:tc>
                  <a:txBody>
                    <a:bodyPr/>
                    <a:lstStyle/>
                    <a:p>
                      <a:r>
                        <a:rPr lang="en-US" dirty="0" smtClean="0"/>
                        <a:t>0.2371</a:t>
                      </a:r>
                      <a:endParaRPr lang="en-US" dirty="0"/>
                    </a:p>
                  </a:txBody>
                  <a:tcPr/>
                </a:tc>
              </a:tr>
              <a:tr h="635000">
                <a:tc>
                  <a:txBody>
                    <a:bodyPr/>
                    <a:lstStyle/>
                    <a:p>
                      <a:r>
                        <a:rPr lang="en-US" dirty="0" smtClean="0"/>
                        <a:t>2004-05</a:t>
                      </a:r>
                      <a:endParaRPr lang="en-US" dirty="0"/>
                    </a:p>
                  </a:txBody>
                  <a:tcPr/>
                </a:tc>
                <a:tc>
                  <a:txBody>
                    <a:bodyPr/>
                    <a:lstStyle/>
                    <a:p>
                      <a:r>
                        <a:rPr lang="en-US" dirty="0" smtClean="0"/>
                        <a:t>0.2976</a:t>
                      </a:r>
                      <a:endParaRPr lang="en-US" dirty="0"/>
                    </a:p>
                  </a:txBody>
                  <a:tcPr/>
                </a:tc>
                <a:tc>
                  <a:txBody>
                    <a:bodyPr/>
                    <a:lstStyle/>
                    <a:p>
                      <a:r>
                        <a:rPr lang="en-US" dirty="0" smtClean="0"/>
                        <a:t>0.3388</a:t>
                      </a:r>
                      <a:endParaRPr lang="en-US" dirty="0"/>
                    </a:p>
                  </a:txBody>
                  <a:tcPr/>
                </a:tc>
                <a:tc>
                  <a:txBody>
                    <a:bodyPr/>
                    <a:lstStyle/>
                    <a:p>
                      <a:r>
                        <a:rPr lang="en-US" dirty="0" smtClean="0"/>
                        <a:t>0.2519</a:t>
                      </a:r>
                      <a:endParaRPr lang="en-US" dirty="0"/>
                    </a:p>
                  </a:txBody>
                  <a:tcPr/>
                </a:tc>
              </a:tr>
              <a:tr h="635000">
                <a:tc>
                  <a:txBody>
                    <a:bodyPr/>
                    <a:lstStyle/>
                    <a:p>
                      <a:r>
                        <a:rPr lang="en-US" dirty="0" smtClean="0"/>
                        <a:t>2005-06</a:t>
                      </a:r>
                      <a:endParaRPr lang="en-US" dirty="0"/>
                    </a:p>
                  </a:txBody>
                  <a:tcPr/>
                </a:tc>
                <a:tc>
                  <a:txBody>
                    <a:bodyPr/>
                    <a:lstStyle/>
                    <a:p>
                      <a:r>
                        <a:rPr lang="en-US" dirty="0" smtClean="0"/>
                        <a:t>0.3018</a:t>
                      </a:r>
                      <a:endParaRPr lang="en-US" dirty="0"/>
                    </a:p>
                  </a:txBody>
                  <a:tcPr/>
                </a:tc>
                <a:tc>
                  <a:txBody>
                    <a:bodyPr/>
                    <a:lstStyle/>
                    <a:p>
                      <a:r>
                        <a:rPr lang="en-US" dirty="0" smtClean="0"/>
                        <a:t>0.349</a:t>
                      </a:r>
                      <a:endParaRPr lang="en-US" dirty="0"/>
                    </a:p>
                  </a:txBody>
                  <a:tcPr/>
                </a:tc>
                <a:tc>
                  <a:txBody>
                    <a:bodyPr/>
                    <a:lstStyle/>
                    <a:p>
                      <a:r>
                        <a:rPr lang="en-US" dirty="0" smtClean="0"/>
                        <a:t>0.2462</a:t>
                      </a:r>
                      <a:endParaRPr lang="en-US" dirty="0"/>
                    </a:p>
                  </a:txBody>
                  <a:tcPr/>
                </a:tc>
              </a:tr>
              <a:tr h="635000">
                <a:tc>
                  <a:txBody>
                    <a:bodyPr/>
                    <a:lstStyle/>
                    <a:p>
                      <a:r>
                        <a:rPr lang="en-US" dirty="0" smtClean="0"/>
                        <a:t>2007-08</a:t>
                      </a:r>
                      <a:endParaRPr lang="en-US" dirty="0"/>
                    </a:p>
                  </a:txBody>
                  <a:tcPr/>
                </a:tc>
                <a:tc>
                  <a:txBody>
                    <a:bodyPr/>
                    <a:lstStyle/>
                    <a:p>
                      <a:r>
                        <a:rPr lang="en-US" dirty="0" smtClean="0"/>
                        <a:t>0.2897</a:t>
                      </a:r>
                      <a:endParaRPr lang="en-US" dirty="0"/>
                    </a:p>
                  </a:txBody>
                  <a:tcPr/>
                </a:tc>
                <a:tc>
                  <a:txBody>
                    <a:bodyPr/>
                    <a:lstStyle/>
                    <a:p>
                      <a:r>
                        <a:rPr lang="en-US" dirty="0" smtClean="0"/>
                        <a:t>0.3245</a:t>
                      </a:r>
                      <a:endParaRPr lang="en-US" dirty="0"/>
                    </a:p>
                  </a:txBody>
                  <a:tcPr/>
                </a:tc>
                <a:tc>
                  <a:txBody>
                    <a:bodyPr/>
                    <a:lstStyle/>
                    <a:p>
                      <a:r>
                        <a:rPr lang="en-US" dirty="0" smtClean="0"/>
                        <a:t>0.2529</a:t>
                      </a:r>
                      <a:endParaRPr lang="en-US" dirty="0"/>
                    </a:p>
                  </a:txBody>
                  <a:tcPr/>
                </a:tc>
              </a:tr>
              <a:tr h="635000">
                <a:tc>
                  <a:txBody>
                    <a:bodyPr/>
                    <a:lstStyle/>
                    <a:p>
                      <a:r>
                        <a:rPr lang="en-US" dirty="0" smtClean="0"/>
                        <a:t>2010-11</a:t>
                      </a:r>
                      <a:endParaRPr lang="en-US" dirty="0"/>
                    </a:p>
                  </a:txBody>
                  <a:tcPr/>
                </a:tc>
                <a:tc>
                  <a:txBody>
                    <a:bodyPr/>
                    <a:lstStyle/>
                    <a:p>
                      <a:r>
                        <a:rPr lang="en-US" dirty="0" smtClean="0"/>
                        <a:t>0.2752</a:t>
                      </a:r>
                      <a:endParaRPr lang="en-US" dirty="0"/>
                    </a:p>
                  </a:txBody>
                  <a:tcPr/>
                </a:tc>
                <a:tc>
                  <a:txBody>
                    <a:bodyPr/>
                    <a:lstStyle/>
                    <a:p>
                      <a:r>
                        <a:rPr lang="en-US" dirty="0" smtClean="0"/>
                        <a:t>0.3124</a:t>
                      </a:r>
                      <a:endParaRPr lang="en-US" dirty="0"/>
                    </a:p>
                  </a:txBody>
                  <a:tcPr/>
                </a:tc>
                <a:tc>
                  <a:txBody>
                    <a:bodyPr/>
                    <a:lstStyle/>
                    <a:p>
                      <a:r>
                        <a:rPr lang="en-US" dirty="0" smtClean="0"/>
                        <a:t>0.2371</a:t>
                      </a:r>
                      <a:endParaRPr lang="en-US" dirty="0"/>
                    </a:p>
                  </a:txBody>
                  <a:tcPr/>
                </a:tc>
              </a:tr>
            </a:tbl>
          </a:graphicData>
        </a:graphic>
      </p:graphicFrame>
      <p:sp>
        <p:nvSpPr>
          <p:cNvPr id="6" name="Footer Placeholder 5"/>
          <p:cNvSpPr>
            <a:spLocks noGrp="1"/>
          </p:cNvSpPr>
          <p:nvPr>
            <p:ph type="ftr" sz="quarter" idx="11"/>
          </p:nvPr>
        </p:nvSpPr>
        <p:spPr>
          <a:xfrm>
            <a:off x="914400" y="5943601"/>
            <a:ext cx="7543800" cy="533400"/>
          </a:xfrm>
        </p:spPr>
        <p:txBody>
          <a:bodyPr/>
          <a:lstStyle/>
          <a:p>
            <a:r>
              <a:rPr lang="en-US" dirty="0" smtClean="0"/>
              <a:t>Expert Group Meeting on Enhancing National Capacities of OIC member Countries in Poverty Statistics 7-8th August Ankara, Turkey</a:t>
            </a:r>
            <a:endParaRPr lang="en-US" dirty="0"/>
          </a:p>
        </p:txBody>
      </p:sp>
      <p:sp>
        <p:nvSpPr>
          <p:cNvPr id="7" name="Date Placeholder 3"/>
          <p:cNvSpPr>
            <a:spLocks noGrp="1"/>
          </p:cNvSpPr>
          <p:nvPr>
            <p:ph type="dt" sz="half" idx="10"/>
          </p:nvPr>
        </p:nvSpPr>
        <p:spPr>
          <a:xfrm>
            <a:off x="152400" y="6324600"/>
            <a:ext cx="2133600" cy="365125"/>
          </a:xfrm>
        </p:spPr>
        <p:txBody>
          <a:bodyPr/>
          <a:lstStyle/>
          <a:p>
            <a:fld id="{302208E5-D95C-430B-A11C-816709D4F718}" type="datetime1">
              <a:rPr lang="en-US" smtClean="0"/>
              <a:pPr/>
              <a:t>8/4/2014</a:t>
            </a:fld>
            <a:endParaRPr lang="en-US" dirty="0"/>
          </a:p>
        </p:txBody>
      </p:sp>
      <p:sp>
        <p:nvSpPr>
          <p:cNvPr id="8" name="Slide Number Placeholder 4"/>
          <p:cNvSpPr>
            <a:spLocks noGrp="1"/>
          </p:cNvSpPr>
          <p:nvPr>
            <p:ph type="sldNum" sz="quarter" idx="12"/>
          </p:nvPr>
        </p:nvSpPr>
        <p:spPr>
          <a:xfrm>
            <a:off x="7010400" y="6400800"/>
            <a:ext cx="2133600" cy="365125"/>
          </a:xfrm>
        </p:spPr>
        <p:txBody>
          <a:bodyPr/>
          <a:lstStyle/>
          <a:p>
            <a:fld id="{4CC717A7-CA45-4CEB-A9F6-E61B8FFB9047}"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Autofit/>
          </a:bodyPr>
          <a:lstStyle/>
          <a:p>
            <a:r>
              <a:rPr lang="en-US" sz="3200" b="1" dirty="0" smtClean="0">
                <a:solidFill>
                  <a:srgbClr val="00B050"/>
                </a:solidFill>
              </a:rPr>
              <a:t>Trends in Consumption based Gini coefficient</a:t>
            </a:r>
            <a:endParaRPr lang="en-US" sz="3200" b="1" dirty="0">
              <a:solidFill>
                <a:srgbClr val="00B050"/>
              </a:solidFill>
            </a:endParaRP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p:cNvSpPr>
            <a:spLocks noGrp="1"/>
          </p:cNvSpPr>
          <p:nvPr>
            <p:ph type="dt" sz="half" idx="10"/>
          </p:nvPr>
        </p:nvSpPr>
        <p:spPr>
          <a:xfrm>
            <a:off x="152400" y="6492875"/>
            <a:ext cx="2133600" cy="365125"/>
          </a:xfrm>
        </p:spPr>
        <p:txBody>
          <a:bodyPr/>
          <a:lstStyle/>
          <a:p>
            <a:fld id="{A68097CD-E96C-4941-A01D-2A08C2792ED8}" type="datetime1">
              <a:rPr lang="en-US" smtClean="0"/>
              <a:pPr/>
              <a:t>8/4/2014</a:t>
            </a:fld>
            <a:endParaRPr lang="en-US" dirty="0"/>
          </a:p>
        </p:txBody>
      </p:sp>
      <p:sp>
        <p:nvSpPr>
          <p:cNvPr id="6" name="Slide Number Placeholder 5"/>
          <p:cNvSpPr>
            <a:spLocks noGrp="1"/>
          </p:cNvSpPr>
          <p:nvPr>
            <p:ph type="sldNum" sz="quarter" idx="12"/>
          </p:nvPr>
        </p:nvSpPr>
        <p:spPr/>
        <p:txBody>
          <a:bodyPr/>
          <a:lstStyle/>
          <a:p>
            <a:fld id="{4CC717A7-CA45-4CEB-A9F6-E61B8FFB9047}" type="slidenum">
              <a:rPr lang="en-US" smtClean="0"/>
              <a:pPr/>
              <a:t>17</a:t>
            </a:fld>
            <a:endParaRPr lang="en-US"/>
          </a:p>
        </p:txBody>
      </p:sp>
      <p:sp>
        <p:nvSpPr>
          <p:cNvPr id="7" name="Footer Placeholder 6"/>
          <p:cNvSpPr>
            <a:spLocks noGrp="1"/>
          </p:cNvSpPr>
          <p:nvPr>
            <p:ph type="ftr" sz="quarter" idx="11"/>
          </p:nvPr>
        </p:nvSpPr>
        <p:spPr>
          <a:xfrm>
            <a:off x="914400" y="6308725"/>
            <a:ext cx="7391400" cy="5492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b="1" dirty="0" smtClean="0">
                <a:solidFill>
                  <a:srgbClr val="00B050"/>
                </a:solidFill>
              </a:rPr>
              <a:t>Sample size (number of households)</a:t>
            </a:r>
            <a:endParaRPr lang="en-US" b="1" dirty="0">
              <a:solidFill>
                <a:srgbClr val="00B050"/>
              </a:solidFill>
            </a:endParaRPr>
          </a:p>
        </p:txBody>
      </p:sp>
      <p:graphicFrame>
        <p:nvGraphicFramePr>
          <p:cNvPr id="4" name="Content Placeholder 3"/>
          <p:cNvGraphicFramePr>
            <a:graphicFrameLocks noGrp="1"/>
          </p:cNvGraphicFramePr>
          <p:nvPr>
            <p:ph idx="1"/>
          </p:nvPr>
        </p:nvGraphicFramePr>
        <p:xfrm>
          <a:off x="457200" y="1600200"/>
          <a:ext cx="8229600" cy="4754880"/>
        </p:xfrm>
        <a:graphic>
          <a:graphicData uri="http://schemas.openxmlformats.org/drawingml/2006/table">
            <a:tbl>
              <a:tblPr firstRow="1" bandRow="1">
                <a:tableStyleId>{5C22544A-7EE6-4342-B048-85BDC9FD1C3A}</a:tableStyleId>
              </a:tblPr>
              <a:tblGrid>
                <a:gridCol w="2057400"/>
                <a:gridCol w="2057400"/>
                <a:gridCol w="2057400"/>
                <a:gridCol w="2057400"/>
              </a:tblGrid>
              <a:tr h="792480">
                <a:tc>
                  <a:txBody>
                    <a:bodyPr/>
                    <a:lstStyle/>
                    <a:p>
                      <a:r>
                        <a:rPr lang="en-US" dirty="0" smtClean="0"/>
                        <a:t>Survey</a:t>
                      </a:r>
                      <a:endParaRPr lang="en-US" dirty="0"/>
                    </a:p>
                  </a:txBody>
                  <a:tcPr/>
                </a:tc>
                <a:tc>
                  <a:txBody>
                    <a:bodyPr/>
                    <a:lstStyle/>
                    <a:p>
                      <a:pPr algn="ctr"/>
                      <a:r>
                        <a:rPr lang="en-US" dirty="0" smtClean="0"/>
                        <a:t>Overall</a:t>
                      </a:r>
                      <a:endParaRPr lang="en-US" dirty="0"/>
                    </a:p>
                  </a:txBody>
                  <a:tcPr/>
                </a:tc>
                <a:tc>
                  <a:txBody>
                    <a:bodyPr/>
                    <a:lstStyle/>
                    <a:p>
                      <a:pPr algn="ctr"/>
                      <a:r>
                        <a:rPr lang="en-US" dirty="0" smtClean="0"/>
                        <a:t>Urban</a:t>
                      </a:r>
                      <a:endParaRPr lang="en-US" dirty="0"/>
                    </a:p>
                  </a:txBody>
                  <a:tcPr/>
                </a:tc>
                <a:tc>
                  <a:txBody>
                    <a:bodyPr/>
                    <a:lstStyle/>
                    <a:p>
                      <a:pPr algn="ctr"/>
                      <a:r>
                        <a:rPr lang="en-US" dirty="0" smtClean="0"/>
                        <a:t>Rural</a:t>
                      </a:r>
                      <a:endParaRPr lang="en-US" dirty="0"/>
                    </a:p>
                  </a:txBody>
                  <a:tcPr/>
                </a:tc>
              </a:tr>
              <a:tr h="792480">
                <a:tc>
                  <a:txBody>
                    <a:bodyPr/>
                    <a:lstStyle/>
                    <a:p>
                      <a:r>
                        <a:rPr lang="en-US" dirty="0" smtClean="0"/>
                        <a:t>PIHS 2000-01</a:t>
                      </a:r>
                      <a:endParaRPr lang="en-US" dirty="0"/>
                    </a:p>
                  </a:txBody>
                  <a:tcPr/>
                </a:tc>
                <a:tc>
                  <a:txBody>
                    <a:bodyPr/>
                    <a:lstStyle/>
                    <a:p>
                      <a:pPr algn="ctr"/>
                      <a:r>
                        <a:rPr lang="en-US" dirty="0" smtClean="0"/>
                        <a:t>14705</a:t>
                      </a:r>
                      <a:endParaRPr lang="en-US" dirty="0"/>
                    </a:p>
                  </a:txBody>
                  <a:tcPr/>
                </a:tc>
                <a:tc>
                  <a:txBody>
                    <a:bodyPr/>
                    <a:lstStyle/>
                    <a:p>
                      <a:pPr algn="ctr"/>
                      <a:r>
                        <a:rPr lang="en-US" dirty="0" smtClean="0"/>
                        <a:t>5536</a:t>
                      </a:r>
                      <a:endParaRPr lang="en-US" dirty="0"/>
                    </a:p>
                  </a:txBody>
                  <a:tcPr/>
                </a:tc>
                <a:tc>
                  <a:txBody>
                    <a:bodyPr/>
                    <a:lstStyle/>
                    <a:p>
                      <a:pPr algn="ctr"/>
                      <a:r>
                        <a:rPr lang="en-US" dirty="0" smtClean="0"/>
                        <a:t>9169</a:t>
                      </a:r>
                      <a:endParaRPr lang="en-US" dirty="0"/>
                    </a:p>
                  </a:txBody>
                  <a:tcPr/>
                </a:tc>
              </a:tr>
              <a:tr h="792480">
                <a:tc>
                  <a:txBody>
                    <a:bodyPr/>
                    <a:lstStyle/>
                    <a:p>
                      <a:r>
                        <a:rPr lang="en-US" dirty="0" smtClean="0"/>
                        <a:t>PSLM 2004-05</a:t>
                      </a:r>
                      <a:endParaRPr lang="en-US" dirty="0"/>
                    </a:p>
                  </a:txBody>
                  <a:tcPr/>
                </a:tc>
                <a:tc>
                  <a:txBody>
                    <a:bodyPr/>
                    <a:lstStyle/>
                    <a:p>
                      <a:pPr algn="ctr"/>
                      <a:r>
                        <a:rPr lang="en-US" dirty="0" smtClean="0"/>
                        <a:t>14706</a:t>
                      </a:r>
                      <a:endParaRPr lang="en-US" dirty="0"/>
                    </a:p>
                  </a:txBody>
                  <a:tcPr/>
                </a:tc>
                <a:tc>
                  <a:txBody>
                    <a:bodyPr/>
                    <a:lstStyle/>
                    <a:p>
                      <a:pPr algn="ctr"/>
                      <a:r>
                        <a:rPr lang="en-US" dirty="0" smtClean="0"/>
                        <a:t>5808</a:t>
                      </a:r>
                      <a:endParaRPr lang="en-US" dirty="0"/>
                    </a:p>
                  </a:txBody>
                  <a:tcPr/>
                </a:tc>
                <a:tc>
                  <a:txBody>
                    <a:bodyPr/>
                    <a:lstStyle/>
                    <a:p>
                      <a:pPr algn="ctr"/>
                      <a:r>
                        <a:rPr lang="en-US" dirty="0" smtClean="0"/>
                        <a:t>8898</a:t>
                      </a:r>
                      <a:endParaRPr lang="en-US" dirty="0"/>
                    </a:p>
                  </a:txBody>
                  <a:tcPr/>
                </a:tc>
              </a:tr>
              <a:tr h="792480">
                <a:tc>
                  <a:txBody>
                    <a:bodyPr/>
                    <a:lstStyle/>
                    <a:p>
                      <a:r>
                        <a:rPr lang="en-US" dirty="0" smtClean="0"/>
                        <a:t>PSLM 2005-06</a:t>
                      </a:r>
                      <a:endParaRPr lang="en-US" dirty="0"/>
                    </a:p>
                  </a:txBody>
                  <a:tcPr/>
                </a:tc>
                <a:tc>
                  <a:txBody>
                    <a:bodyPr/>
                    <a:lstStyle/>
                    <a:p>
                      <a:pPr algn="ctr"/>
                      <a:r>
                        <a:rPr lang="en-US" dirty="0" smtClean="0"/>
                        <a:t>15453</a:t>
                      </a:r>
                      <a:endParaRPr lang="en-US" dirty="0"/>
                    </a:p>
                  </a:txBody>
                  <a:tcPr/>
                </a:tc>
                <a:tc>
                  <a:txBody>
                    <a:bodyPr/>
                    <a:lstStyle/>
                    <a:p>
                      <a:pPr algn="ctr"/>
                      <a:r>
                        <a:rPr lang="en-US" dirty="0" smtClean="0"/>
                        <a:t>62.40</a:t>
                      </a:r>
                      <a:endParaRPr lang="en-US" dirty="0"/>
                    </a:p>
                  </a:txBody>
                  <a:tcPr/>
                </a:tc>
                <a:tc>
                  <a:txBody>
                    <a:bodyPr/>
                    <a:lstStyle/>
                    <a:p>
                      <a:pPr algn="ctr"/>
                      <a:r>
                        <a:rPr lang="en-US" dirty="0" smtClean="0"/>
                        <a:t>9213</a:t>
                      </a:r>
                      <a:endParaRPr lang="en-US" dirty="0"/>
                    </a:p>
                  </a:txBody>
                  <a:tcPr/>
                </a:tc>
              </a:tr>
              <a:tr h="792480">
                <a:tc>
                  <a:txBody>
                    <a:bodyPr/>
                    <a:lstStyle/>
                    <a:p>
                      <a:r>
                        <a:rPr lang="en-US" dirty="0" smtClean="0"/>
                        <a:t>PSLM 2007-08</a:t>
                      </a:r>
                      <a:endParaRPr lang="en-US" dirty="0"/>
                    </a:p>
                  </a:txBody>
                  <a:tcPr/>
                </a:tc>
                <a:tc>
                  <a:txBody>
                    <a:bodyPr/>
                    <a:lstStyle/>
                    <a:p>
                      <a:pPr algn="ctr"/>
                      <a:r>
                        <a:rPr lang="en-US" dirty="0" smtClean="0"/>
                        <a:t>15512</a:t>
                      </a:r>
                      <a:endParaRPr lang="en-US" dirty="0"/>
                    </a:p>
                  </a:txBody>
                  <a:tcPr/>
                </a:tc>
                <a:tc>
                  <a:txBody>
                    <a:bodyPr/>
                    <a:lstStyle/>
                    <a:p>
                      <a:pPr algn="ctr"/>
                      <a:r>
                        <a:rPr lang="en-US" dirty="0" smtClean="0"/>
                        <a:t>6255</a:t>
                      </a:r>
                      <a:endParaRPr lang="en-US" dirty="0"/>
                    </a:p>
                  </a:txBody>
                  <a:tcPr/>
                </a:tc>
                <a:tc>
                  <a:txBody>
                    <a:bodyPr/>
                    <a:lstStyle/>
                    <a:p>
                      <a:pPr algn="ctr"/>
                      <a:r>
                        <a:rPr lang="en-US" dirty="0" smtClean="0"/>
                        <a:t>9257</a:t>
                      </a:r>
                      <a:endParaRPr lang="en-US" dirty="0"/>
                    </a:p>
                  </a:txBody>
                  <a:tcPr/>
                </a:tc>
              </a:tr>
              <a:tr h="792480">
                <a:tc>
                  <a:txBody>
                    <a:bodyPr/>
                    <a:lstStyle/>
                    <a:p>
                      <a:r>
                        <a:rPr lang="en-US" dirty="0" smtClean="0"/>
                        <a:t>PSLM 2010-11</a:t>
                      </a:r>
                      <a:endParaRPr lang="en-US" dirty="0"/>
                    </a:p>
                  </a:txBody>
                  <a:tcPr/>
                </a:tc>
                <a:tc>
                  <a:txBody>
                    <a:bodyPr/>
                    <a:lstStyle/>
                    <a:p>
                      <a:pPr algn="ctr"/>
                      <a:r>
                        <a:rPr lang="en-US" dirty="0" smtClean="0"/>
                        <a:t>16341</a:t>
                      </a:r>
                      <a:endParaRPr lang="en-US" dirty="0"/>
                    </a:p>
                  </a:txBody>
                  <a:tcPr/>
                </a:tc>
                <a:tc>
                  <a:txBody>
                    <a:bodyPr/>
                    <a:lstStyle/>
                    <a:p>
                      <a:pPr algn="ctr"/>
                      <a:r>
                        <a:rPr lang="en-US" dirty="0" smtClean="0"/>
                        <a:t>6589</a:t>
                      </a:r>
                      <a:endParaRPr lang="en-US" dirty="0"/>
                    </a:p>
                  </a:txBody>
                  <a:tcPr/>
                </a:tc>
                <a:tc>
                  <a:txBody>
                    <a:bodyPr/>
                    <a:lstStyle/>
                    <a:p>
                      <a:pPr algn="ctr"/>
                      <a:r>
                        <a:rPr lang="en-US" dirty="0" smtClean="0"/>
                        <a:t>9752</a:t>
                      </a:r>
                      <a:endParaRPr lang="en-US" dirty="0"/>
                    </a:p>
                  </a:txBody>
                  <a:tcPr/>
                </a:tc>
              </a:tr>
            </a:tbl>
          </a:graphicData>
        </a:graphic>
      </p:graphicFrame>
      <p:sp>
        <p:nvSpPr>
          <p:cNvPr id="5" name="Date Placeholder 4"/>
          <p:cNvSpPr>
            <a:spLocks noGrp="1"/>
          </p:cNvSpPr>
          <p:nvPr>
            <p:ph type="dt" sz="half" idx="10"/>
          </p:nvPr>
        </p:nvSpPr>
        <p:spPr/>
        <p:txBody>
          <a:bodyPr/>
          <a:lstStyle/>
          <a:p>
            <a:fld id="{E54C1E5B-7A4F-40F7-A8C6-040C49C4E9FA}" type="datetime1">
              <a:rPr lang="en-US" smtClean="0"/>
              <a:pPr/>
              <a:t>8/4/2014</a:t>
            </a:fld>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18</a:t>
            </a:fld>
            <a:endParaRPr lang="en-US"/>
          </a:p>
        </p:txBody>
      </p:sp>
      <p:sp>
        <p:nvSpPr>
          <p:cNvPr id="7" name="Footer Placeholder 6"/>
          <p:cNvSpPr>
            <a:spLocks noGrp="1"/>
          </p:cNvSpPr>
          <p:nvPr>
            <p:ph type="ftr" sz="quarter" idx="11"/>
          </p:nvPr>
        </p:nvSpPr>
        <p:spPr>
          <a:xfrm>
            <a:off x="1066800" y="6477000"/>
            <a:ext cx="6934200" cy="244475"/>
          </a:xfrm>
        </p:spPr>
        <p:txBody>
          <a:bodyPr/>
          <a:lstStyle/>
          <a:p>
            <a:r>
              <a:rPr lang="en-US"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en-US" b="1" dirty="0" smtClean="0">
                <a:solidFill>
                  <a:srgbClr val="00B050"/>
                </a:solidFill>
              </a:rPr>
              <a:t>Number of consumption items</a:t>
            </a:r>
            <a:endParaRPr lang="en-US" b="1" dirty="0">
              <a:solidFill>
                <a:srgbClr val="00B050"/>
              </a:solidFill>
            </a:endParaRPr>
          </a:p>
        </p:txBody>
      </p:sp>
      <p:graphicFrame>
        <p:nvGraphicFramePr>
          <p:cNvPr id="6" name="Content Placeholder 5"/>
          <p:cNvGraphicFramePr>
            <a:graphicFrameLocks noGrp="1"/>
          </p:cNvGraphicFramePr>
          <p:nvPr>
            <p:ph idx="1"/>
          </p:nvPr>
        </p:nvGraphicFramePr>
        <p:xfrm>
          <a:off x="457200" y="1600200"/>
          <a:ext cx="8229600" cy="4267200"/>
        </p:xfrm>
        <a:graphic>
          <a:graphicData uri="http://schemas.openxmlformats.org/drawingml/2006/table">
            <a:tbl>
              <a:tblPr firstRow="1" bandRow="1">
                <a:tableStyleId>{5C22544A-7EE6-4342-B048-85BDC9FD1C3A}</a:tableStyleId>
              </a:tblPr>
              <a:tblGrid>
                <a:gridCol w="2057400"/>
                <a:gridCol w="2057400"/>
                <a:gridCol w="2057400"/>
                <a:gridCol w="2057400"/>
              </a:tblGrid>
              <a:tr h="838200">
                <a:tc>
                  <a:txBody>
                    <a:bodyPr/>
                    <a:lstStyle/>
                    <a:p>
                      <a:r>
                        <a:rPr lang="en-US" dirty="0" smtClean="0"/>
                        <a:t>Survey</a:t>
                      </a:r>
                      <a:endParaRPr lang="en-US" dirty="0"/>
                    </a:p>
                  </a:txBody>
                  <a:tcPr/>
                </a:tc>
                <a:tc>
                  <a:txBody>
                    <a:bodyPr/>
                    <a:lstStyle/>
                    <a:p>
                      <a:pPr algn="ctr"/>
                      <a:r>
                        <a:rPr lang="en-US" dirty="0" smtClean="0"/>
                        <a:t>Food items</a:t>
                      </a:r>
                      <a:endParaRPr lang="en-US" dirty="0"/>
                    </a:p>
                  </a:txBody>
                  <a:tcPr/>
                </a:tc>
                <a:tc>
                  <a:txBody>
                    <a:bodyPr/>
                    <a:lstStyle/>
                    <a:p>
                      <a:pPr algn="ctr"/>
                      <a:r>
                        <a:rPr lang="en-US" dirty="0" smtClean="0"/>
                        <a:t>Non-food items</a:t>
                      </a:r>
                      <a:endParaRPr lang="en-US" dirty="0"/>
                    </a:p>
                  </a:txBody>
                  <a:tcPr/>
                </a:tc>
                <a:tc>
                  <a:txBody>
                    <a:bodyPr/>
                    <a:lstStyle/>
                    <a:p>
                      <a:pPr algn="ctr"/>
                      <a:r>
                        <a:rPr lang="en-US" dirty="0" smtClean="0"/>
                        <a:t>Total items</a:t>
                      </a:r>
                      <a:endParaRPr lang="en-US" dirty="0"/>
                    </a:p>
                  </a:txBody>
                  <a:tcPr/>
                </a:tc>
              </a:tr>
              <a:tr h="533400">
                <a:tc>
                  <a:txBody>
                    <a:bodyPr/>
                    <a:lstStyle/>
                    <a:p>
                      <a:r>
                        <a:rPr lang="en-US" smtClean="0"/>
                        <a:t>PIHS 2000-01</a:t>
                      </a:r>
                      <a:endParaRPr lang="en-US" dirty="0"/>
                    </a:p>
                  </a:txBody>
                  <a:tcPr/>
                </a:tc>
                <a:tc>
                  <a:txBody>
                    <a:bodyPr/>
                    <a:lstStyle/>
                    <a:p>
                      <a:pPr algn="ctr"/>
                      <a:r>
                        <a:rPr lang="en-US" dirty="0" smtClean="0"/>
                        <a:t>89</a:t>
                      </a:r>
                      <a:endParaRPr lang="en-US" dirty="0"/>
                    </a:p>
                  </a:txBody>
                  <a:tcPr/>
                </a:tc>
                <a:tc>
                  <a:txBody>
                    <a:bodyPr/>
                    <a:lstStyle/>
                    <a:p>
                      <a:pPr algn="ctr"/>
                      <a:r>
                        <a:rPr lang="en-US" dirty="0" smtClean="0"/>
                        <a:t>107</a:t>
                      </a:r>
                      <a:endParaRPr lang="en-US" dirty="0"/>
                    </a:p>
                  </a:txBody>
                  <a:tcPr/>
                </a:tc>
                <a:tc>
                  <a:txBody>
                    <a:bodyPr/>
                    <a:lstStyle/>
                    <a:p>
                      <a:pPr algn="ctr"/>
                      <a:r>
                        <a:rPr lang="en-US" dirty="0" smtClean="0"/>
                        <a:t>196</a:t>
                      </a:r>
                      <a:endParaRPr lang="en-US" dirty="0"/>
                    </a:p>
                  </a:txBody>
                  <a:tcPr/>
                </a:tc>
              </a:tr>
              <a:tr h="533400">
                <a:tc>
                  <a:txBody>
                    <a:bodyPr/>
                    <a:lstStyle/>
                    <a:p>
                      <a:r>
                        <a:rPr lang="en-US" dirty="0" smtClean="0"/>
                        <a:t>PSLM 2004-05</a:t>
                      </a:r>
                      <a:endParaRPr lang="en-US" dirty="0"/>
                    </a:p>
                  </a:txBody>
                  <a:tcPr/>
                </a:tc>
                <a:tc>
                  <a:txBody>
                    <a:bodyPr/>
                    <a:lstStyle/>
                    <a:p>
                      <a:pPr algn="ctr"/>
                      <a:r>
                        <a:rPr lang="en-US" dirty="0" smtClean="0"/>
                        <a:t>89</a:t>
                      </a:r>
                      <a:endParaRPr lang="en-US" dirty="0"/>
                    </a:p>
                  </a:txBody>
                  <a:tcPr/>
                </a:tc>
                <a:tc>
                  <a:txBody>
                    <a:bodyPr/>
                    <a:lstStyle/>
                    <a:p>
                      <a:pPr algn="ctr"/>
                      <a:r>
                        <a:rPr lang="en-US" dirty="0" smtClean="0"/>
                        <a:t>107</a:t>
                      </a:r>
                      <a:endParaRPr lang="en-US" dirty="0"/>
                    </a:p>
                  </a:txBody>
                  <a:tcPr/>
                </a:tc>
                <a:tc>
                  <a:txBody>
                    <a:bodyPr/>
                    <a:lstStyle/>
                    <a:p>
                      <a:pPr algn="ctr"/>
                      <a:r>
                        <a:rPr lang="en-US" dirty="0" smtClean="0"/>
                        <a:t>196</a:t>
                      </a:r>
                      <a:endParaRPr lang="en-US" dirty="0"/>
                    </a:p>
                  </a:txBody>
                  <a:tcPr/>
                </a:tc>
              </a:tr>
              <a:tr h="533400">
                <a:tc>
                  <a:txBody>
                    <a:bodyPr/>
                    <a:lstStyle/>
                    <a:p>
                      <a:r>
                        <a:rPr lang="en-US" dirty="0" smtClean="0"/>
                        <a:t>PSLM 2005-06</a:t>
                      </a:r>
                      <a:endParaRPr lang="en-US" dirty="0"/>
                    </a:p>
                  </a:txBody>
                  <a:tcPr/>
                </a:tc>
                <a:tc>
                  <a:txBody>
                    <a:bodyPr/>
                    <a:lstStyle/>
                    <a:p>
                      <a:pPr algn="ctr"/>
                      <a:r>
                        <a:rPr lang="en-US" dirty="0" smtClean="0"/>
                        <a:t>69</a:t>
                      </a:r>
                      <a:endParaRPr lang="en-US" dirty="0"/>
                    </a:p>
                  </a:txBody>
                  <a:tcPr/>
                </a:tc>
                <a:tc>
                  <a:txBody>
                    <a:bodyPr/>
                    <a:lstStyle/>
                    <a:p>
                      <a:pPr algn="ctr"/>
                      <a:r>
                        <a:rPr lang="en-US" dirty="0" smtClean="0"/>
                        <a:t>99</a:t>
                      </a:r>
                      <a:endParaRPr lang="en-US" dirty="0"/>
                    </a:p>
                  </a:txBody>
                  <a:tcPr/>
                </a:tc>
                <a:tc>
                  <a:txBody>
                    <a:bodyPr/>
                    <a:lstStyle/>
                    <a:p>
                      <a:pPr algn="ctr"/>
                      <a:r>
                        <a:rPr lang="en-US" dirty="0" smtClean="0"/>
                        <a:t>168</a:t>
                      </a:r>
                      <a:endParaRPr lang="en-US" dirty="0"/>
                    </a:p>
                  </a:txBody>
                  <a:tcPr/>
                </a:tc>
              </a:tr>
              <a:tr h="533400">
                <a:tc>
                  <a:txBody>
                    <a:bodyPr/>
                    <a:lstStyle/>
                    <a:p>
                      <a:r>
                        <a:rPr lang="en-US" dirty="0" smtClean="0"/>
                        <a:t>PSLM 2007-08</a:t>
                      </a:r>
                      <a:endParaRPr lang="en-US" dirty="0"/>
                    </a:p>
                  </a:txBody>
                  <a:tcPr/>
                </a:tc>
                <a:tc>
                  <a:txBody>
                    <a:bodyPr/>
                    <a:lstStyle/>
                    <a:p>
                      <a:pPr algn="ctr"/>
                      <a:r>
                        <a:rPr lang="en-US" dirty="0" smtClean="0"/>
                        <a:t>69</a:t>
                      </a:r>
                      <a:endParaRPr lang="en-US" dirty="0"/>
                    </a:p>
                  </a:txBody>
                  <a:tcPr/>
                </a:tc>
                <a:tc>
                  <a:txBody>
                    <a:bodyPr/>
                    <a:lstStyle/>
                    <a:p>
                      <a:pPr algn="ctr"/>
                      <a:r>
                        <a:rPr lang="en-US" dirty="0" smtClean="0"/>
                        <a:t>99</a:t>
                      </a:r>
                      <a:endParaRPr lang="en-US" dirty="0"/>
                    </a:p>
                  </a:txBody>
                  <a:tcPr/>
                </a:tc>
                <a:tc>
                  <a:txBody>
                    <a:bodyPr/>
                    <a:lstStyle/>
                    <a:p>
                      <a:pPr algn="ctr"/>
                      <a:r>
                        <a:rPr lang="en-US" dirty="0" smtClean="0"/>
                        <a:t>168</a:t>
                      </a:r>
                      <a:endParaRPr lang="en-US" dirty="0"/>
                    </a:p>
                  </a:txBody>
                  <a:tcPr/>
                </a:tc>
              </a:tr>
              <a:tr h="457200">
                <a:tc>
                  <a:txBody>
                    <a:bodyPr/>
                    <a:lstStyle/>
                    <a:p>
                      <a:r>
                        <a:rPr lang="en-US" dirty="0" smtClean="0"/>
                        <a:t>PSLM 2010-11</a:t>
                      </a:r>
                      <a:endParaRPr lang="en-US" dirty="0"/>
                    </a:p>
                  </a:txBody>
                  <a:tcPr/>
                </a:tc>
                <a:tc>
                  <a:txBody>
                    <a:bodyPr/>
                    <a:lstStyle/>
                    <a:p>
                      <a:pPr algn="ctr"/>
                      <a:r>
                        <a:rPr lang="en-US" dirty="0" smtClean="0"/>
                        <a:t>69</a:t>
                      </a:r>
                      <a:endParaRPr lang="en-US" dirty="0"/>
                    </a:p>
                  </a:txBody>
                  <a:tcPr/>
                </a:tc>
                <a:tc>
                  <a:txBody>
                    <a:bodyPr/>
                    <a:lstStyle/>
                    <a:p>
                      <a:pPr algn="ctr"/>
                      <a:r>
                        <a:rPr lang="en-US" dirty="0" smtClean="0"/>
                        <a:t>99</a:t>
                      </a:r>
                      <a:endParaRPr lang="en-US" dirty="0"/>
                    </a:p>
                  </a:txBody>
                  <a:tcPr/>
                </a:tc>
                <a:tc>
                  <a:txBody>
                    <a:bodyPr/>
                    <a:lstStyle/>
                    <a:p>
                      <a:pPr algn="ctr"/>
                      <a:r>
                        <a:rPr lang="en-US" dirty="0" smtClean="0"/>
                        <a:t>168</a:t>
                      </a:r>
                      <a:endParaRPr lang="en-US" dirty="0"/>
                    </a:p>
                  </a:txBody>
                  <a:tcPr/>
                </a:tc>
              </a:tr>
              <a:tr h="838200">
                <a:tc gridSpan="4">
                  <a:txBody>
                    <a:bodyPr/>
                    <a:lstStyle/>
                    <a:p>
                      <a:r>
                        <a:rPr lang="en-US" dirty="0" smtClean="0"/>
                        <a:t>Some</a:t>
                      </a:r>
                      <a:r>
                        <a:rPr lang="en-US" baseline="0" dirty="0" smtClean="0"/>
                        <a:t> of the </a:t>
                      </a:r>
                      <a:r>
                        <a:rPr lang="en-US" baseline="0" dirty="0" smtClean="0"/>
                        <a:t>similar </a:t>
                      </a:r>
                      <a:r>
                        <a:rPr lang="en-US" baseline="0" dirty="0" smtClean="0"/>
                        <a:t>items were merged in 2005-06, no item is deleted</a:t>
                      </a: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r>
            </a:tbl>
          </a:graphicData>
        </a:graphic>
      </p:graphicFrame>
      <p:sp>
        <p:nvSpPr>
          <p:cNvPr id="4" name="Date Placeholder 3"/>
          <p:cNvSpPr>
            <a:spLocks noGrp="1"/>
          </p:cNvSpPr>
          <p:nvPr>
            <p:ph type="dt" sz="half" idx="10"/>
          </p:nvPr>
        </p:nvSpPr>
        <p:spPr/>
        <p:txBody>
          <a:bodyPr/>
          <a:lstStyle/>
          <a:p>
            <a:fld id="{CD2F220A-CBE3-45B0-AA83-5EA6BF8DFAF6}"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19</a:t>
            </a:fld>
            <a:endParaRPr lang="en-US"/>
          </a:p>
        </p:txBody>
      </p:sp>
      <p:sp>
        <p:nvSpPr>
          <p:cNvPr id="7" name="Footer Placeholder 6"/>
          <p:cNvSpPr>
            <a:spLocks noGrp="1"/>
          </p:cNvSpPr>
          <p:nvPr>
            <p:ph type="ftr" sz="quarter" idx="11"/>
          </p:nvPr>
        </p:nvSpPr>
        <p:spPr>
          <a:xfrm>
            <a:off x="1143000" y="6019800"/>
            <a:ext cx="7010400" cy="701675"/>
          </a:xfrm>
        </p:spPr>
        <p:txBody>
          <a:bodyPr/>
          <a:lstStyle/>
          <a:p>
            <a:r>
              <a:rPr lang="en-US"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066800" y="274638"/>
            <a:ext cx="7620000" cy="868362"/>
          </a:xfrm>
          <a:solidFill>
            <a:schemeClr val="tx2">
              <a:lumMod val="20000"/>
              <a:lumOff val="80000"/>
            </a:schemeClr>
          </a:solidFill>
        </p:spPr>
        <p:txBody>
          <a:bodyPr vert="horz" lIns="91440" tIns="45720" rIns="91440" bIns="45720" rtlCol="0" anchor="ctr">
            <a:normAutofit fontScale="90000"/>
          </a:bodyPr>
          <a:lstStyle/>
          <a:p>
            <a:r>
              <a:rPr lang="en-US" b="1" dirty="0" smtClean="0">
                <a:solidFill>
                  <a:srgbClr val="00B050"/>
                </a:solidFill>
              </a:rPr>
              <a:t/>
            </a:r>
            <a:br>
              <a:rPr lang="en-US" b="1" dirty="0" smtClean="0">
                <a:solidFill>
                  <a:srgbClr val="00B050"/>
                </a:solidFill>
              </a:rPr>
            </a:br>
            <a:r>
              <a:rPr lang="en-US" b="1" dirty="0" smtClean="0">
                <a:solidFill>
                  <a:srgbClr val="00B050"/>
                </a:solidFill>
              </a:rPr>
              <a:t>Main Indicators of Pakistan</a:t>
            </a:r>
            <a:br>
              <a:rPr lang="en-US" b="1" dirty="0" smtClean="0">
                <a:solidFill>
                  <a:srgbClr val="00B050"/>
                </a:solidFill>
              </a:rPr>
            </a:br>
            <a:endParaRPr lang="en-US" b="1" dirty="0" smtClean="0">
              <a:solidFill>
                <a:srgbClr val="00B050"/>
              </a:solidFill>
            </a:endParaRPr>
          </a:p>
        </p:txBody>
      </p:sp>
      <p:graphicFrame>
        <p:nvGraphicFramePr>
          <p:cNvPr id="14" name="Content Placeholder 13"/>
          <p:cNvGraphicFramePr>
            <a:graphicFrameLocks noGrp="1"/>
          </p:cNvGraphicFramePr>
          <p:nvPr>
            <p:ph idx="1"/>
          </p:nvPr>
        </p:nvGraphicFramePr>
        <p:xfrm>
          <a:off x="1066800" y="1371596"/>
          <a:ext cx="7696200" cy="4371487"/>
        </p:xfrm>
        <a:graphic>
          <a:graphicData uri="http://schemas.openxmlformats.org/drawingml/2006/table">
            <a:tbl>
              <a:tblPr firstRow="1" bandRow="1">
                <a:tableStyleId>{7DF18680-E054-41AD-8BC1-D1AEF772440D}</a:tableStyleId>
              </a:tblPr>
              <a:tblGrid>
                <a:gridCol w="4191000"/>
                <a:gridCol w="1066800"/>
                <a:gridCol w="1143000"/>
                <a:gridCol w="1295400"/>
              </a:tblGrid>
              <a:tr h="472829">
                <a:tc>
                  <a:txBody>
                    <a:bodyPr/>
                    <a:lstStyle/>
                    <a:p>
                      <a:pPr algn="l"/>
                      <a:r>
                        <a:rPr lang="en-US" dirty="0" smtClean="0"/>
                        <a:t>Main Indicators</a:t>
                      </a:r>
                      <a:endParaRPr lang="en-US" b="1" dirty="0"/>
                    </a:p>
                  </a:txBody>
                  <a:tcPr/>
                </a:tc>
                <a:tc>
                  <a:txBody>
                    <a:bodyPr/>
                    <a:lstStyle/>
                    <a:p>
                      <a:pPr algn="ctr"/>
                      <a:r>
                        <a:rPr lang="en-US" dirty="0" smtClean="0"/>
                        <a:t>Total</a:t>
                      </a:r>
                      <a:endParaRPr lang="en-US" b="1" dirty="0"/>
                    </a:p>
                  </a:txBody>
                  <a:tcPr/>
                </a:tc>
                <a:tc>
                  <a:txBody>
                    <a:bodyPr/>
                    <a:lstStyle/>
                    <a:p>
                      <a:pPr algn="ctr"/>
                      <a:r>
                        <a:rPr lang="en-US" dirty="0" smtClean="0"/>
                        <a:t>Male</a:t>
                      </a:r>
                      <a:endParaRPr lang="en-US" b="1" dirty="0"/>
                    </a:p>
                  </a:txBody>
                  <a:tcPr/>
                </a:tc>
                <a:tc>
                  <a:txBody>
                    <a:bodyPr/>
                    <a:lstStyle/>
                    <a:p>
                      <a:pPr algn="ctr"/>
                      <a:r>
                        <a:rPr lang="en-US" dirty="0" smtClean="0"/>
                        <a:t>Female</a:t>
                      </a:r>
                      <a:endParaRPr lang="en-US" b="1" dirty="0"/>
                    </a:p>
                  </a:txBody>
                  <a:tcPr/>
                </a:tc>
              </a:tr>
              <a:tr h="47282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Labour Force Participation rates</a:t>
                      </a:r>
                      <a:endParaRPr lang="en-US" dirty="0" smtClean="0">
                        <a:latin typeface="+mn-lt"/>
                      </a:endParaRPr>
                    </a:p>
                  </a:txBody>
                  <a:tcPr/>
                </a:tc>
                <a:tc>
                  <a:txBody>
                    <a:bodyPr/>
                    <a:lstStyle/>
                    <a:p>
                      <a:pPr algn="ctr"/>
                      <a:r>
                        <a:rPr lang="en-US" dirty="0" smtClean="0"/>
                        <a:t>32.9</a:t>
                      </a:r>
                      <a:endParaRPr lang="en-US" dirty="0">
                        <a:latin typeface="+mn-lt"/>
                      </a:endParaRPr>
                    </a:p>
                  </a:txBody>
                  <a:tcPr/>
                </a:tc>
                <a:tc>
                  <a:txBody>
                    <a:bodyPr/>
                    <a:lstStyle/>
                    <a:p>
                      <a:pPr algn="ctr"/>
                      <a:r>
                        <a:rPr lang="en-US" dirty="0" smtClean="0"/>
                        <a:t>49.3</a:t>
                      </a:r>
                      <a:endParaRPr lang="en-US" dirty="0">
                        <a:latin typeface="+mn-lt"/>
                      </a:endParaRPr>
                    </a:p>
                  </a:txBody>
                  <a:tcPr/>
                </a:tc>
                <a:tc>
                  <a:txBody>
                    <a:bodyPr/>
                    <a:lstStyle/>
                    <a:p>
                      <a:pPr algn="ctr"/>
                      <a:r>
                        <a:rPr lang="en-US" dirty="0" smtClean="0"/>
                        <a:t>15.6</a:t>
                      </a:r>
                      <a:endParaRPr lang="en-US" dirty="0">
                        <a:latin typeface="+mn-lt"/>
                      </a:endParaRPr>
                    </a:p>
                  </a:txBody>
                  <a:tcPr/>
                </a:tc>
              </a:tr>
              <a:tr h="3940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Unemployment rates</a:t>
                      </a:r>
                      <a:endParaRPr lang="en-US" dirty="0">
                        <a:latin typeface="+mn-lt"/>
                      </a:endParaRPr>
                    </a:p>
                  </a:txBody>
                  <a:tcPr/>
                </a:tc>
                <a:tc>
                  <a:txBody>
                    <a:bodyPr/>
                    <a:lstStyle/>
                    <a:p>
                      <a:pPr algn="ctr"/>
                      <a:r>
                        <a:rPr lang="en-US" dirty="0" smtClean="0"/>
                        <a:t>6.0</a:t>
                      </a:r>
                      <a:endParaRPr lang="en-US" dirty="0">
                        <a:latin typeface="+mn-lt"/>
                      </a:endParaRPr>
                    </a:p>
                  </a:txBody>
                  <a:tcPr/>
                </a:tc>
                <a:tc>
                  <a:txBody>
                    <a:bodyPr/>
                    <a:lstStyle/>
                    <a:p>
                      <a:pPr algn="ctr"/>
                      <a:r>
                        <a:rPr lang="en-US" dirty="0" smtClean="0"/>
                        <a:t>5.1</a:t>
                      </a:r>
                      <a:endParaRPr lang="en-US" dirty="0">
                        <a:latin typeface="+mn-lt"/>
                      </a:endParaRPr>
                    </a:p>
                  </a:txBody>
                  <a:tcPr/>
                </a:tc>
                <a:tc>
                  <a:txBody>
                    <a:bodyPr/>
                    <a:lstStyle/>
                    <a:p>
                      <a:pPr algn="ctr"/>
                      <a:r>
                        <a:rPr lang="en-US" dirty="0" smtClean="0"/>
                        <a:t>8.9</a:t>
                      </a:r>
                      <a:endParaRPr lang="en-US" dirty="0">
                        <a:latin typeface="+mn-lt"/>
                      </a:endParaRPr>
                    </a:p>
                  </a:txBody>
                  <a:tcPr/>
                </a:tc>
              </a:tr>
              <a:tr h="3940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Employment by formal sectors</a:t>
                      </a:r>
                      <a:endParaRPr lang="en-US" dirty="0" smtClean="0">
                        <a:latin typeface="+mn-lt"/>
                      </a:endParaRPr>
                    </a:p>
                  </a:txBody>
                  <a:tcPr/>
                </a:tc>
                <a:tc>
                  <a:txBody>
                    <a:bodyPr/>
                    <a:lstStyle/>
                    <a:p>
                      <a:pPr algn="ctr"/>
                      <a:r>
                        <a:rPr lang="en-US" dirty="0" smtClean="0"/>
                        <a:t>26.4</a:t>
                      </a:r>
                      <a:endParaRPr lang="en-US" dirty="0">
                        <a:latin typeface="+mn-lt"/>
                      </a:endParaRPr>
                    </a:p>
                  </a:txBody>
                  <a:tcPr/>
                </a:tc>
                <a:tc>
                  <a:txBody>
                    <a:bodyPr/>
                    <a:lstStyle/>
                    <a:p>
                      <a:pPr algn="ctr"/>
                      <a:r>
                        <a:rPr lang="en-US" dirty="0" smtClean="0">
                          <a:latin typeface="+mn-lt"/>
                        </a:rPr>
                        <a:t>26.2</a:t>
                      </a:r>
                      <a:endParaRPr lang="en-US" dirty="0">
                        <a:latin typeface="+mn-lt"/>
                      </a:endParaRPr>
                    </a:p>
                  </a:txBody>
                  <a:tcPr/>
                </a:tc>
                <a:tc>
                  <a:txBody>
                    <a:bodyPr/>
                    <a:lstStyle/>
                    <a:p>
                      <a:pPr algn="ctr"/>
                      <a:r>
                        <a:rPr lang="en-US" dirty="0" smtClean="0"/>
                        <a:t>28.3</a:t>
                      </a:r>
                      <a:endParaRPr lang="en-US" dirty="0">
                        <a:latin typeface="+mn-lt"/>
                      </a:endParaRPr>
                    </a:p>
                  </a:txBody>
                  <a:tcPr/>
                </a:tc>
              </a:tr>
              <a:tr h="3940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Employment by informal sectors</a:t>
                      </a:r>
                      <a:endParaRPr lang="en-US" dirty="0" smtClean="0">
                        <a:latin typeface="+mn-lt"/>
                      </a:endParaRPr>
                    </a:p>
                  </a:txBody>
                  <a:tcPr/>
                </a:tc>
                <a:tc>
                  <a:txBody>
                    <a:bodyPr/>
                    <a:lstStyle/>
                    <a:p>
                      <a:pPr algn="ctr"/>
                      <a:r>
                        <a:rPr lang="en-US" dirty="0" smtClean="0"/>
                        <a:t>73.6</a:t>
                      </a:r>
                      <a:endParaRPr lang="en-US" dirty="0">
                        <a:latin typeface="+mn-lt"/>
                      </a:endParaRPr>
                    </a:p>
                  </a:txBody>
                  <a:tcPr/>
                </a:tc>
                <a:tc>
                  <a:txBody>
                    <a:bodyPr/>
                    <a:lstStyle/>
                    <a:p>
                      <a:pPr algn="ctr"/>
                      <a:r>
                        <a:rPr lang="en-US" dirty="0" smtClean="0"/>
                        <a:t>73.8</a:t>
                      </a:r>
                      <a:endParaRPr lang="en-US" dirty="0">
                        <a:latin typeface="+mn-lt"/>
                      </a:endParaRPr>
                    </a:p>
                  </a:txBody>
                  <a:tcPr/>
                </a:tc>
                <a:tc>
                  <a:txBody>
                    <a:bodyPr/>
                    <a:lstStyle/>
                    <a:p>
                      <a:pPr algn="ctr"/>
                      <a:r>
                        <a:rPr lang="en-US" dirty="0" smtClean="0"/>
                        <a:t>71.7</a:t>
                      </a:r>
                      <a:endParaRPr lang="en-US" dirty="0">
                        <a:latin typeface="+mn-lt"/>
                      </a:endParaRPr>
                    </a:p>
                  </a:txBody>
                  <a:tcPr/>
                </a:tc>
              </a:tr>
              <a:tr h="40978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Sex ratio</a:t>
                      </a:r>
                      <a:endParaRPr lang="en-US" sz="2000" dirty="0">
                        <a:latin typeface="+mn-lt"/>
                      </a:endParaRPr>
                    </a:p>
                  </a:txBody>
                  <a:tcPr/>
                </a:tc>
                <a:tc>
                  <a:txBody>
                    <a:bodyPr/>
                    <a:lstStyle/>
                    <a:p>
                      <a:pPr algn="ctr"/>
                      <a:r>
                        <a:rPr lang="en-US" sz="2000" dirty="0" smtClean="0"/>
                        <a:t>106</a:t>
                      </a:r>
                      <a:endParaRPr lang="en-US" sz="2000" dirty="0">
                        <a:latin typeface="+mn-lt"/>
                      </a:endParaRPr>
                    </a:p>
                  </a:txBody>
                  <a:tcPr/>
                </a:tc>
                <a:tc>
                  <a:txBody>
                    <a:bodyPr/>
                    <a:lstStyle/>
                    <a:p>
                      <a:pPr algn="ctr"/>
                      <a:endParaRPr lang="en-US" sz="2000" dirty="0">
                        <a:latin typeface="+mn-lt"/>
                      </a:endParaRPr>
                    </a:p>
                  </a:txBody>
                  <a:tcPr/>
                </a:tc>
                <a:tc>
                  <a:txBody>
                    <a:bodyPr/>
                    <a:lstStyle/>
                    <a:p>
                      <a:pPr algn="ctr"/>
                      <a:endParaRPr lang="en-US" sz="2000" dirty="0">
                        <a:latin typeface="+mn-lt"/>
                      </a:endParaRPr>
                    </a:p>
                  </a:txBody>
                  <a:tcPr/>
                </a:tc>
              </a:tr>
              <a:tr h="4570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Life Expectancy at Birth</a:t>
                      </a:r>
                      <a:endParaRPr lang="en-US" sz="2000" dirty="0">
                        <a:latin typeface="+mn-lt"/>
                      </a:endParaRPr>
                    </a:p>
                  </a:txBody>
                  <a:tcPr/>
                </a:tc>
                <a:tc>
                  <a:txBody>
                    <a:bodyPr/>
                    <a:lstStyle/>
                    <a:p>
                      <a:pPr algn="ctr"/>
                      <a:endParaRPr lang="en-US" sz="2000" dirty="0">
                        <a:latin typeface="+mn-lt"/>
                      </a:endParaRPr>
                    </a:p>
                  </a:txBody>
                  <a:tcPr/>
                </a:tc>
                <a:tc>
                  <a:txBody>
                    <a:bodyPr/>
                    <a:lstStyle/>
                    <a:p>
                      <a:pPr algn="ctr"/>
                      <a:r>
                        <a:rPr lang="en-US" sz="2000" dirty="0" smtClean="0"/>
                        <a:t>64</a:t>
                      </a:r>
                      <a:endParaRPr lang="en-US" sz="2000" dirty="0">
                        <a:latin typeface="+mn-lt"/>
                      </a:endParaRPr>
                    </a:p>
                  </a:txBody>
                  <a:tcPr/>
                </a:tc>
                <a:tc>
                  <a:txBody>
                    <a:bodyPr/>
                    <a:lstStyle/>
                    <a:p>
                      <a:pPr algn="ctr"/>
                      <a:r>
                        <a:rPr lang="en-US" sz="2000" dirty="0" smtClean="0"/>
                        <a:t>67</a:t>
                      </a:r>
                      <a:endParaRPr lang="en-US" sz="2000" dirty="0">
                        <a:latin typeface="+mn-lt"/>
                      </a:endParaRPr>
                    </a:p>
                  </a:txBody>
                  <a:tcPr/>
                </a:tc>
              </a:tr>
              <a:tr h="3782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Literacy rates</a:t>
                      </a:r>
                      <a:endParaRPr lang="en-US" dirty="0" smtClean="0">
                        <a:latin typeface="+mn-lt"/>
                      </a:endParaRPr>
                    </a:p>
                  </a:txBody>
                  <a:tcPr/>
                </a:tc>
                <a:tc>
                  <a:txBody>
                    <a:bodyPr/>
                    <a:lstStyle/>
                    <a:p>
                      <a:pPr algn="ctr"/>
                      <a:r>
                        <a:rPr lang="en-US" dirty="0" smtClean="0"/>
                        <a:t>60</a:t>
                      </a:r>
                      <a:endParaRPr lang="en-US" dirty="0">
                        <a:latin typeface="+mn-lt"/>
                      </a:endParaRPr>
                    </a:p>
                  </a:txBody>
                  <a:tcPr/>
                </a:tc>
                <a:tc>
                  <a:txBody>
                    <a:bodyPr/>
                    <a:lstStyle/>
                    <a:p>
                      <a:pPr algn="ctr"/>
                      <a:r>
                        <a:rPr lang="en-US" dirty="0" smtClean="0"/>
                        <a:t>71</a:t>
                      </a:r>
                      <a:endParaRPr lang="en-US" dirty="0">
                        <a:latin typeface="+mn-lt"/>
                      </a:endParaRPr>
                    </a:p>
                  </a:txBody>
                  <a:tcPr/>
                </a:tc>
                <a:tc>
                  <a:txBody>
                    <a:bodyPr/>
                    <a:lstStyle/>
                    <a:p>
                      <a:pPr algn="ctr"/>
                      <a:r>
                        <a:rPr lang="en-US" dirty="0" smtClean="0"/>
                        <a:t>48</a:t>
                      </a:r>
                      <a:endParaRPr lang="en-US" dirty="0">
                        <a:latin typeface="+mn-lt"/>
                      </a:endParaRPr>
                    </a:p>
                  </a:txBody>
                  <a:tcPr/>
                </a:tc>
              </a:tr>
              <a:tr h="4371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 Enrolment</a:t>
                      </a:r>
                      <a:r>
                        <a:rPr lang="en-US" baseline="0" dirty="0" smtClean="0"/>
                        <a:t> Rate (Primary level)</a:t>
                      </a:r>
                      <a:endParaRPr lang="en-US" dirty="0" smtClean="0">
                        <a:latin typeface="+mn-lt"/>
                      </a:endParaRPr>
                    </a:p>
                  </a:txBody>
                  <a:tcPr/>
                </a:tc>
                <a:tc>
                  <a:txBody>
                    <a:bodyPr/>
                    <a:lstStyle/>
                    <a:p>
                      <a:pPr algn="ctr"/>
                      <a:r>
                        <a:rPr lang="en-US" dirty="0" smtClean="0"/>
                        <a:t>57</a:t>
                      </a:r>
                      <a:endParaRPr lang="en-US" dirty="0">
                        <a:latin typeface="+mn-lt"/>
                      </a:endParaRPr>
                    </a:p>
                  </a:txBody>
                  <a:tcPr/>
                </a:tc>
                <a:tc>
                  <a:txBody>
                    <a:bodyPr/>
                    <a:lstStyle/>
                    <a:p>
                      <a:pPr algn="ctr"/>
                      <a:r>
                        <a:rPr lang="en-US" dirty="0" smtClean="0"/>
                        <a:t>61</a:t>
                      </a:r>
                      <a:endParaRPr lang="en-US" dirty="0">
                        <a:latin typeface="+mn-lt"/>
                      </a:endParaRPr>
                    </a:p>
                  </a:txBody>
                  <a:tcPr/>
                </a:tc>
                <a:tc>
                  <a:txBody>
                    <a:bodyPr/>
                    <a:lstStyle/>
                    <a:p>
                      <a:pPr algn="ctr"/>
                      <a:r>
                        <a:rPr lang="en-US" dirty="0" smtClean="0"/>
                        <a:t>54</a:t>
                      </a:r>
                      <a:endParaRPr lang="en-US" dirty="0">
                        <a:latin typeface="+mn-lt"/>
                      </a:endParaRPr>
                    </a:p>
                  </a:txBody>
                  <a:tcPr/>
                </a:tc>
              </a:tr>
              <a:tr h="561483">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Source: PSLM Survey 2012-13,</a:t>
                      </a:r>
                      <a:r>
                        <a:rPr lang="en-US" sz="1600" baseline="0" dirty="0" smtClean="0">
                          <a:latin typeface="+mn-lt"/>
                        </a:rPr>
                        <a:t> LFS Survey 2012-13</a:t>
                      </a:r>
                      <a:endParaRPr lang="en-US" sz="1600" dirty="0" smtClean="0">
                        <a:latin typeface="+mn-lt"/>
                      </a:endParaRPr>
                    </a:p>
                  </a:txBody>
                  <a:tcPr/>
                </a:tc>
                <a:tc hMerge="1">
                  <a:txBody>
                    <a:bodyPr/>
                    <a:lstStyle/>
                    <a:p>
                      <a:pPr algn="ctr"/>
                      <a:endParaRPr lang="en-US" dirty="0">
                        <a:latin typeface="+mn-lt"/>
                      </a:endParaRPr>
                    </a:p>
                  </a:txBody>
                  <a:tcPr/>
                </a:tc>
                <a:tc hMerge="1">
                  <a:txBody>
                    <a:bodyPr/>
                    <a:lstStyle/>
                    <a:p>
                      <a:pPr algn="ctr"/>
                      <a:endParaRPr lang="en-US" dirty="0">
                        <a:latin typeface="+mn-lt"/>
                      </a:endParaRPr>
                    </a:p>
                  </a:txBody>
                  <a:tcPr/>
                </a:tc>
                <a:tc hMerge="1">
                  <a:txBody>
                    <a:bodyPr/>
                    <a:lstStyle/>
                    <a:p>
                      <a:pPr algn="ctr"/>
                      <a:endParaRPr lang="en-US" dirty="0">
                        <a:latin typeface="+mn-lt"/>
                      </a:endParaRPr>
                    </a:p>
                  </a:txBody>
                  <a:tcPr/>
                </a:tc>
              </a:tr>
            </a:tbl>
          </a:graphicData>
        </a:graphic>
      </p:graphicFrame>
      <p:sp>
        <p:nvSpPr>
          <p:cNvPr id="5" name="Slide Number Placeholder 4"/>
          <p:cNvSpPr>
            <a:spLocks noGrp="1"/>
          </p:cNvSpPr>
          <p:nvPr>
            <p:ph type="sldNum" sz="quarter" idx="12"/>
          </p:nvPr>
        </p:nvSpPr>
        <p:spPr/>
        <p:txBody>
          <a:bodyPr/>
          <a:lstStyle/>
          <a:p>
            <a:fld id="{4CC717A7-CA45-4CEB-A9F6-E61B8FFB9047}" type="slidenum">
              <a:rPr lang="en-US" smtClean="0"/>
              <a:pPr/>
              <a:t>2</a:t>
            </a:fld>
            <a:endParaRPr lang="en-US"/>
          </a:p>
        </p:txBody>
      </p:sp>
      <p:sp>
        <p:nvSpPr>
          <p:cNvPr id="6" name="Footer Placeholder 5"/>
          <p:cNvSpPr>
            <a:spLocks noGrp="1"/>
          </p:cNvSpPr>
          <p:nvPr>
            <p:ph type="ftr" sz="quarter" idx="11"/>
          </p:nvPr>
        </p:nvSpPr>
        <p:spPr>
          <a:xfrm>
            <a:off x="990600" y="5943600"/>
            <a:ext cx="7239000" cy="441325"/>
          </a:xfrm>
        </p:spPr>
        <p:txBody>
          <a:bodyPr/>
          <a:lstStyle/>
          <a:p>
            <a:r>
              <a:rPr lang="en-US" dirty="0" smtClean="0"/>
              <a:t>Expert Group Meeting on Enhancing National Capacities of OIC member Countries in Poverty Statistics 7-8th August Ankara, Turkey</a:t>
            </a:r>
            <a:endParaRPr lang="en-US" dirty="0"/>
          </a:p>
        </p:txBody>
      </p:sp>
      <p:sp>
        <p:nvSpPr>
          <p:cNvPr id="7" name="Date Placeholder 3"/>
          <p:cNvSpPr>
            <a:spLocks noGrp="1"/>
          </p:cNvSpPr>
          <p:nvPr>
            <p:ph type="dt" sz="half" idx="10"/>
          </p:nvPr>
        </p:nvSpPr>
        <p:spPr>
          <a:xfrm>
            <a:off x="152400" y="6492875"/>
            <a:ext cx="2133600" cy="365125"/>
          </a:xfrm>
        </p:spPr>
        <p:txBody>
          <a:bodyPr/>
          <a:lstStyle/>
          <a:p>
            <a:fld id="{46205FB5-C73B-4BA9-9629-71D8AB9948DE}" type="datetime1">
              <a:rPr lang="en-US" smtClean="0"/>
              <a:pPr/>
              <a:t>8/4/2014</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09600"/>
          </a:xfrm>
          <a:solidFill>
            <a:schemeClr val="tx2">
              <a:lumMod val="20000"/>
              <a:lumOff val="80000"/>
            </a:schemeClr>
          </a:solidFill>
        </p:spPr>
        <p:txBody>
          <a:bodyPr>
            <a:normAutofit fontScale="90000"/>
          </a:bodyPr>
          <a:lstStyle/>
          <a:p>
            <a:r>
              <a:rPr lang="en-US" b="1" dirty="0" smtClean="0">
                <a:solidFill>
                  <a:srgbClr val="00B050"/>
                </a:solidFill>
              </a:rPr>
              <a:t>Households size by region</a:t>
            </a:r>
            <a:endParaRPr lang="en-US" b="1" dirty="0">
              <a:solidFill>
                <a:srgbClr val="00B050"/>
              </a:solidFill>
            </a:endParaRPr>
          </a:p>
        </p:txBody>
      </p:sp>
      <p:graphicFrame>
        <p:nvGraphicFramePr>
          <p:cNvPr id="4" name="Table 3"/>
          <p:cNvGraphicFramePr>
            <a:graphicFrameLocks noGrp="1"/>
          </p:cNvGraphicFramePr>
          <p:nvPr/>
        </p:nvGraphicFramePr>
        <p:xfrm>
          <a:off x="609600" y="1524000"/>
          <a:ext cx="7848600" cy="4343400"/>
        </p:xfrm>
        <a:graphic>
          <a:graphicData uri="http://schemas.openxmlformats.org/drawingml/2006/table">
            <a:tbl>
              <a:tblPr firstRow="1" bandRow="1">
                <a:tableStyleId>{5C22544A-7EE6-4342-B048-85BDC9FD1C3A}</a:tableStyleId>
              </a:tblPr>
              <a:tblGrid>
                <a:gridCol w="1962150"/>
                <a:gridCol w="1962150"/>
                <a:gridCol w="1962150"/>
                <a:gridCol w="1962150"/>
              </a:tblGrid>
              <a:tr h="723900">
                <a:tc>
                  <a:txBody>
                    <a:bodyPr/>
                    <a:lstStyle/>
                    <a:p>
                      <a:r>
                        <a:rPr lang="en-US" dirty="0" smtClean="0"/>
                        <a:t>Year</a:t>
                      </a:r>
                      <a:endParaRPr lang="en-US" dirty="0"/>
                    </a:p>
                  </a:txBody>
                  <a:tcPr/>
                </a:tc>
                <a:tc>
                  <a:txBody>
                    <a:bodyPr/>
                    <a:lstStyle/>
                    <a:p>
                      <a:pPr algn="ctr"/>
                      <a:r>
                        <a:rPr lang="en-US" dirty="0" smtClean="0"/>
                        <a:t>Urban</a:t>
                      </a:r>
                      <a:endParaRPr lang="en-US" dirty="0"/>
                    </a:p>
                  </a:txBody>
                  <a:tcPr/>
                </a:tc>
                <a:tc>
                  <a:txBody>
                    <a:bodyPr/>
                    <a:lstStyle/>
                    <a:p>
                      <a:pPr algn="ctr"/>
                      <a:r>
                        <a:rPr lang="en-US" dirty="0" smtClean="0"/>
                        <a:t>Rural</a:t>
                      </a:r>
                      <a:endParaRPr lang="en-US" dirty="0"/>
                    </a:p>
                  </a:txBody>
                  <a:tcPr/>
                </a:tc>
                <a:tc>
                  <a:txBody>
                    <a:bodyPr/>
                    <a:lstStyle/>
                    <a:p>
                      <a:pPr algn="ctr"/>
                      <a:r>
                        <a:rPr lang="en-US" dirty="0" smtClean="0"/>
                        <a:t>Overall</a:t>
                      </a:r>
                      <a:endParaRPr lang="en-US" dirty="0"/>
                    </a:p>
                  </a:txBody>
                  <a:tcPr/>
                </a:tc>
              </a:tr>
              <a:tr h="723900">
                <a:tc>
                  <a:txBody>
                    <a:bodyPr/>
                    <a:lstStyle/>
                    <a:p>
                      <a:r>
                        <a:rPr lang="en-US" dirty="0" smtClean="0"/>
                        <a:t>PIHS 2001-02</a:t>
                      </a:r>
                      <a:endParaRPr lang="en-US" dirty="0"/>
                    </a:p>
                  </a:txBody>
                  <a:tcPr/>
                </a:tc>
                <a:tc>
                  <a:txBody>
                    <a:bodyPr/>
                    <a:lstStyle/>
                    <a:p>
                      <a:pPr algn="ctr"/>
                      <a:r>
                        <a:rPr lang="en-US" dirty="0" smtClean="0"/>
                        <a:t>6.87</a:t>
                      </a:r>
                      <a:endParaRPr lang="en-US" dirty="0"/>
                    </a:p>
                  </a:txBody>
                  <a:tcPr/>
                </a:tc>
                <a:tc>
                  <a:txBody>
                    <a:bodyPr/>
                    <a:lstStyle/>
                    <a:p>
                      <a:pPr algn="ctr"/>
                      <a:r>
                        <a:rPr lang="en-US" dirty="0" smtClean="0"/>
                        <a:t>7.00</a:t>
                      </a:r>
                      <a:endParaRPr lang="en-US" dirty="0"/>
                    </a:p>
                  </a:txBody>
                  <a:tcPr/>
                </a:tc>
                <a:tc>
                  <a:txBody>
                    <a:bodyPr/>
                    <a:lstStyle/>
                    <a:p>
                      <a:pPr algn="ctr"/>
                      <a:r>
                        <a:rPr lang="en-US" dirty="0" smtClean="0"/>
                        <a:t>6.96</a:t>
                      </a:r>
                      <a:endParaRPr lang="en-US" dirty="0"/>
                    </a:p>
                  </a:txBody>
                  <a:tcPr/>
                </a:tc>
              </a:tr>
              <a:tr h="723900">
                <a:tc>
                  <a:txBody>
                    <a:bodyPr/>
                    <a:lstStyle/>
                    <a:p>
                      <a:r>
                        <a:rPr lang="en-US" dirty="0" smtClean="0"/>
                        <a:t>PSLM 2004-05</a:t>
                      </a:r>
                      <a:endParaRPr lang="en-US" dirty="0"/>
                    </a:p>
                  </a:txBody>
                  <a:tcPr/>
                </a:tc>
                <a:tc>
                  <a:txBody>
                    <a:bodyPr/>
                    <a:lstStyle/>
                    <a:p>
                      <a:pPr algn="ctr"/>
                      <a:r>
                        <a:rPr lang="en-US" dirty="0" smtClean="0"/>
                        <a:t>6.63</a:t>
                      </a:r>
                      <a:endParaRPr lang="en-US" dirty="0"/>
                    </a:p>
                  </a:txBody>
                  <a:tcPr/>
                </a:tc>
                <a:tc>
                  <a:txBody>
                    <a:bodyPr/>
                    <a:lstStyle/>
                    <a:p>
                      <a:pPr algn="ctr"/>
                      <a:r>
                        <a:rPr lang="en-US" dirty="0" smtClean="0"/>
                        <a:t>6.8</a:t>
                      </a:r>
                      <a:endParaRPr lang="en-US" dirty="0"/>
                    </a:p>
                  </a:txBody>
                  <a:tcPr/>
                </a:tc>
                <a:tc>
                  <a:txBody>
                    <a:bodyPr/>
                    <a:lstStyle/>
                    <a:p>
                      <a:pPr algn="ctr"/>
                      <a:r>
                        <a:rPr lang="en-US" dirty="0" smtClean="0"/>
                        <a:t>6.75</a:t>
                      </a:r>
                      <a:endParaRPr lang="en-US" dirty="0"/>
                    </a:p>
                  </a:txBody>
                  <a:tcPr/>
                </a:tc>
              </a:tr>
              <a:tr h="723900">
                <a:tc>
                  <a:txBody>
                    <a:bodyPr/>
                    <a:lstStyle/>
                    <a:p>
                      <a:r>
                        <a:rPr lang="en-US" dirty="0" smtClean="0"/>
                        <a:t>PSLM 2005-06</a:t>
                      </a:r>
                      <a:endParaRPr lang="en-US" dirty="0"/>
                    </a:p>
                  </a:txBody>
                  <a:tcPr/>
                </a:tc>
                <a:tc>
                  <a:txBody>
                    <a:bodyPr/>
                    <a:lstStyle/>
                    <a:p>
                      <a:pPr algn="ctr"/>
                      <a:r>
                        <a:rPr lang="en-US" dirty="0" smtClean="0"/>
                        <a:t>6.65</a:t>
                      </a:r>
                      <a:endParaRPr lang="en-US" dirty="0"/>
                    </a:p>
                  </a:txBody>
                  <a:tcPr/>
                </a:tc>
                <a:tc>
                  <a:txBody>
                    <a:bodyPr/>
                    <a:lstStyle/>
                    <a:p>
                      <a:pPr algn="ctr"/>
                      <a:r>
                        <a:rPr lang="en-US" dirty="0" smtClean="0"/>
                        <a:t>6.93</a:t>
                      </a:r>
                      <a:endParaRPr lang="en-US" dirty="0"/>
                    </a:p>
                  </a:txBody>
                  <a:tcPr/>
                </a:tc>
                <a:tc>
                  <a:txBody>
                    <a:bodyPr/>
                    <a:lstStyle/>
                    <a:p>
                      <a:pPr algn="ctr"/>
                      <a:r>
                        <a:rPr lang="en-US" dirty="0" smtClean="0"/>
                        <a:t>6.83</a:t>
                      </a:r>
                      <a:endParaRPr lang="en-US" dirty="0"/>
                    </a:p>
                  </a:txBody>
                  <a:tcPr/>
                </a:tc>
              </a:tr>
              <a:tr h="723900">
                <a:tc>
                  <a:txBody>
                    <a:bodyPr/>
                    <a:lstStyle/>
                    <a:p>
                      <a:r>
                        <a:rPr lang="en-US" dirty="0" smtClean="0"/>
                        <a:t>PSLM 2007-08</a:t>
                      </a:r>
                      <a:endParaRPr lang="en-US" dirty="0"/>
                    </a:p>
                  </a:txBody>
                  <a:tcPr/>
                </a:tc>
                <a:tc>
                  <a:txBody>
                    <a:bodyPr/>
                    <a:lstStyle/>
                    <a:p>
                      <a:pPr algn="ctr"/>
                      <a:r>
                        <a:rPr lang="en-US" dirty="0" smtClean="0"/>
                        <a:t>6.31</a:t>
                      </a:r>
                      <a:endParaRPr lang="en-US" dirty="0"/>
                    </a:p>
                  </a:txBody>
                  <a:tcPr/>
                </a:tc>
                <a:tc>
                  <a:txBody>
                    <a:bodyPr/>
                    <a:lstStyle/>
                    <a:p>
                      <a:pPr algn="ctr"/>
                      <a:r>
                        <a:rPr lang="en-US" dirty="0" smtClean="0"/>
                        <a:t>6.72</a:t>
                      </a:r>
                      <a:endParaRPr lang="en-US" dirty="0"/>
                    </a:p>
                  </a:txBody>
                  <a:tcPr/>
                </a:tc>
                <a:tc>
                  <a:txBody>
                    <a:bodyPr/>
                    <a:lstStyle/>
                    <a:p>
                      <a:pPr algn="ctr"/>
                      <a:r>
                        <a:rPr lang="en-US" dirty="0" smtClean="0"/>
                        <a:t>6.58</a:t>
                      </a:r>
                      <a:endParaRPr lang="en-US" dirty="0"/>
                    </a:p>
                  </a:txBody>
                  <a:tcPr/>
                </a:tc>
              </a:tr>
              <a:tr h="723900">
                <a:tc>
                  <a:txBody>
                    <a:bodyPr/>
                    <a:lstStyle/>
                    <a:p>
                      <a:r>
                        <a:rPr lang="en-US" dirty="0" smtClean="0"/>
                        <a:t>PSLM 2010-11</a:t>
                      </a:r>
                      <a:endParaRPr lang="en-US" dirty="0"/>
                    </a:p>
                  </a:txBody>
                  <a:tcPr/>
                </a:tc>
                <a:tc>
                  <a:txBody>
                    <a:bodyPr/>
                    <a:lstStyle/>
                    <a:p>
                      <a:pPr algn="ctr"/>
                      <a:r>
                        <a:rPr lang="en-US" dirty="0" smtClean="0"/>
                        <a:t>6.19</a:t>
                      </a:r>
                      <a:endParaRPr lang="en-US" dirty="0"/>
                    </a:p>
                  </a:txBody>
                  <a:tcPr/>
                </a:tc>
                <a:tc>
                  <a:txBody>
                    <a:bodyPr/>
                    <a:lstStyle/>
                    <a:p>
                      <a:pPr algn="ctr"/>
                      <a:r>
                        <a:rPr lang="en-US" dirty="0" smtClean="0"/>
                        <a:t>6.49</a:t>
                      </a:r>
                      <a:endParaRPr lang="en-US" dirty="0"/>
                    </a:p>
                  </a:txBody>
                  <a:tcPr/>
                </a:tc>
                <a:tc>
                  <a:txBody>
                    <a:bodyPr/>
                    <a:lstStyle/>
                    <a:p>
                      <a:pPr algn="ctr"/>
                      <a:r>
                        <a:rPr lang="en-US" dirty="0" smtClean="0"/>
                        <a:t>6.38</a:t>
                      </a:r>
                      <a:endParaRPr 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en-US" sz="2800" b="1" dirty="0" smtClean="0">
                <a:solidFill>
                  <a:srgbClr val="00B050"/>
                </a:solidFill>
              </a:rPr>
              <a:t>Per equivalent adult monthly consumption expenditure at the prices of 2001</a:t>
            </a:r>
            <a:endParaRPr lang="en-US" sz="2800" b="1" dirty="0">
              <a:solidFill>
                <a:srgbClr val="00B050"/>
              </a:solidFill>
            </a:endParaRPr>
          </a:p>
        </p:txBody>
      </p:sp>
      <p:graphicFrame>
        <p:nvGraphicFramePr>
          <p:cNvPr id="4" name="Content Placeholder 3"/>
          <p:cNvGraphicFramePr>
            <a:graphicFrameLocks noGrp="1"/>
          </p:cNvGraphicFramePr>
          <p:nvPr>
            <p:ph idx="1"/>
          </p:nvPr>
        </p:nvGraphicFramePr>
        <p:xfrm>
          <a:off x="457200" y="1600200"/>
          <a:ext cx="8229600" cy="3733801"/>
        </p:xfrm>
        <a:graphic>
          <a:graphicData uri="http://schemas.openxmlformats.org/drawingml/2006/table">
            <a:tbl>
              <a:tblPr firstRow="1" bandRow="1">
                <a:tableStyleId>{5C22544A-7EE6-4342-B048-85BDC9FD1C3A}</a:tableStyleId>
              </a:tblPr>
              <a:tblGrid>
                <a:gridCol w="2057400"/>
                <a:gridCol w="2057400"/>
                <a:gridCol w="2057400"/>
                <a:gridCol w="2057400"/>
              </a:tblGrid>
              <a:tr h="495301">
                <a:tc rowSpan="2">
                  <a:txBody>
                    <a:bodyPr/>
                    <a:lstStyle/>
                    <a:p>
                      <a:r>
                        <a:rPr lang="en-US" dirty="0" smtClean="0"/>
                        <a:t>Quintile</a:t>
                      </a:r>
                      <a:endParaRPr lang="en-US" dirty="0"/>
                    </a:p>
                  </a:txBody>
                  <a:tcPr/>
                </a:tc>
                <a:tc gridSpan="3">
                  <a:txBody>
                    <a:bodyPr/>
                    <a:lstStyle/>
                    <a:p>
                      <a:pPr algn="ctr"/>
                      <a:r>
                        <a:rPr lang="en-US" sz="2000" dirty="0" smtClean="0"/>
                        <a:t>PSLM 2010-11</a:t>
                      </a:r>
                      <a:endParaRPr lang="en-US" sz="2000" dirty="0"/>
                    </a:p>
                  </a:txBody>
                  <a:tcPr/>
                </a:tc>
                <a:tc hMerge="1">
                  <a:txBody>
                    <a:bodyPr/>
                    <a:lstStyle/>
                    <a:p>
                      <a:endParaRPr lang="en-US" dirty="0"/>
                    </a:p>
                  </a:txBody>
                  <a:tcPr/>
                </a:tc>
                <a:tc hMerge="1">
                  <a:txBody>
                    <a:bodyPr/>
                    <a:lstStyle/>
                    <a:p>
                      <a:endParaRPr lang="en-US" dirty="0"/>
                    </a:p>
                  </a:txBody>
                  <a:tcPr/>
                </a:tc>
              </a:tr>
              <a:tr h="457200">
                <a:tc vMerge="1">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Urban</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Rural</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Total</a:t>
                      </a:r>
                      <a:endParaRPr lang="en-US" b="1" dirty="0"/>
                    </a:p>
                  </a:txBody>
                  <a:tcPr/>
                </a:tc>
              </a:tr>
              <a:tr h="463550">
                <a:tc>
                  <a:txBody>
                    <a:bodyPr/>
                    <a:lstStyle/>
                    <a:p>
                      <a:r>
                        <a:rPr lang="en-US" dirty="0" smtClean="0"/>
                        <a:t>Poorest 20%</a:t>
                      </a:r>
                      <a:endParaRPr lang="en-US" dirty="0"/>
                    </a:p>
                  </a:txBody>
                  <a:tcPr/>
                </a:tc>
                <a:tc>
                  <a:txBody>
                    <a:bodyPr/>
                    <a:lstStyle/>
                    <a:p>
                      <a:pPr algn="ctr"/>
                      <a:r>
                        <a:rPr lang="en-US" dirty="0" smtClean="0"/>
                        <a:t>679</a:t>
                      </a:r>
                      <a:endParaRPr lang="en-US" dirty="0"/>
                    </a:p>
                  </a:txBody>
                  <a:tcPr/>
                </a:tc>
                <a:tc>
                  <a:txBody>
                    <a:bodyPr/>
                    <a:lstStyle/>
                    <a:p>
                      <a:pPr algn="ctr"/>
                      <a:r>
                        <a:rPr lang="en-US" dirty="0" smtClean="0"/>
                        <a:t>674</a:t>
                      </a:r>
                      <a:endParaRPr lang="en-US" dirty="0"/>
                    </a:p>
                  </a:txBody>
                  <a:tcPr/>
                </a:tc>
                <a:tc>
                  <a:txBody>
                    <a:bodyPr/>
                    <a:lstStyle/>
                    <a:p>
                      <a:pPr algn="ctr"/>
                      <a:r>
                        <a:rPr lang="en-US" dirty="0" smtClean="0"/>
                        <a:t>675</a:t>
                      </a:r>
                      <a:endParaRPr lang="en-US" dirty="0"/>
                    </a:p>
                  </a:txBody>
                  <a:tcPr/>
                </a:tc>
              </a:tr>
              <a:tr h="463550">
                <a:tc>
                  <a:txBody>
                    <a:bodyPr/>
                    <a:lstStyle/>
                    <a:p>
                      <a:r>
                        <a:rPr lang="en-US" dirty="0" smtClean="0"/>
                        <a:t>Second</a:t>
                      </a:r>
                      <a:endParaRPr lang="en-US" dirty="0"/>
                    </a:p>
                  </a:txBody>
                  <a:tcPr/>
                </a:tc>
                <a:tc>
                  <a:txBody>
                    <a:bodyPr/>
                    <a:lstStyle/>
                    <a:p>
                      <a:pPr algn="ctr"/>
                      <a:r>
                        <a:rPr lang="en-US" dirty="0" smtClean="0"/>
                        <a:t>911</a:t>
                      </a:r>
                      <a:endParaRPr lang="en-US" dirty="0"/>
                    </a:p>
                  </a:txBody>
                  <a:tcPr/>
                </a:tc>
                <a:tc>
                  <a:txBody>
                    <a:bodyPr/>
                    <a:lstStyle/>
                    <a:p>
                      <a:pPr algn="ctr"/>
                      <a:r>
                        <a:rPr lang="en-US" dirty="0" smtClean="0"/>
                        <a:t>901</a:t>
                      </a:r>
                      <a:endParaRPr lang="en-US" dirty="0"/>
                    </a:p>
                  </a:txBody>
                  <a:tcPr/>
                </a:tc>
                <a:tc>
                  <a:txBody>
                    <a:bodyPr/>
                    <a:lstStyle/>
                    <a:p>
                      <a:pPr algn="ctr"/>
                      <a:r>
                        <a:rPr lang="en-US" dirty="0" smtClean="0"/>
                        <a:t>904</a:t>
                      </a:r>
                      <a:endParaRPr lang="en-US" dirty="0"/>
                    </a:p>
                  </a:txBody>
                  <a:tcPr/>
                </a:tc>
              </a:tr>
              <a:tr h="463550">
                <a:tc>
                  <a:txBody>
                    <a:bodyPr/>
                    <a:lstStyle/>
                    <a:p>
                      <a:r>
                        <a:rPr lang="en-US" dirty="0" smtClean="0"/>
                        <a:t>Third</a:t>
                      </a:r>
                      <a:endParaRPr lang="en-US" dirty="0"/>
                    </a:p>
                  </a:txBody>
                  <a:tcPr/>
                </a:tc>
                <a:tc>
                  <a:txBody>
                    <a:bodyPr/>
                    <a:lstStyle/>
                    <a:p>
                      <a:pPr algn="ctr"/>
                      <a:r>
                        <a:rPr lang="en-US" dirty="0" smtClean="0"/>
                        <a:t>1118</a:t>
                      </a:r>
                      <a:endParaRPr lang="en-US" dirty="0"/>
                    </a:p>
                  </a:txBody>
                  <a:tcPr/>
                </a:tc>
                <a:tc>
                  <a:txBody>
                    <a:bodyPr/>
                    <a:lstStyle/>
                    <a:p>
                      <a:pPr algn="ctr"/>
                      <a:r>
                        <a:rPr lang="en-US" dirty="0" smtClean="0"/>
                        <a:t>1111</a:t>
                      </a:r>
                      <a:endParaRPr lang="en-US" dirty="0"/>
                    </a:p>
                  </a:txBody>
                  <a:tcPr/>
                </a:tc>
                <a:tc>
                  <a:txBody>
                    <a:bodyPr/>
                    <a:lstStyle/>
                    <a:p>
                      <a:pPr algn="ctr"/>
                      <a:r>
                        <a:rPr lang="en-US" dirty="0" smtClean="0"/>
                        <a:t>1113</a:t>
                      </a:r>
                      <a:endParaRPr lang="en-US" dirty="0"/>
                    </a:p>
                  </a:txBody>
                  <a:tcPr/>
                </a:tc>
              </a:tr>
              <a:tr h="463550">
                <a:tc>
                  <a:txBody>
                    <a:bodyPr/>
                    <a:lstStyle/>
                    <a:p>
                      <a:r>
                        <a:rPr lang="en-US" dirty="0" smtClean="0"/>
                        <a:t>Fourth</a:t>
                      </a:r>
                      <a:endParaRPr lang="en-US" dirty="0"/>
                    </a:p>
                  </a:txBody>
                  <a:tcPr/>
                </a:tc>
                <a:tc>
                  <a:txBody>
                    <a:bodyPr/>
                    <a:lstStyle/>
                    <a:p>
                      <a:pPr algn="ctr"/>
                      <a:r>
                        <a:rPr lang="en-US" dirty="0" smtClean="0"/>
                        <a:t>1418</a:t>
                      </a:r>
                      <a:endParaRPr lang="en-US" dirty="0"/>
                    </a:p>
                  </a:txBody>
                  <a:tcPr/>
                </a:tc>
                <a:tc>
                  <a:txBody>
                    <a:bodyPr/>
                    <a:lstStyle/>
                    <a:p>
                      <a:pPr algn="ctr"/>
                      <a:r>
                        <a:rPr lang="en-US" dirty="0" smtClean="0"/>
                        <a:t>1406</a:t>
                      </a:r>
                      <a:endParaRPr lang="en-US" dirty="0"/>
                    </a:p>
                  </a:txBody>
                  <a:tcPr/>
                </a:tc>
                <a:tc>
                  <a:txBody>
                    <a:bodyPr/>
                    <a:lstStyle/>
                    <a:p>
                      <a:pPr algn="ctr"/>
                      <a:r>
                        <a:rPr lang="en-US" dirty="0" smtClean="0"/>
                        <a:t>1411</a:t>
                      </a:r>
                      <a:endParaRPr lang="en-US" dirty="0"/>
                    </a:p>
                  </a:txBody>
                  <a:tcPr/>
                </a:tc>
              </a:tr>
              <a:tr h="463550">
                <a:tc>
                  <a:txBody>
                    <a:bodyPr/>
                    <a:lstStyle/>
                    <a:p>
                      <a:r>
                        <a:rPr lang="en-US" dirty="0" smtClean="0"/>
                        <a:t>Richest 20%</a:t>
                      </a:r>
                      <a:endParaRPr lang="en-US" dirty="0"/>
                    </a:p>
                  </a:txBody>
                  <a:tcPr/>
                </a:tc>
                <a:tc>
                  <a:txBody>
                    <a:bodyPr/>
                    <a:lstStyle/>
                    <a:p>
                      <a:pPr algn="ctr"/>
                      <a:r>
                        <a:rPr lang="en-US" dirty="0" smtClean="0"/>
                        <a:t>2789</a:t>
                      </a:r>
                      <a:endParaRPr lang="en-US" dirty="0"/>
                    </a:p>
                  </a:txBody>
                  <a:tcPr/>
                </a:tc>
                <a:tc>
                  <a:txBody>
                    <a:bodyPr/>
                    <a:lstStyle/>
                    <a:p>
                      <a:pPr algn="ctr"/>
                      <a:r>
                        <a:rPr lang="en-US" dirty="0" smtClean="0"/>
                        <a:t>2281</a:t>
                      </a:r>
                      <a:endParaRPr lang="en-US" dirty="0"/>
                    </a:p>
                  </a:txBody>
                  <a:tcPr/>
                </a:tc>
                <a:tc>
                  <a:txBody>
                    <a:bodyPr/>
                    <a:lstStyle/>
                    <a:p>
                      <a:pPr algn="ctr"/>
                      <a:r>
                        <a:rPr lang="en-US" dirty="0" smtClean="0"/>
                        <a:t>2543</a:t>
                      </a:r>
                      <a:endParaRPr lang="en-US" dirty="0"/>
                    </a:p>
                  </a:txBody>
                  <a:tcPr/>
                </a:tc>
              </a:tr>
              <a:tr h="463550">
                <a:tc>
                  <a:txBody>
                    <a:bodyPr/>
                    <a:lstStyle/>
                    <a:p>
                      <a:r>
                        <a:rPr lang="en-US" dirty="0" smtClean="0"/>
                        <a:t>All</a:t>
                      </a:r>
                      <a:endParaRPr lang="en-US" dirty="0"/>
                    </a:p>
                  </a:txBody>
                  <a:tcPr/>
                </a:tc>
                <a:tc>
                  <a:txBody>
                    <a:bodyPr/>
                    <a:lstStyle/>
                    <a:p>
                      <a:pPr algn="ctr"/>
                      <a:r>
                        <a:rPr lang="en-US" dirty="0" smtClean="0"/>
                        <a:t>1604</a:t>
                      </a:r>
                      <a:endParaRPr lang="en-US" dirty="0"/>
                    </a:p>
                  </a:txBody>
                  <a:tcPr/>
                </a:tc>
                <a:tc>
                  <a:txBody>
                    <a:bodyPr/>
                    <a:lstStyle/>
                    <a:p>
                      <a:pPr algn="ctr"/>
                      <a:r>
                        <a:rPr lang="en-US" dirty="0" smtClean="0"/>
                        <a:t>1181</a:t>
                      </a:r>
                      <a:endParaRPr lang="en-US" dirty="0"/>
                    </a:p>
                  </a:txBody>
                  <a:tcPr/>
                </a:tc>
                <a:tc>
                  <a:txBody>
                    <a:bodyPr/>
                    <a:lstStyle/>
                    <a:p>
                      <a:pPr algn="ctr"/>
                      <a:r>
                        <a:rPr lang="en-US" dirty="0" smtClean="0"/>
                        <a:t>1322</a:t>
                      </a:r>
                      <a:endParaRPr lang="en-US" dirty="0"/>
                    </a:p>
                  </a:txBody>
                  <a:tcPr/>
                </a:tc>
              </a:tr>
            </a:tbl>
          </a:graphicData>
        </a:graphic>
      </p:graphicFrame>
      <p:sp>
        <p:nvSpPr>
          <p:cNvPr id="5" name="Date Placeholder 4"/>
          <p:cNvSpPr>
            <a:spLocks noGrp="1"/>
          </p:cNvSpPr>
          <p:nvPr>
            <p:ph type="dt" sz="half" idx="10"/>
          </p:nvPr>
        </p:nvSpPr>
        <p:spPr>
          <a:xfrm>
            <a:off x="0" y="6492875"/>
            <a:ext cx="2133600" cy="365125"/>
          </a:xfrm>
        </p:spPr>
        <p:txBody>
          <a:bodyPr/>
          <a:lstStyle/>
          <a:p>
            <a:fld id="{9D932B83-EC15-47B2-B9C0-65048FDC220A}" type="datetime1">
              <a:rPr lang="en-US" smtClean="0"/>
              <a:pPr/>
              <a:t>8/4/2014</a:t>
            </a:fld>
            <a:endParaRPr lang="en-US" dirty="0"/>
          </a:p>
        </p:txBody>
      </p:sp>
      <p:sp>
        <p:nvSpPr>
          <p:cNvPr id="6" name="Slide Number Placeholder 5"/>
          <p:cNvSpPr>
            <a:spLocks noGrp="1"/>
          </p:cNvSpPr>
          <p:nvPr>
            <p:ph type="sldNum" sz="quarter" idx="12"/>
          </p:nvPr>
        </p:nvSpPr>
        <p:spPr>
          <a:xfrm>
            <a:off x="6858000" y="6492875"/>
            <a:ext cx="2133600" cy="365125"/>
          </a:xfrm>
        </p:spPr>
        <p:txBody>
          <a:bodyPr/>
          <a:lstStyle/>
          <a:p>
            <a:fld id="{4CC717A7-CA45-4CEB-A9F6-E61B8FFB9047}" type="slidenum">
              <a:rPr lang="en-US" smtClean="0"/>
              <a:pPr/>
              <a:t>21</a:t>
            </a:fld>
            <a:endParaRPr lang="en-US" dirty="0"/>
          </a:p>
        </p:txBody>
      </p:sp>
      <p:sp>
        <p:nvSpPr>
          <p:cNvPr id="7" name="Footer Placeholder 6"/>
          <p:cNvSpPr>
            <a:spLocks noGrp="1"/>
          </p:cNvSpPr>
          <p:nvPr>
            <p:ph type="ftr" sz="quarter" idx="11"/>
          </p:nvPr>
        </p:nvSpPr>
        <p:spPr>
          <a:xfrm>
            <a:off x="533400" y="5867400"/>
            <a:ext cx="8001000" cy="5492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609599"/>
          </a:xfrm>
          <a:solidFill>
            <a:schemeClr val="tx2">
              <a:lumMod val="20000"/>
              <a:lumOff val="80000"/>
            </a:schemeClr>
          </a:solidFill>
        </p:spPr>
        <p:txBody>
          <a:bodyPr>
            <a:noAutofit/>
          </a:bodyPr>
          <a:lstStyle/>
          <a:p>
            <a:r>
              <a:rPr lang="en-US" sz="2400" b="1" dirty="0" smtClean="0">
                <a:solidFill>
                  <a:srgbClr val="00B050"/>
                </a:solidFill>
              </a:rPr>
              <a:t>Per equivalent adult monthly consumption expenditure at the prices of 2001</a:t>
            </a:r>
            <a:endParaRPr lang="en-US" sz="2400" b="1" dirty="0">
              <a:solidFill>
                <a:srgbClr val="00B050"/>
              </a:solidFill>
            </a:endParaRPr>
          </a:p>
        </p:txBody>
      </p:sp>
      <p:graphicFrame>
        <p:nvGraphicFramePr>
          <p:cNvPr id="4" name="Table 3"/>
          <p:cNvGraphicFramePr>
            <a:graphicFrameLocks noGrp="1"/>
          </p:cNvGraphicFramePr>
          <p:nvPr/>
        </p:nvGraphicFramePr>
        <p:xfrm>
          <a:off x="457200" y="1397000"/>
          <a:ext cx="8153400" cy="4546600"/>
        </p:xfrm>
        <a:graphic>
          <a:graphicData uri="http://schemas.openxmlformats.org/drawingml/2006/table">
            <a:tbl>
              <a:tblPr firstRow="1" bandRow="1">
                <a:tableStyleId>{5C22544A-7EE6-4342-B048-85BDC9FD1C3A}</a:tableStyleId>
              </a:tblPr>
              <a:tblGrid>
                <a:gridCol w="1019175"/>
                <a:gridCol w="1019175"/>
                <a:gridCol w="1019175"/>
                <a:gridCol w="1019175"/>
                <a:gridCol w="1019175"/>
                <a:gridCol w="1019175"/>
                <a:gridCol w="1019175"/>
                <a:gridCol w="1019175"/>
              </a:tblGrid>
              <a:tr h="771025">
                <a:tc rowSpan="2">
                  <a:txBody>
                    <a:bodyPr/>
                    <a:lstStyle/>
                    <a:p>
                      <a:r>
                        <a:rPr lang="en-US" dirty="0" smtClean="0"/>
                        <a:t>Quintile</a:t>
                      </a:r>
                      <a:endParaRPr lang="en-US" dirty="0"/>
                    </a:p>
                  </a:txBody>
                  <a:tcPr/>
                </a:tc>
                <a:tc>
                  <a:txBody>
                    <a:bodyPr/>
                    <a:lstStyle/>
                    <a:p>
                      <a:r>
                        <a:rPr lang="en-US" dirty="0" smtClean="0"/>
                        <a:t>PIHS 2000-01</a:t>
                      </a:r>
                      <a:endParaRPr lang="en-US" dirty="0"/>
                    </a:p>
                  </a:txBody>
                  <a:tcPr/>
                </a:tc>
                <a:tc>
                  <a:txBody>
                    <a:bodyPr/>
                    <a:lstStyle/>
                    <a:p>
                      <a:r>
                        <a:rPr lang="en-US" dirty="0" smtClean="0"/>
                        <a:t>PSLM 2004-05</a:t>
                      </a:r>
                      <a:endParaRPr lang="en-US" dirty="0"/>
                    </a:p>
                  </a:txBody>
                  <a:tcPr/>
                </a:tc>
                <a:tc>
                  <a:txBody>
                    <a:bodyPr/>
                    <a:lstStyle/>
                    <a:p>
                      <a:r>
                        <a:rPr lang="en-US" dirty="0" smtClean="0"/>
                        <a:t>PSLM 2005-06</a:t>
                      </a:r>
                      <a:endParaRPr lang="en-US" dirty="0"/>
                    </a:p>
                  </a:txBody>
                  <a:tcPr/>
                </a:tc>
                <a:tc>
                  <a:txBody>
                    <a:bodyPr/>
                    <a:lstStyle/>
                    <a:p>
                      <a:r>
                        <a:rPr lang="en-US" dirty="0" smtClean="0"/>
                        <a:t>PSLM 2007-08</a:t>
                      </a:r>
                      <a:endParaRPr lang="en-US" dirty="0"/>
                    </a:p>
                  </a:txBody>
                  <a:tcPr/>
                </a:tc>
                <a:tc>
                  <a:txBody>
                    <a:bodyPr/>
                    <a:lstStyle/>
                    <a:p>
                      <a:r>
                        <a:rPr lang="en-US" dirty="0" smtClean="0"/>
                        <a:t>PSLM 2010-11</a:t>
                      </a:r>
                      <a:endParaRPr lang="en-US" dirty="0"/>
                    </a:p>
                  </a:txBody>
                  <a:tcPr/>
                </a:tc>
                <a:tc rowSpan="2">
                  <a:txBody>
                    <a:bodyPr/>
                    <a:lstStyle/>
                    <a:p>
                      <a:r>
                        <a:rPr lang="en-US" dirty="0" smtClean="0"/>
                        <a:t>Growth (10-11, 5-6)</a:t>
                      </a:r>
                      <a:endParaRPr lang="en-US" dirty="0"/>
                    </a:p>
                  </a:txBody>
                  <a:tcPr/>
                </a:tc>
                <a:tc rowSpan="2">
                  <a:txBody>
                    <a:bodyPr/>
                    <a:lstStyle/>
                    <a:p>
                      <a:r>
                        <a:rPr lang="en-US" dirty="0" smtClean="0"/>
                        <a:t>Growth (10-11, 7-8)</a:t>
                      </a:r>
                      <a:endParaRPr lang="en-US" dirty="0"/>
                    </a:p>
                  </a:txBody>
                  <a:tcPr/>
                </a:tc>
              </a:tr>
              <a:tr h="446705">
                <a:tc vMerge="1">
                  <a:txBody>
                    <a:bodyPr/>
                    <a:lstStyle/>
                    <a:p>
                      <a:endParaRPr lang="en-US" dirty="0"/>
                    </a:p>
                  </a:txBody>
                  <a:tcPr/>
                </a:tc>
                <a:tc>
                  <a:txBody>
                    <a:bodyPr/>
                    <a:lstStyle/>
                    <a:p>
                      <a:r>
                        <a:rPr lang="en-US" dirty="0" smtClean="0"/>
                        <a:t>Mean</a:t>
                      </a:r>
                      <a:endParaRPr lang="en-US" dirty="0"/>
                    </a:p>
                  </a:txBody>
                  <a:tcPr/>
                </a:tc>
                <a:tc>
                  <a:txBody>
                    <a:bodyPr/>
                    <a:lstStyle/>
                    <a:p>
                      <a:r>
                        <a:rPr lang="en-US" dirty="0" smtClean="0"/>
                        <a:t>Mean</a:t>
                      </a:r>
                      <a:endParaRPr lang="en-US" dirty="0"/>
                    </a:p>
                  </a:txBody>
                  <a:tcPr/>
                </a:tc>
                <a:tc>
                  <a:txBody>
                    <a:bodyPr/>
                    <a:lstStyle/>
                    <a:p>
                      <a:r>
                        <a:rPr lang="en-US" dirty="0" smtClean="0"/>
                        <a:t>Mean</a:t>
                      </a:r>
                      <a:endParaRPr lang="en-US" dirty="0"/>
                    </a:p>
                  </a:txBody>
                  <a:tcPr/>
                </a:tc>
                <a:tc>
                  <a:txBody>
                    <a:bodyPr/>
                    <a:lstStyle/>
                    <a:p>
                      <a:r>
                        <a:rPr lang="en-US" dirty="0" smtClean="0"/>
                        <a:t>Mean</a:t>
                      </a:r>
                      <a:endParaRPr lang="en-US" dirty="0"/>
                    </a:p>
                  </a:txBody>
                  <a:tcPr/>
                </a:tc>
                <a:tc>
                  <a:txBody>
                    <a:bodyPr/>
                    <a:lstStyle/>
                    <a:p>
                      <a:r>
                        <a:rPr lang="en-US" dirty="0" smtClean="0"/>
                        <a:t>Mean</a:t>
                      </a:r>
                      <a:endParaRPr lang="en-US" dirty="0"/>
                    </a:p>
                  </a:txBody>
                  <a:tcPr/>
                </a:tc>
                <a:tc vMerge="1">
                  <a:txBody>
                    <a:bodyPr/>
                    <a:lstStyle/>
                    <a:p>
                      <a:endParaRPr lang="en-US" dirty="0"/>
                    </a:p>
                  </a:txBody>
                  <a:tcPr/>
                </a:tc>
                <a:tc vMerge="1">
                  <a:txBody>
                    <a:bodyPr/>
                    <a:lstStyle/>
                    <a:p>
                      <a:endParaRPr lang="en-US" dirty="0"/>
                    </a:p>
                  </a:txBody>
                  <a:tcPr/>
                </a:tc>
              </a:tr>
              <a:tr h="771025">
                <a:tc>
                  <a:txBody>
                    <a:bodyPr/>
                    <a:lstStyle/>
                    <a:p>
                      <a:r>
                        <a:rPr lang="en-US" dirty="0" smtClean="0"/>
                        <a:t>Poorest 20%</a:t>
                      </a:r>
                      <a:endParaRPr lang="en-US" dirty="0"/>
                    </a:p>
                  </a:txBody>
                  <a:tcPr/>
                </a:tc>
                <a:tc>
                  <a:txBody>
                    <a:bodyPr/>
                    <a:lstStyle/>
                    <a:p>
                      <a:pPr algn="ctr"/>
                      <a:r>
                        <a:rPr lang="en-US" dirty="0" smtClean="0"/>
                        <a:t>508</a:t>
                      </a:r>
                      <a:endParaRPr lang="en-US" dirty="0"/>
                    </a:p>
                  </a:txBody>
                  <a:tcPr/>
                </a:tc>
                <a:tc>
                  <a:txBody>
                    <a:bodyPr/>
                    <a:lstStyle/>
                    <a:p>
                      <a:pPr algn="ctr"/>
                      <a:r>
                        <a:rPr lang="en-US" dirty="0" smtClean="0"/>
                        <a:t>555</a:t>
                      </a:r>
                      <a:endParaRPr lang="en-US" dirty="0"/>
                    </a:p>
                  </a:txBody>
                  <a:tcPr/>
                </a:tc>
                <a:tc>
                  <a:txBody>
                    <a:bodyPr/>
                    <a:lstStyle/>
                    <a:p>
                      <a:pPr algn="ctr"/>
                      <a:r>
                        <a:rPr lang="en-US" dirty="0" smtClean="0"/>
                        <a:t>580</a:t>
                      </a:r>
                      <a:endParaRPr lang="en-US" dirty="0"/>
                    </a:p>
                  </a:txBody>
                  <a:tcPr/>
                </a:tc>
                <a:tc>
                  <a:txBody>
                    <a:bodyPr/>
                    <a:lstStyle/>
                    <a:p>
                      <a:pPr algn="ctr"/>
                      <a:r>
                        <a:rPr lang="en-US" dirty="0" smtClean="0"/>
                        <a:t>632</a:t>
                      </a:r>
                      <a:endParaRPr lang="en-US" dirty="0"/>
                    </a:p>
                  </a:txBody>
                  <a:tcPr/>
                </a:tc>
                <a:tc>
                  <a:txBody>
                    <a:bodyPr/>
                    <a:lstStyle/>
                    <a:p>
                      <a:pPr algn="ctr"/>
                      <a:r>
                        <a:rPr lang="en-US" dirty="0" smtClean="0"/>
                        <a:t>675</a:t>
                      </a:r>
                      <a:endParaRPr lang="en-US" dirty="0"/>
                    </a:p>
                  </a:txBody>
                  <a:tcPr/>
                </a:tc>
                <a:tc>
                  <a:txBody>
                    <a:bodyPr/>
                    <a:lstStyle/>
                    <a:p>
                      <a:pPr algn="ctr"/>
                      <a:r>
                        <a:rPr lang="en-US" dirty="0" smtClean="0"/>
                        <a:t>16.4</a:t>
                      </a:r>
                      <a:endParaRPr lang="en-US" dirty="0"/>
                    </a:p>
                  </a:txBody>
                  <a:tcPr/>
                </a:tc>
                <a:tc>
                  <a:txBody>
                    <a:bodyPr/>
                    <a:lstStyle/>
                    <a:p>
                      <a:pPr algn="ctr"/>
                      <a:r>
                        <a:rPr lang="en-US" dirty="0" smtClean="0"/>
                        <a:t>6.8</a:t>
                      </a:r>
                      <a:endParaRPr lang="en-US" dirty="0"/>
                    </a:p>
                  </a:txBody>
                  <a:tcPr/>
                </a:tc>
              </a:tr>
              <a:tr h="446705">
                <a:tc>
                  <a:txBody>
                    <a:bodyPr/>
                    <a:lstStyle/>
                    <a:p>
                      <a:r>
                        <a:rPr lang="en-US" dirty="0" smtClean="0"/>
                        <a:t>Second</a:t>
                      </a:r>
                      <a:endParaRPr lang="en-US" dirty="0"/>
                    </a:p>
                  </a:txBody>
                  <a:tcPr/>
                </a:tc>
                <a:tc>
                  <a:txBody>
                    <a:bodyPr/>
                    <a:lstStyle/>
                    <a:p>
                      <a:pPr algn="ctr"/>
                      <a:r>
                        <a:rPr lang="en-US" dirty="0" smtClean="0"/>
                        <a:t>690</a:t>
                      </a:r>
                      <a:endParaRPr lang="en-US" dirty="0"/>
                    </a:p>
                  </a:txBody>
                  <a:tcPr/>
                </a:tc>
                <a:tc>
                  <a:txBody>
                    <a:bodyPr/>
                    <a:lstStyle/>
                    <a:p>
                      <a:pPr algn="ctr"/>
                      <a:r>
                        <a:rPr lang="en-US" dirty="0" smtClean="0"/>
                        <a:t>775</a:t>
                      </a:r>
                      <a:endParaRPr lang="en-US" dirty="0"/>
                    </a:p>
                  </a:txBody>
                  <a:tcPr/>
                </a:tc>
                <a:tc>
                  <a:txBody>
                    <a:bodyPr/>
                    <a:lstStyle/>
                    <a:p>
                      <a:pPr algn="ctr"/>
                      <a:r>
                        <a:rPr lang="en-US" dirty="0" smtClean="0"/>
                        <a:t>789</a:t>
                      </a:r>
                      <a:endParaRPr lang="en-US" dirty="0"/>
                    </a:p>
                  </a:txBody>
                  <a:tcPr/>
                </a:tc>
                <a:tc>
                  <a:txBody>
                    <a:bodyPr/>
                    <a:lstStyle/>
                    <a:p>
                      <a:pPr algn="ctr"/>
                      <a:r>
                        <a:rPr lang="en-US" dirty="0" smtClean="0"/>
                        <a:t>851</a:t>
                      </a:r>
                      <a:endParaRPr lang="en-US" dirty="0"/>
                    </a:p>
                  </a:txBody>
                  <a:tcPr/>
                </a:tc>
                <a:tc>
                  <a:txBody>
                    <a:bodyPr/>
                    <a:lstStyle/>
                    <a:p>
                      <a:pPr algn="ctr"/>
                      <a:r>
                        <a:rPr lang="en-US" dirty="0" smtClean="0"/>
                        <a:t>904</a:t>
                      </a:r>
                      <a:endParaRPr lang="en-US" dirty="0"/>
                    </a:p>
                  </a:txBody>
                  <a:tcPr/>
                </a:tc>
                <a:tc>
                  <a:txBody>
                    <a:bodyPr/>
                    <a:lstStyle/>
                    <a:p>
                      <a:pPr algn="ctr"/>
                      <a:r>
                        <a:rPr lang="en-US" dirty="0" smtClean="0"/>
                        <a:t>14.6</a:t>
                      </a:r>
                      <a:endParaRPr lang="en-US" dirty="0"/>
                    </a:p>
                  </a:txBody>
                  <a:tcPr/>
                </a:tc>
                <a:tc>
                  <a:txBody>
                    <a:bodyPr/>
                    <a:lstStyle/>
                    <a:p>
                      <a:pPr algn="ctr"/>
                      <a:r>
                        <a:rPr lang="en-US" dirty="0" smtClean="0"/>
                        <a:t>6.2</a:t>
                      </a:r>
                      <a:endParaRPr lang="en-US" dirty="0"/>
                    </a:p>
                  </a:txBody>
                  <a:tcPr/>
                </a:tc>
              </a:tr>
              <a:tr h="446705">
                <a:tc>
                  <a:txBody>
                    <a:bodyPr/>
                    <a:lstStyle/>
                    <a:p>
                      <a:r>
                        <a:rPr lang="en-US" dirty="0" smtClean="0"/>
                        <a:t>Third</a:t>
                      </a:r>
                      <a:endParaRPr lang="en-US" dirty="0"/>
                    </a:p>
                  </a:txBody>
                  <a:tcPr/>
                </a:tc>
                <a:tc>
                  <a:txBody>
                    <a:bodyPr/>
                    <a:lstStyle/>
                    <a:p>
                      <a:pPr algn="ctr"/>
                      <a:r>
                        <a:rPr lang="en-US" dirty="0" smtClean="0"/>
                        <a:t>845</a:t>
                      </a:r>
                      <a:endParaRPr lang="en-US" dirty="0"/>
                    </a:p>
                  </a:txBody>
                  <a:tcPr/>
                </a:tc>
                <a:tc>
                  <a:txBody>
                    <a:bodyPr/>
                    <a:lstStyle/>
                    <a:p>
                      <a:pPr algn="ctr"/>
                      <a:r>
                        <a:rPr lang="en-US" dirty="0" smtClean="0"/>
                        <a:t>961</a:t>
                      </a:r>
                      <a:endParaRPr lang="en-US" dirty="0"/>
                    </a:p>
                  </a:txBody>
                  <a:tcPr/>
                </a:tc>
                <a:tc>
                  <a:txBody>
                    <a:bodyPr/>
                    <a:lstStyle/>
                    <a:p>
                      <a:pPr algn="ctr"/>
                      <a:r>
                        <a:rPr lang="en-US" dirty="0" smtClean="0"/>
                        <a:t>978</a:t>
                      </a:r>
                      <a:endParaRPr lang="en-US" dirty="0"/>
                    </a:p>
                  </a:txBody>
                  <a:tcPr/>
                </a:tc>
                <a:tc>
                  <a:txBody>
                    <a:bodyPr/>
                    <a:lstStyle/>
                    <a:p>
                      <a:pPr algn="ctr"/>
                      <a:r>
                        <a:rPr lang="en-US" dirty="0" smtClean="0"/>
                        <a:t>1048</a:t>
                      </a:r>
                      <a:endParaRPr lang="en-US" dirty="0"/>
                    </a:p>
                  </a:txBody>
                  <a:tcPr/>
                </a:tc>
                <a:tc>
                  <a:txBody>
                    <a:bodyPr/>
                    <a:lstStyle/>
                    <a:p>
                      <a:pPr algn="ctr"/>
                      <a:r>
                        <a:rPr lang="en-US" dirty="0" smtClean="0"/>
                        <a:t>1113</a:t>
                      </a:r>
                      <a:endParaRPr lang="en-US" dirty="0"/>
                    </a:p>
                  </a:txBody>
                  <a:tcPr/>
                </a:tc>
                <a:tc>
                  <a:txBody>
                    <a:bodyPr/>
                    <a:lstStyle/>
                    <a:p>
                      <a:pPr algn="ctr"/>
                      <a:r>
                        <a:rPr lang="en-US" dirty="0" smtClean="0"/>
                        <a:t>13.8</a:t>
                      </a:r>
                      <a:endParaRPr lang="en-US" dirty="0"/>
                    </a:p>
                  </a:txBody>
                  <a:tcPr/>
                </a:tc>
                <a:tc>
                  <a:txBody>
                    <a:bodyPr/>
                    <a:lstStyle/>
                    <a:p>
                      <a:pPr algn="ctr"/>
                      <a:r>
                        <a:rPr lang="en-US" dirty="0" smtClean="0"/>
                        <a:t>6.2</a:t>
                      </a:r>
                      <a:endParaRPr lang="en-US" dirty="0"/>
                    </a:p>
                  </a:txBody>
                  <a:tcPr/>
                </a:tc>
              </a:tr>
              <a:tr h="446705">
                <a:tc>
                  <a:txBody>
                    <a:bodyPr/>
                    <a:lstStyle/>
                    <a:p>
                      <a:r>
                        <a:rPr lang="en-US" dirty="0" smtClean="0"/>
                        <a:t>Fourth</a:t>
                      </a:r>
                      <a:endParaRPr lang="en-US" dirty="0"/>
                    </a:p>
                  </a:txBody>
                  <a:tcPr/>
                </a:tc>
                <a:tc>
                  <a:txBody>
                    <a:bodyPr/>
                    <a:lstStyle/>
                    <a:p>
                      <a:pPr algn="ctr"/>
                      <a:r>
                        <a:rPr lang="en-US" dirty="0" smtClean="0"/>
                        <a:t>1070</a:t>
                      </a:r>
                      <a:endParaRPr lang="en-US" dirty="0"/>
                    </a:p>
                  </a:txBody>
                  <a:tcPr/>
                </a:tc>
                <a:tc>
                  <a:txBody>
                    <a:bodyPr/>
                    <a:lstStyle/>
                    <a:p>
                      <a:pPr algn="ctr"/>
                      <a:r>
                        <a:rPr lang="en-US" dirty="0" smtClean="0"/>
                        <a:t>1238</a:t>
                      </a:r>
                      <a:endParaRPr lang="en-US" dirty="0"/>
                    </a:p>
                  </a:txBody>
                  <a:tcPr/>
                </a:tc>
                <a:tc>
                  <a:txBody>
                    <a:bodyPr/>
                    <a:lstStyle/>
                    <a:p>
                      <a:pPr algn="ctr"/>
                      <a:r>
                        <a:rPr lang="en-US" dirty="0" smtClean="0"/>
                        <a:t>1255</a:t>
                      </a:r>
                      <a:endParaRPr lang="en-US" dirty="0"/>
                    </a:p>
                  </a:txBody>
                  <a:tcPr/>
                </a:tc>
                <a:tc>
                  <a:txBody>
                    <a:bodyPr/>
                    <a:lstStyle/>
                    <a:p>
                      <a:pPr algn="ctr"/>
                      <a:r>
                        <a:rPr lang="en-US" dirty="0" smtClean="0"/>
                        <a:t>1342</a:t>
                      </a:r>
                      <a:endParaRPr lang="en-US" dirty="0"/>
                    </a:p>
                  </a:txBody>
                  <a:tcPr/>
                </a:tc>
                <a:tc>
                  <a:txBody>
                    <a:bodyPr/>
                    <a:lstStyle/>
                    <a:p>
                      <a:pPr algn="ctr"/>
                      <a:r>
                        <a:rPr lang="en-US" dirty="0" smtClean="0"/>
                        <a:t>1411</a:t>
                      </a:r>
                      <a:endParaRPr lang="en-US" dirty="0"/>
                    </a:p>
                  </a:txBody>
                  <a:tcPr/>
                </a:tc>
                <a:tc>
                  <a:txBody>
                    <a:bodyPr/>
                    <a:lstStyle/>
                    <a:p>
                      <a:pPr algn="ctr"/>
                      <a:r>
                        <a:rPr lang="en-US" dirty="0" smtClean="0"/>
                        <a:t>12.4</a:t>
                      </a:r>
                      <a:endParaRPr lang="en-US" dirty="0"/>
                    </a:p>
                  </a:txBody>
                  <a:tcPr/>
                </a:tc>
                <a:tc>
                  <a:txBody>
                    <a:bodyPr/>
                    <a:lstStyle/>
                    <a:p>
                      <a:pPr algn="ctr"/>
                      <a:r>
                        <a:rPr lang="en-US" dirty="0" smtClean="0"/>
                        <a:t>5.1</a:t>
                      </a:r>
                      <a:endParaRPr lang="en-US" dirty="0"/>
                    </a:p>
                  </a:txBody>
                  <a:tcPr/>
                </a:tc>
              </a:tr>
              <a:tr h="771025">
                <a:tc>
                  <a:txBody>
                    <a:bodyPr/>
                    <a:lstStyle/>
                    <a:p>
                      <a:r>
                        <a:rPr lang="en-US" dirty="0" smtClean="0"/>
                        <a:t>Richest 20%</a:t>
                      </a:r>
                      <a:endParaRPr lang="en-US" dirty="0"/>
                    </a:p>
                  </a:txBody>
                  <a:tcPr/>
                </a:tc>
                <a:tc>
                  <a:txBody>
                    <a:bodyPr/>
                    <a:lstStyle/>
                    <a:p>
                      <a:pPr algn="ctr"/>
                      <a:r>
                        <a:rPr lang="en-US" dirty="0" smtClean="0"/>
                        <a:t>1908</a:t>
                      </a:r>
                      <a:endParaRPr lang="en-US" dirty="0"/>
                    </a:p>
                  </a:txBody>
                  <a:tcPr/>
                </a:tc>
                <a:tc>
                  <a:txBody>
                    <a:bodyPr/>
                    <a:lstStyle/>
                    <a:p>
                      <a:pPr algn="ctr"/>
                      <a:r>
                        <a:rPr lang="en-US" dirty="0" smtClean="0"/>
                        <a:t>2327</a:t>
                      </a:r>
                      <a:endParaRPr lang="en-US" dirty="0"/>
                    </a:p>
                  </a:txBody>
                  <a:tcPr/>
                </a:tc>
                <a:tc>
                  <a:txBody>
                    <a:bodyPr/>
                    <a:lstStyle/>
                    <a:p>
                      <a:pPr algn="ctr"/>
                      <a:r>
                        <a:rPr lang="en-US" dirty="0" smtClean="0"/>
                        <a:t>2435</a:t>
                      </a:r>
                      <a:endParaRPr lang="en-US" dirty="0"/>
                    </a:p>
                  </a:txBody>
                  <a:tcPr/>
                </a:tc>
                <a:tc>
                  <a:txBody>
                    <a:bodyPr/>
                    <a:lstStyle/>
                    <a:p>
                      <a:pPr algn="ctr"/>
                      <a:r>
                        <a:rPr lang="en-US" dirty="0" smtClean="0"/>
                        <a:t>2487</a:t>
                      </a:r>
                      <a:endParaRPr lang="en-US" dirty="0"/>
                    </a:p>
                  </a:txBody>
                  <a:tcPr/>
                </a:tc>
                <a:tc>
                  <a:txBody>
                    <a:bodyPr/>
                    <a:lstStyle/>
                    <a:p>
                      <a:pPr algn="ctr"/>
                      <a:r>
                        <a:rPr lang="en-US" dirty="0" smtClean="0"/>
                        <a:t>2543</a:t>
                      </a:r>
                      <a:endParaRPr lang="en-US" dirty="0"/>
                    </a:p>
                  </a:txBody>
                  <a:tcPr/>
                </a:tc>
                <a:tc>
                  <a:txBody>
                    <a:bodyPr/>
                    <a:lstStyle/>
                    <a:p>
                      <a:pPr algn="ctr"/>
                      <a:r>
                        <a:rPr lang="en-US" dirty="0" smtClean="0"/>
                        <a:t>4.4</a:t>
                      </a:r>
                      <a:endParaRPr lang="en-US" dirty="0"/>
                    </a:p>
                  </a:txBody>
                  <a:tcPr/>
                </a:tc>
                <a:tc>
                  <a:txBody>
                    <a:bodyPr/>
                    <a:lstStyle/>
                    <a:p>
                      <a:pPr algn="ctr"/>
                      <a:r>
                        <a:rPr lang="en-US" dirty="0" smtClean="0"/>
                        <a:t>2.2</a:t>
                      </a:r>
                      <a:endParaRPr lang="en-US" dirty="0"/>
                    </a:p>
                  </a:txBody>
                  <a:tcPr/>
                </a:tc>
              </a:tr>
              <a:tr h="446705">
                <a:tc>
                  <a:txBody>
                    <a:bodyPr/>
                    <a:lstStyle/>
                    <a:p>
                      <a:r>
                        <a:rPr lang="en-US" dirty="0" smtClean="0"/>
                        <a:t>All</a:t>
                      </a:r>
                      <a:endParaRPr lang="en-US" dirty="0"/>
                    </a:p>
                  </a:txBody>
                  <a:tcPr/>
                </a:tc>
                <a:tc>
                  <a:txBody>
                    <a:bodyPr/>
                    <a:lstStyle/>
                    <a:p>
                      <a:pPr algn="ctr"/>
                      <a:r>
                        <a:rPr lang="en-US" dirty="0" smtClean="0"/>
                        <a:t>1004</a:t>
                      </a:r>
                      <a:endParaRPr lang="en-US" dirty="0"/>
                    </a:p>
                  </a:txBody>
                  <a:tcPr/>
                </a:tc>
                <a:tc>
                  <a:txBody>
                    <a:bodyPr/>
                    <a:lstStyle/>
                    <a:p>
                      <a:pPr algn="ctr"/>
                      <a:r>
                        <a:rPr lang="en-US" dirty="0" smtClean="0"/>
                        <a:t>1171</a:t>
                      </a:r>
                      <a:endParaRPr lang="en-US" dirty="0"/>
                    </a:p>
                  </a:txBody>
                  <a:tcPr/>
                </a:tc>
                <a:tc>
                  <a:txBody>
                    <a:bodyPr/>
                    <a:lstStyle/>
                    <a:p>
                      <a:pPr algn="ctr"/>
                      <a:r>
                        <a:rPr lang="en-US" dirty="0" smtClean="0"/>
                        <a:t>1207</a:t>
                      </a:r>
                      <a:endParaRPr lang="en-US" dirty="0"/>
                    </a:p>
                  </a:txBody>
                  <a:tcPr/>
                </a:tc>
                <a:tc>
                  <a:txBody>
                    <a:bodyPr/>
                    <a:lstStyle/>
                    <a:p>
                      <a:pPr algn="ctr"/>
                      <a:r>
                        <a:rPr lang="en-US" dirty="0" smtClean="0"/>
                        <a:t>1272</a:t>
                      </a:r>
                      <a:endParaRPr lang="en-US" dirty="0"/>
                    </a:p>
                  </a:txBody>
                  <a:tcPr/>
                </a:tc>
                <a:tc>
                  <a:txBody>
                    <a:bodyPr/>
                    <a:lstStyle/>
                    <a:p>
                      <a:pPr algn="ctr"/>
                      <a:r>
                        <a:rPr lang="en-US" dirty="0" smtClean="0"/>
                        <a:t>1322</a:t>
                      </a:r>
                      <a:endParaRPr lang="en-US" dirty="0"/>
                    </a:p>
                  </a:txBody>
                  <a:tcPr/>
                </a:tc>
                <a:tc>
                  <a:txBody>
                    <a:bodyPr/>
                    <a:lstStyle/>
                    <a:p>
                      <a:pPr algn="ctr"/>
                      <a:r>
                        <a:rPr lang="en-US" dirty="0" smtClean="0"/>
                        <a:t>9.5</a:t>
                      </a:r>
                      <a:endParaRPr lang="en-US" dirty="0"/>
                    </a:p>
                  </a:txBody>
                  <a:tcPr/>
                </a:tc>
                <a:tc>
                  <a:txBody>
                    <a:bodyPr/>
                    <a:lstStyle/>
                    <a:p>
                      <a:pPr algn="ctr"/>
                      <a:r>
                        <a:rPr lang="en-US" dirty="0" smtClean="0"/>
                        <a:t>3.9</a:t>
                      </a:r>
                      <a:endParaRPr lang="en-US"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sz="2800" b="1" dirty="0" smtClean="0">
                <a:solidFill>
                  <a:srgbClr val="00B050"/>
                </a:solidFill>
              </a:rPr>
              <a:t>Percentage distribution of monthly consumption expenditure commodity groups at prices of 2001 by region</a:t>
            </a:r>
            <a:endParaRPr lang="en-US" sz="2800" b="1" dirty="0">
              <a:solidFill>
                <a:srgbClr val="00B050"/>
              </a:solidFill>
            </a:endParaRPr>
          </a:p>
        </p:txBody>
      </p:sp>
      <p:graphicFrame>
        <p:nvGraphicFramePr>
          <p:cNvPr id="4" name="Content Placeholder 3"/>
          <p:cNvGraphicFramePr>
            <a:graphicFrameLocks noGrp="1"/>
          </p:cNvGraphicFramePr>
          <p:nvPr>
            <p:ph idx="1"/>
          </p:nvPr>
        </p:nvGraphicFramePr>
        <p:xfrm>
          <a:off x="457200" y="1600200"/>
          <a:ext cx="8229600" cy="44704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rowSpan="2">
                  <a:txBody>
                    <a:bodyPr/>
                    <a:lstStyle/>
                    <a:p>
                      <a:r>
                        <a:rPr lang="en-US" dirty="0" smtClean="0"/>
                        <a:t>Commodity group</a:t>
                      </a:r>
                      <a:endParaRPr lang="en-US" dirty="0"/>
                    </a:p>
                  </a:txBody>
                  <a:tcPr/>
                </a:tc>
                <a:tc gridSpan="3">
                  <a:txBody>
                    <a:bodyPr/>
                    <a:lstStyle/>
                    <a:p>
                      <a:pPr algn="ctr"/>
                      <a:r>
                        <a:rPr lang="en-US" sz="2000" dirty="0" smtClean="0"/>
                        <a:t>PSLM 2010-11</a:t>
                      </a:r>
                      <a:endParaRPr lang="en-US" sz="2000" dirty="0"/>
                    </a:p>
                  </a:txBody>
                  <a:tcPr/>
                </a:tc>
                <a:tc hMerge="1">
                  <a:txBody>
                    <a:bodyPr/>
                    <a:lstStyle/>
                    <a:p>
                      <a:endParaRPr lang="en-US" dirty="0"/>
                    </a:p>
                  </a:txBody>
                  <a:tcPr/>
                </a:tc>
                <a:tc hMerge="1">
                  <a:txBody>
                    <a:bodyPr/>
                    <a:lstStyle/>
                    <a:p>
                      <a:endParaRPr lang="en-US" dirty="0"/>
                    </a:p>
                  </a:txBody>
                  <a:tcPr/>
                </a:tc>
              </a:tr>
              <a:tr h="314960">
                <a:tc vMerge="1">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Urban</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Rural</a:t>
                      </a:r>
                      <a:endParaRPr lang="en-US" b="1"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t>Total</a:t>
                      </a:r>
                      <a:endParaRPr lang="en-US" b="1" dirty="0"/>
                    </a:p>
                  </a:txBody>
                  <a:tcPr/>
                </a:tc>
              </a:tr>
              <a:tr h="370840">
                <a:tc>
                  <a:txBody>
                    <a:bodyPr/>
                    <a:lstStyle/>
                    <a:p>
                      <a:r>
                        <a:rPr lang="en-US" dirty="0" smtClean="0"/>
                        <a:t>Food</a:t>
                      </a:r>
                      <a:endParaRPr lang="en-US" dirty="0"/>
                    </a:p>
                  </a:txBody>
                  <a:tcPr/>
                </a:tc>
                <a:tc>
                  <a:txBody>
                    <a:bodyPr/>
                    <a:lstStyle/>
                    <a:p>
                      <a:pPr algn="ctr"/>
                      <a:r>
                        <a:rPr lang="en-US" dirty="0" smtClean="0"/>
                        <a:t>41.9</a:t>
                      </a:r>
                      <a:endParaRPr lang="en-US" dirty="0"/>
                    </a:p>
                  </a:txBody>
                  <a:tcPr/>
                </a:tc>
                <a:tc>
                  <a:txBody>
                    <a:bodyPr/>
                    <a:lstStyle/>
                    <a:p>
                      <a:pPr algn="ctr"/>
                      <a:r>
                        <a:rPr lang="en-US" dirty="0" smtClean="0"/>
                        <a:t>55.3</a:t>
                      </a:r>
                      <a:endParaRPr lang="en-US" dirty="0"/>
                    </a:p>
                  </a:txBody>
                  <a:tcPr/>
                </a:tc>
                <a:tc>
                  <a:txBody>
                    <a:bodyPr/>
                    <a:lstStyle/>
                    <a:p>
                      <a:pPr algn="ctr"/>
                      <a:r>
                        <a:rPr lang="en-US" dirty="0" smtClean="0"/>
                        <a:t>49.9</a:t>
                      </a:r>
                      <a:endParaRPr lang="en-US" dirty="0"/>
                    </a:p>
                  </a:txBody>
                  <a:tcPr/>
                </a:tc>
              </a:tr>
              <a:tr h="370840">
                <a:tc>
                  <a:txBody>
                    <a:bodyPr/>
                    <a:lstStyle/>
                    <a:p>
                      <a:r>
                        <a:rPr lang="en-US" dirty="0" smtClean="0"/>
                        <a:t>Fuel &amp; lighting</a:t>
                      </a:r>
                      <a:endParaRPr lang="en-US" dirty="0"/>
                    </a:p>
                  </a:txBody>
                  <a:tcPr/>
                </a:tc>
                <a:tc>
                  <a:txBody>
                    <a:bodyPr/>
                    <a:lstStyle/>
                    <a:p>
                      <a:pPr algn="ctr"/>
                      <a:r>
                        <a:rPr lang="en-US" dirty="0" smtClean="0"/>
                        <a:t>7.3</a:t>
                      </a:r>
                      <a:endParaRPr lang="en-US" dirty="0"/>
                    </a:p>
                  </a:txBody>
                  <a:tcPr/>
                </a:tc>
                <a:tc>
                  <a:txBody>
                    <a:bodyPr/>
                    <a:lstStyle/>
                    <a:p>
                      <a:pPr algn="ctr"/>
                      <a:r>
                        <a:rPr lang="en-US" dirty="0" smtClean="0"/>
                        <a:t>8.1</a:t>
                      </a:r>
                      <a:endParaRPr lang="en-US" dirty="0"/>
                    </a:p>
                  </a:txBody>
                  <a:tcPr/>
                </a:tc>
                <a:tc>
                  <a:txBody>
                    <a:bodyPr/>
                    <a:lstStyle/>
                    <a:p>
                      <a:pPr algn="ctr"/>
                      <a:r>
                        <a:rPr lang="en-US" dirty="0" smtClean="0"/>
                        <a:t>7.8</a:t>
                      </a:r>
                      <a:endParaRPr lang="en-US" dirty="0"/>
                    </a:p>
                  </a:txBody>
                  <a:tcPr/>
                </a:tc>
              </a:tr>
              <a:tr h="370840">
                <a:tc>
                  <a:txBody>
                    <a:bodyPr/>
                    <a:lstStyle/>
                    <a:p>
                      <a:r>
                        <a:rPr lang="en-US" dirty="0" smtClean="0"/>
                        <a:t>Personal care</a:t>
                      </a:r>
                      <a:endParaRPr lang="en-US" dirty="0"/>
                    </a:p>
                  </a:txBody>
                  <a:tcPr/>
                </a:tc>
                <a:tc>
                  <a:txBody>
                    <a:bodyPr/>
                    <a:lstStyle/>
                    <a:p>
                      <a:pPr algn="ctr"/>
                      <a:r>
                        <a:rPr lang="en-US" dirty="0" smtClean="0"/>
                        <a:t>3.6</a:t>
                      </a:r>
                      <a:endParaRPr lang="en-US" dirty="0"/>
                    </a:p>
                  </a:txBody>
                  <a:tcPr/>
                </a:tc>
                <a:tc>
                  <a:txBody>
                    <a:bodyPr/>
                    <a:lstStyle/>
                    <a:p>
                      <a:pPr algn="ctr"/>
                      <a:r>
                        <a:rPr lang="en-US" dirty="0" smtClean="0"/>
                        <a:t>3.9</a:t>
                      </a:r>
                      <a:endParaRPr lang="en-US" dirty="0"/>
                    </a:p>
                  </a:txBody>
                  <a:tcPr/>
                </a:tc>
                <a:tc>
                  <a:txBody>
                    <a:bodyPr/>
                    <a:lstStyle/>
                    <a:p>
                      <a:pPr algn="ctr"/>
                      <a:r>
                        <a:rPr lang="en-US" dirty="0" smtClean="0"/>
                        <a:t>3.8</a:t>
                      </a:r>
                      <a:endParaRPr lang="en-US" dirty="0"/>
                    </a:p>
                  </a:txBody>
                  <a:tcPr/>
                </a:tc>
              </a:tr>
              <a:tr h="370840">
                <a:tc>
                  <a:txBody>
                    <a:bodyPr/>
                    <a:lstStyle/>
                    <a:p>
                      <a:r>
                        <a:rPr lang="en-US" dirty="0" smtClean="0"/>
                        <a:t>Transport</a:t>
                      </a:r>
                      <a:endParaRPr lang="en-US" dirty="0"/>
                    </a:p>
                  </a:txBody>
                  <a:tcPr/>
                </a:tc>
                <a:tc>
                  <a:txBody>
                    <a:bodyPr/>
                    <a:lstStyle/>
                    <a:p>
                      <a:pPr algn="ctr"/>
                      <a:r>
                        <a:rPr lang="en-US" dirty="0" smtClean="0"/>
                        <a:t>6.2</a:t>
                      </a:r>
                      <a:endParaRPr lang="en-US" dirty="0"/>
                    </a:p>
                  </a:txBody>
                  <a:tcPr/>
                </a:tc>
                <a:tc>
                  <a:txBody>
                    <a:bodyPr/>
                    <a:lstStyle/>
                    <a:p>
                      <a:pPr algn="ctr"/>
                      <a:r>
                        <a:rPr lang="en-US" dirty="0" smtClean="0"/>
                        <a:t>5.3</a:t>
                      </a:r>
                      <a:endParaRPr lang="en-US" dirty="0"/>
                    </a:p>
                  </a:txBody>
                  <a:tcPr/>
                </a:tc>
                <a:tc>
                  <a:txBody>
                    <a:bodyPr/>
                    <a:lstStyle/>
                    <a:p>
                      <a:pPr algn="ctr"/>
                      <a:r>
                        <a:rPr lang="en-US" dirty="0" smtClean="0"/>
                        <a:t>5.6</a:t>
                      </a:r>
                      <a:endParaRPr lang="en-US" dirty="0"/>
                    </a:p>
                  </a:txBody>
                  <a:tcPr/>
                </a:tc>
              </a:tr>
              <a:tr h="370840">
                <a:tc>
                  <a:txBody>
                    <a:bodyPr/>
                    <a:lstStyle/>
                    <a:p>
                      <a:r>
                        <a:rPr lang="en-US" dirty="0" smtClean="0"/>
                        <a:t>Clothing</a:t>
                      </a:r>
                      <a:endParaRPr lang="en-US" dirty="0"/>
                    </a:p>
                  </a:txBody>
                  <a:tcPr/>
                </a:tc>
                <a:tc>
                  <a:txBody>
                    <a:bodyPr/>
                    <a:lstStyle/>
                    <a:p>
                      <a:pPr algn="ctr"/>
                      <a:r>
                        <a:rPr lang="en-US" dirty="0" smtClean="0"/>
                        <a:t>4.0</a:t>
                      </a:r>
                      <a:endParaRPr lang="en-US" dirty="0"/>
                    </a:p>
                  </a:txBody>
                  <a:tcPr/>
                </a:tc>
                <a:tc>
                  <a:txBody>
                    <a:bodyPr/>
                    <a:lstStyle/>
                    <a:p>
                      <a:pPr algn="ctr"/>
                      <a:r>
                        <a:rPr lang="en-US" dirty="0" smtClean="0"/>
                        <a:t>4.6</a:t>
                      </a:r>
                      <a:endParaRPr lang="en-US" dirty="0"/>
                    </a:p>
                  </a:txBody>
                  <a:tcPr/>
                </a:tc>
                <a:tc>
                  <a:txBody>
                    <a:bodyPr/>
                    <a:lstStyle/>
                    <a:p>
                      <a:pPr algn="ctr"/>
                      <a:r>
                        <a:rPr lang="en-US" dirty="0" smtClean="0"/>
                        <a:t>4.3</a:t>
                      </a:r>
                      <a:endParaRPr lang="en-US" dirty="0"/>
                    </a:p>
                  </a:txBody>
                  <a:tcPr/>
                </a:tc>
              </a:tr>
              <a:tr h="370840">
                <a:tc>
                  <a:txBody>
                    <a:bodyPr/>
                    <a:lstStyle/>
                    <a:p>
                      <a:r>
                        <a:rPr lang="en-US" dirty="0" smtClean="0"/>
                        <a:t>Medical</a:t>
                      </a:r>
                      <a:endParaRPr lang="en-US" dirty="0"/>
                    </a:p>
                  </a:txBody>
                  <a:tcPr/>
                </a:tc>
                <a:tc>
                  <a:txBody>
                    <a:bodyPr/>
                    <a:lstStyle/>
                    <a:p>
                      <a:pPr algn="ctr"/>
                      <a:r>
                        <a:rPr lang="en-US" dirty="0" smtClean="0"/>
                        <a:t>2.3</a:t>
                      </a:r>
                      <a:endParaRPr lang="en-US" dirty="0"/>
                    </a:p>
                  </a:txBody>
                  <a:tcPr/>
                </a:tc>
                <a:tc>
                  <a:txBody>
                    <a:bodyPr/>
                    <a:lstStyle/>
                    <a:p>
                      <a:pPr algn="ctr"/>
                      <a:r>
                        <a:rPr lang="en-US" dirty="0" smtClean="0"/>
                        <a:t>3.3</a:t>
                      </a:r>
                      <a:endParaRPr lang="en-US" dirty="0"/>
                    </a:p>
                  </a:txBody>
                  <a:tcPr/>
                </a:tc>
                <a:tc>
                  <a:txBody>
                    <a:bodyPr/>
                    <a:lstStyle/>
                    <a:p>
                      <a:pPr algn="ctr"/>
                      <a:r>
                        <a:rPr lang="en-US" dirty="0" smtClean="0"/>
                        <a:t>2.9</a:t>
                      </a:r>
                      <a:endParaRPr lang="en-US" dirty="0"/>
                    </a:p>
                  </a:txBody>
                  <a:tcPr/>
                </a:tc>
              </a:tr>
              <a:tr h="370840">
                <a:tc>
                  <a:txBody>
                    <a:bodyPr/>
                    <a:lstStyle/>
                    <a:p>
                      <a:r>
                        <a:rPr lang="en-US" dirty="0" smtClean="0"/>
                        <a:t>Education</a:t>
                      </a:r>
                      <a:endParaRPr lang="en-US" dirty="0"/>
                    </a:p>
                  </a:txBody>
                  <a:tcPr/>
                </a:tc>
                <a:tc>
                  <a:txBody>
                    <a:bodyPr/>
                    <a:lstStyle/>
                    <a:p>
                      <a:pPr algn="ctr"/>
                      <a:r>
                        <a:rPr lang="en-US" dirty="0" smtClean="0"/>
                        <a:t>4.7</a:t>
                      </a:r>
                      <a:endParaRPr lang="en-US" dirty="0"/>
                    </a:p>
                  </a:txBody>
                  <a:tcPr/>
                </a:tc>
                <a:tc>
                  <a:txBody>
                    <a:bodyPr/>
                    <a:lstStyle/>
                    <a:p>
                      <a:pPr algn="ctr"/>
                      <a:r>
                        <a:rPr lang="en-US" dirty="0" smtClean="0"/>
                        <a:t>2.4</a:t>
                      </a:r>
                      <a:endParaRPr lang="en-US" dirty="0"/>
                    </a:p>
                  </a:txBody>
                  <a:tcPr/>
                </a:tc>
                <a:tc>
                  <a:txBody>
                    <a:bodyPr/>
                    <a:lstStyle/>
                    <a:p>
                      <a:pPr algn="ctr"/>
                      <a:r>
                        <a:rPr lang="en-US" dirty="0" smtClean="0"/>
                        <a:t>3.4</a:t>
                      </a:r>
                      <a:endParaRPr lang="en-US" dirty="0"/>
                    </a:p>
                  </a:txBody>
                  <a:tcPr/>
                </a:tc>
              </a:tr>
              <a:tr h="370840">
                <a:tc>
                  <a:txBody>
                    <a:bodyPr/>
                    <a:lstStyle/>
                    <a:p>
                      <a:r>
                        <a:rPr lang="en-US" dirty="0" smtClean="0"/>
                        <a:t>House rent</a:t>
                      </a:r>
                      <a:endParaRPr lang="en-US" dirty="0"/>
                    </a:p>
                  </a:txBody>
                  <a:tcPr/>
                </a:tc>
                <a:tc>
                  <a:txBody>
                    <a:bodyPr/>
                    <a:lstStyle/>
                    <a:p>
                      <a:pPr algn="ctr"/>
                      <a:r>
                        <a:rPr lang="en-US" dirty="0" smtClean="0"/>
                        <a:t>21.0</a:t>
                      </a:r>
                      <a:endParaRPr lang="en-US" dirty="0"/>
                    </a:p>
                  </a:txBody>
                  <a:tcPr/>
                </a:tc>
                <a:tc>
                  <a:txBody>
                    <a:bodyPr/>
                    <a:lstStyle/>
                    <a:p>
                      <a:pPr algn="ctr"/>
                      <a:r>
                        <a:rPr lang="en-US" dirty="0" smtClean="0"/>
                        <a:t>8.8</a:t>
                      </a:r>
                      <a:endParaRPr lang="en-US" dirty="0"/>
                    </a:p>
                  </a:txBody>
                  <a:tcPr/>
                </a:tc>
                <a:tc>
                  <a:txBody>
                    <a:bodyPr/>
                    <a:lstStyle/>
                    <a:p>
                      <a:pPr algn="ctr"/>
                      <a:r>
                        <a:rPr lang="en-US" dirty="0" smtClean="0"/>
                        <a:t>13.7</a:t>
                      </a:r>
                      <a:endParaRPr lang="en-US" dirty="0"/>
                    </a:p>
                  </a:txBody>
                  <a:tcPr/>
                </a:tc>
              </a:tr>
              <a:tr h="370840">
                <a:tc>
                  <a:txBody>
                    <a:bodyPr/>
                    <a:lstStyle/>
                    <a:p>
                      <a:r>
                        <a:rPr lang="en-US" dirty="0" smtClean="0"/>
                        <a:t>Others</a:t>
                      </a:r>
                      <a:endParaRPr lang="en-US" dirty="0"/>
                    </a:p>
                  </a:txBody>
                  <a:tcPr/>
                </a:tc>
                <a:tc>
                  <a:txBody>
                    <a:bodyPr/>
                    <a:lstStyle/>
                    <a:p>
                      <a:pPr algn="ctr"/>
                      <a:r>
                        <a:rPr lang="en-US" dirty="0" smtClean="0"/>
                        <a:t>11.3</a:t>
                      </a:r>
                      <a:endParaRPr lang="en-US" dirty="0"/>
                    </a:p>
                  </a:txBody>
                  <a:tcPr/>
                </a:tc>
                <a:tc>
                  <a:txBody>
                    <a:bodyPr/>
                    <a:lstStyle/>
                    <a:p>
                      <a:pPr algn="ctr"/>
                      <a:r>
                        <a:rPr lang="en-US" dirty="0" smtClean="0"/>
                        <a:t>11.6</a:t>
                      </a:r>
                      <a:endParaRPr lang="en-US" dirty="0"/>
                    </a:p>
                  </a:txBody>
                  <a:tcPr/>
                </a:tc>
                <a:tc>
                  <a:txBody>
                    <a:bodyPr/>
                    <a:lstStyle/>
                    <a:p>
                      <a:pPr algn="ctr"/>
                      <a:r>
                        <a:rPr lang="en-US" dirty="0" smtClean="0"/>
                        <a:t>11.5</a:t>
                      </a:r>
                      <a:endParaRPr lang="en-US" dirty="0"/>
                    </a:p>
                  </a:txBody>
                  <a:tcPr/>
                </a:tc>
              </a:tr>
              <a:tr h="370840">
                <a:tc>
                  <a:txBody>
                    <a:bodyPr/>
                    <a:lstStyle/>
                    <a:p>
                      <a:r>
                        <a:rPr lang="en-US" dirty="0" smtClean="0"/>
                        <a:t>Total</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r>
            </a:tbl>
          </a:graphicData>
        </a:graphic>
      </p:graphicFrame>
      <p:sp>
        <p:nvSpPr>
          <p:cNvPr id="5" name="Date Placeholder 4"/>
          <p:cNvSpPr>
            <a:spLocks noGrp="1"/>
          </p:cNvSpPr>
          <p:nvPr>
            <p:ph type="dt" sz="half" idx="10"/>
          </p:nvPr>
        </p:nvSpPr>
        <p:spPr/>
        <p:txBody>
          <a:bodyPr/>
          <a:lstStyle/>
          <a:p>
            <a:fld id="{7F9DB87D-B83E-45BF-A0F1-B879519D61B2}" type="datetime1">
              <a:rPr lang="en-US" smtClean="0"/>
              <a:pPr/>
              <a:t>8/4/2014</a:t>
            </a:fld>
            <a:endParaRPr lang="en-US"/>
          </a:p>
        </p:txBody>
      </p:sp>
      <p:sp>
        <p:nvSpPr>
          <p:cNvPr id="6" name="Slide Number Placeholder 5"/>
          <p:cNvSpPr>
            <a:spLocks noGrp="1"/>
          </p:cNvSpPr>
          <p:nvPr>
            <p:ph type="sldNum" sz="quarter" idx="12"/>
          </p:nvPr>
        </p:nvSpPr>
        <p:spPr/>
        <p:txBody>
          <a:bodyPr/>
          <a:lstStyle/>
          <a:p>
            <a:fld id="{4CC717A7-CA45-4CEB-A9F6-E61B8FFB9047}" type="slidenum">
              <a:rPr lang="en-US" smtClean="0"/>
              <a:pPr/>
              <a:t>23</a:t>
            </a:fld>
            <a:endParaRPr lang="en-US"/>
          </a:p>
        </p:txBody>
      </p:sp>
      <p:sp>
        <p:nvSpPr>
          <p:cNvPr id="7" name="Footer Placeholder 6"/>
          <p:cNvSpPr>
            <a:spLocks noGrp="1"/>
          </p:cNvSpPr>
          <p:nvPr>
            <p:ph type="ftr" sz="quarter" idx="11"/>
          </p:nvPr>
        </p:nvSpPr>
        <p:spPr>
          <a:xfrm>
            <a:off x="1219200" y="6172200"/>
            <a:ext cx="7086600" cy="44132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838200"/>
          </a:xfrm>
          <a:solidFill>
            <a:schemeClr val="tx2">
              <a:lumMod val="20000"/>
              <a:lumOff val="80000"/>
            </a:schemeClr>
          </a:solidFill>
        </p:spPr>
        <p:txBody>
          <a:bodyPr>
            <a:noAutofit/>
          </a:bodyPr>
          <a:lstStyle/>
          <a:p>
            <a:r>
              <a:rPr lang="en-US" sz="2800" b="1" dirty="0" smtClean="0">
                <a:solidFill>
                  <a:srgbClr val="00B050"/>
                </a:solidFill>
              </a:rPr>
              <a:t>Percentage distribution of monthly consumption expenditure commodity groups at prices of 2001</a:t>
            </a:r>
            <a:endParaRPr lang="en-US" sz="2800" b="1" dirty="0">
              <a:solidFill>
                <a:srgbClr val="00B050"/>
              </a:solidFill>
            </a:endParaRPr>
          </a:p>
        </p:txBody>
      </p:sp>
      <p:graphicFrame>
        <p:nvGraphicFramePr>
          <p:cNvPr id="4" name="Table 3"/>
          <p:cNvGraphicFramePr>
            <a:graphicFrameLocks noGrp="1"/>
          </p:cNvGraphicFramePr>
          <p:nvPr/>
        </p:nvGraphicFramePr>
        <p:xfrm>
          <a:off x="609600" y="1524001"/>
          <a:ext cx="7848600" cy="5075244"/>
        </p:xfrm>
        <a:graphic>
          <a:graphicData uri="http://schemas.openxmlformats.org/drawingml/2006/table">
            <a:tbl>
              <a:tblPr firstRow="1" bandRow="1">
                <a:tableStyleId>{5C22544A-7EE6-4342-B048-85BDC9FD1C3A}</a:tableStyleId>
              </a:tblPr>
              <a:tblGrid>
                <a:gridCol w="1676400"/>
                <a:gridCol w="990600"/>
                <a:gridCol w="1257300"/>
                <a:gridCol w="1308100"/>
                <a:gridCol w="1308100"/>
                <a:gridCol w="1308100"/>
              </a:tblGrid>
              <a:tr h="868676">
                <a:tc>
                  <a:txBody>
                    <a:bodyPr/>
                    <a:lstStyle/>
                    <a:p>
                      <a:r>
                        <a:rPr lang="en-US" dirty="0" smtClean="0"/>
                        <a:t>Commodity groups</a:t>
                      </a:r>
                      <a:endParaRPr lang="en-US" dirty="0"/>
                    </a:p>
                  </a:txBody>
                  <a:tcPr/>
                </a:tc>
                <a:tc>
                  <a:txBody>
                    <a:bodyPr/>
                    <a:lstStyle/>
                    <a:p>
                      <a:pPr algn="ctr"/>
                      <a:r>
                        <a:rPr lang="en-US" dirty="0" smtClean="0"/>
                        <a:t>PIHS 2000-01</a:t>
                      </a:r>
                      <a:endParaRPr lang="en-US" dirty="0"/>
                    </a:p>
                  </a:txBody>
                  <a:tcPr/>
                </a:tc>
                <a:tc>
                  <a:txBody>
                    <a:bodyPr/>
                    <a:lstStyle/>
                    <a:p>
                      <a:pPr algn="ctr"/>
                      <a:r>
                        <a:rPr lang="en-US" dirty="0" smtClean="0"/>
                        <a:t>PSLM </a:t>
                      </a:r>
                    </a:p>
                    <a:p>
                      <a:pPr algn="ctr"/>
                      <a:r>
                        <a:rPr lang="en-US" dirty="0" smtClean="0"/>
                        <a:t>2004-05</a:t>
                      </a:r>
                      <a:endParaRPr lang="en-US" dirty="0"/>
                    </a:p>
                  </a:txBody>
                  <a:tcPr/>
                </a:tc>
                <a:tc>
                  <a:txBody>
                    <a:bodyPr/>
                    <a:lstStyle/>
                    <a:p>
                      <a:pPr algn="ctr"/>
                      <a:r>
                        <a:rPr lang="en-US" dirty="0" smtClean="0"/>
                        <a:t>PSLM </a:t>
                      </a:r>
                    </a:p>
                    <a:p>
                      <a:pPr algn="ctr"/>
                      <a:r>
                        <a:rPr lang="en-US" dirty="0" smtClean="0"/>
                        <a:t>2005-06</a:t>
                      </a:r>
                      <a:endParaRPr lang="en-US" dirty="0"/>
                    </a:p>
                  </a:txBody>
                  <a:tcPr/>
                </a:tc>
                <a:tc>
                  <a:txBody>
                    <a:bodyPr/>
                    <a:lstStyle/>
                    <a:p>
                      <a:pPr algn="ctr"/>
                      <a:r>
                        <a:rPr lang="en-US" dirty="0" smtClean="0"/>
                        <a:t>PSLM </a:t>
                      </a:r>
                    </a:p>
                    <a:p>
                      <a:pPr algn="ctr"/>
                      <a:r>
                        <a:rPr lang="en-US" dirty="0" smtClean="0"/>
                        <a:t>2007-08</a:t>
                      </a:r>
                      <a:endParaRPr lang="en-US" dirty="0"/>
                    </a:p>
                  </a:txBody>
                  <a:tcPr/>
                </a:tc>
                <a:tc>
                  <a:txBody>
                    <a:bodyPr/>
                    <a:lstStyle/>
                    <a:p>
                      <a:pPr algn="ctr"/>
                      <a:r>
                        <a:rPr lang="en-US" dirty="0" smtClean="0"/>
                        <a:t>PSLM </a:t>
                      </a:r>
                    </a:p>
                    <a:p>
                      <a:pPr algn="ctr"/>
                      <a:r>
                        <a:rPr lang="en-US" dirty="0" smtClean="0"/>
                        <a:t>2010-11</a:t>
                      </a:r>
                      <a:endParaRPr lang="en-US" dirty="0"/>
                    </a:p>
                  </a:txBody>
                  <a:tcPr/>
                </a:tc>
              </a:tr>
              <a:tr h="434381">
                <a:tc>
                  <a:txBody>
                    <a:bodyPr/>
                    <a:lstStyle/>
                    <a:p>
                      <a:r>
                        <a:rPr lang="en-US" dirty="0" smtClean="0"/>
                        <a:t>Food</a:t>
                      </a:r>
                      <a:endParaRPr lang="en-US" dirty="0"/>
                    </a:p>
                  </a:txBody>
                  <a:tcPr/>
                </a:tc>
                <a:tc>
                  <a:txBody>
                    <a:bodyPr/>
                    <a:lstStyle/>
                    <a:p>
                      <a:pPr algn="ctr"/>
                      <a:r>
                        <a:rPr lang="en-US" dirty="0" smtClean="0"/>
                        <a:t>49.5</a:t>
                      </a:r>
                      <a:endParaRPr lang="en-US" dirty="0"/>
                    </a:p>
                  </a:txBody>
                  <a:tcPr/>
                </a:tc>
                <a:tc>
                  <a:txBody>
                    <a:bodyPr/>
                    <a:lstStyle/>
                    <a:p>
                      <a:pPr algn="ctr"/>
                      <a:r>
                        <a:rPr lang="en-US" dirty="0" smtClean="0"/>
                        <a:t>49.1</a:t>
                      </a:r>
                      <a:endParaRPr lang="en-US" dirty="0"/>
                    </a:p>
                  </a:txBody>
                  <a:tcPr/>
                </a:tc>
                <a:tc>
                  <a:txBody>
                    <a:bodyPr/>
                    <a:lstStyle/>
                    <a:p>
                      <a:pPr algn="ctr"/>
                      <a:r>
                        <a:rPr lang="en-US" dirty="0" smtClean="0"/>
                        <a:t>48.1</a:t>
                      </a:r>
                      <a:endParaRPr lang="en-US" dirty="0"/>
                    </a:p>
                  </a:txBody>
                  <a:tcPr/>
                </a:tc>
                <a:tc>
                  <a:txBody>
                    <a:bodyPr/>
                    <a:lstStyle/>
                    <a:p>
                      <a:pPr algn="ctr"/>
                      <a:r>
                        <a:rPr lang="en-US" dirty="0" smtClean="0"/>
                        <a:t>43.5</a:t>
                      </a:r>
                      <a:endParaRPr lang="en-US" dirty="0"/>
                    </a:p>
                  </a:txBody>
                  <a:tcPr/>
                </a:tc>
                <a:tc>
                  <a:txBody>
                    <a:bodyPr/>
                    <a:lstStyle/>
                    <a:p>
                      <a:pPr algn="ctr"/>
                      <a:r>
                        <a:rPr lang="en-US" dirty="0" smtClean="0"/>
                        <a:t>49.9</a:t>
                      </a:r>
                      <a:endParaRPr lang="en-US" dirty="0"/>
                    </a:p>
                  </a:txBody>
                  <a:tcPr/>
                </a:tc>
              </a:tr>
              <a:tr h="361891">
                <a:tc>
                  <a:txBody>
                    <a:bodyPr/>
                    <a:lstStyle/>
                    <a:p>
                      <a:r>
                        <a:rPr lang="en-US" dirty="0" smtClean="0"/>
                        <a:t>Fuel &amp; lighting</a:t>
                      </a:r>
                      <a:endParaRPr lang="en-US" dirty="0"/>
                    </a:p>
                  </a:txBody>
                  <a:tcPr/>
                </a:tc>
                <a:tc>
                  <a:txBody>
                    <a:bodyPr/>
                    <a:lstStyle/>
                    <a:p>
                      <a:pPr algn="ctr"/>
                      <a:r>
                        <a:rPr lang="en-US" dirty="0" smtClean="0"/>
                        <a:t>8.1</a:t>
                      </a:r>
                      <a:endParaRPr lang="en-US" dirty="0"/>
                    </a:p>
                  </a:txBody>
                  <a:tcPr/>
                </a:tc>
                <a:tc>
                  <a:txBody>
                    <a:bodyPr/>
                    <a:lstStyle/>
                    <a:p>
                      <a:pPr algn="ctr"/>
                      <a:r>
                        <a:rPr lang="en-US" dirty="0" smtClean="0"/>
                        <a:t>8.0</a:t>
                      </a:r>
                      <a:endParaRPr lang="en-US" dirty="0"/>
                    </a:p>
                  </a:txBody>
                  <a:tcPr/>
                </a:tc>
                <a:tc>
                  <a:txBody>
                    <a:bodyPr/>
                    <a:lstStyle/>
                    <a:p>
                      <a:pPr algn="ctr"/>
                      <a:r>
                        <a:rPr lang="en-US" dirty="0" smtClean="0"/>
                        <a:t>8.8</a:t>
                      </a:r>
                      <a:endParaRPr lang="en-US" dirty="0"/>
                    </a:p>
                  </a:txBody>
                  <a:tcPr/>
                </a:tc>
                <a:tc>
                  <a:txBody>
                    <a:bodyPr/>
                    <a:lstStyle/>
                    <a:p>
                      <a:pPr algn="ctr"/>
                      <a:r>
                        <a:rPr lang="en-US" dirty="0" smtClean="0"/>
                        <a:t>7.7</a:t>
                      </a:r>
                      <a:endParaRPr lang="en-US" dirty="0"/>
                    </a:p>
                  </a:txBody>
                  <a:tcPr/>
                </a:tc>
                <a:tc>
                  <a:txBody>
                    <a:bodyPr/>
                    <a:lstStyle/>
                    <a:p>
                      <a:pPr algn="ctr"/>
                      <a:r>
                        <a:rPr lang="en-US" dirty="0" smtClean="0"/>
                        <a:t>7.8</a:t>
                      </a:r>
                      <a:endParaRPr lang="en-US" dirty="0"/>
                    </a:p>
                  </a:txBody>
                  <a:tcPr/>
                </a:tc>
              </a:tr>
              <a:tr h="434381">
                <a:tc>
                  <a:txBody>
                    <a:bodyPr/>
                    <a:lstStyle/>
                    <a:p>
                      <a:r>
                        <a:rPr lang="en-US" dirty="0" smtClean="0"/>
                        <a:t>Personal care</a:t>
                      </a:r>
                      <a:endParaRPr lang="en-US" dirty="0"/>
                    </a:p>
                  </a:txBody>
                  <a:tcPr/>
                </a:tc>
                <a:tc>
                  <a:txBody>
                    <a:bodyPr/>
                    <a:lstStyle/>
                    <a:p>
                      <a:pPr algn="ctr"/>
                      <a:r>
                        <a:rPr lang="en-US" dirty="0" smtClean="0"/>
                        <a:t>3.9</a:t>
                      </a:r>
                      <a:endParaRPr lang="en-US" dirty="0"/>
                    </a:p>
                  </a:txBody>
                  <a:tcPr/>
                </a:tc>
                <a:tc>
                  <a:txBody>
                    <a:bodyPr/>
                    <a:lstStyle/>
                    <a:p>
                      <a:pPr algn="ctr"/>
                      <a:r>
                        <a:rPr lang="en-US" dirty="0" smtClean="0"/>
                        <a:t>3.8</a:t>
                      </a:r>
                      <a:endParaRPr lang="en-US" dirty="0"/>
                    </a:p>
                  </a:txBody>
                  <a:tcPr/>
                </a:tc>
                <a:tc>
                  <a:txBody>
                    <a:bodyPr/>
                    <a:lstStyle/>
                    <a:p>
                      <a:pPr algn="ctr"/>
                      <a:r>
                        <a:rPr lang="en-US" dirty="0" smtClean="0"/>
                        <a:t>3.9</a:t>
                      </a:r>
                      <a:endParaRPr lang="en-US" dirty="0"/>
                    </a:p>
                  </a:txBody>
                  <a:tcPr/>
                </a:tc>
                <a:tc>
                  <a:txBody>
                    <a:bodyPr/>
                    <a:lstStyle/>
                    <a:p>
                      <a:pPr algn="ctr"/>
                      <a:r>
                        <a:rPr lang="en-US" dirty="0" smtClean="0"/>
                        <a:t>3.5</a:t>
                      </a:r>
                      <a:endParaRPr lang="en-US" dirty="0"/>
                    </a:p>
                  </a:txBody>
                  <a:tcPr/>
                </a:tc>
                <a:tc>
                  <a:txBody>
                    <a:bodyPr/>
                    <a:lstStyle/>
                    <a:p>
                      <a:pPr algn="ctr"/>
                      <a:r>
                        <a:rPr lang="en-US" dirty="0" smtClean="0"/>
                        <a:t>3.8</a:t>
                      </a:r>
                      <a:endParaRPr lang="en-US" dirty="0"/>
                    </a:p>
                  </a:txBody>
                  <a:tcPr/>
                </a:tc>
              </a:tr>
              <a:tr h="361891">
                <a:tc>
                  <a:txBody>
                    <a:bodyPr/>
                    <a:lstStyle/>
                    <a:p>
                      <a:r>
                        <a:rPr lang="en-US" dirty="0" smtClean="0"/>
                        <a:t>Transport</a:t>
                      </a:r>
                      <a:endParaRPr lang="en-US" dirty="0"/>
                    </a:p>
                  </a:txBody>
                  <a:tcPr/>
                </a:tc>
                <a:tc>
                  <a:txBody>
                    <a:bodyPr/>
                    <a:lstStyle/>
                    <a:p>
                      <a:pPr algn="ctr"/>
                      <a:r>
                        <a:rPr lang="en-US" dirty="0" smtClean="0"/>
                        <a:t>3.7</a:t>
                      </a:r>
                      <a:endParaRPr lang="en-US" dirty="0"/>
                    </a:p>
                  </a:txBody>
                  <a:tcPr/>
                </a:tc>
                <a:tc>
                  <a:txBody>
                    <a:bodyPr/>
                    <a:lstStyle/>
                    <a:p>
                      <a:pPr algn="ctr"/>
                      <a:r>
                        <a:rPr lang="en-US" dirty="0" smtClean="0"/>
                        <a:t>4.9</a:t>
                      </a:r>
                      <a:endParaRPr lang="en-US" dirty="0"/>
                    </a:p>
                  </a:txBody>
                  <a:tcPr/>
                </a:tc>
                <a:tc>
                  <a:txBody>
                    <a:bodyPr/>
                    <a:lstStyle/>
                    <a:p>
                      <a:pPr algn="ctr"/>
                      <a:r>
                        <a:rPr lang="en-US" dirty="0" smtClean="0"/>
                        <a:t>5.2</a:t>
                      </a:r>
                      <a:endParaRPr lang="en-US" dirty="0"/>
                    </a:p>
                  </a:txBody>
                  <a:tcPr/>
                </a:tc>
                <a:tc>
                  <a:txBody>
                    <a:bodyPr/>
                    <a:lstStyle/>
                    <a:p>
                      <a:pPr algn="ctr"/>
                      <a:r>
                        <a:rPr lang="en-US" dirty="0" smtClean="0"/>
                        <a:t>6.5</a:t>
                      </a:r>
                      <a:endParaRPr lang="en-US" dirty="0"/>
                    </a:p>
                  </a:txBody>
                  <a:tcPr/>
                </a:tc>
                <a:tc>
                  <a:txBody>
                    <a:bodyPr/>
                    <a:lstStyle/>
                    <a:p>
                      <a:pPr algn="ctr"/>
                      <a:r>
                        <a:rPr lang="en-US" dirty="0" smtClean="0"/>
                        <a:t>5.6</a:t>
                      </a:r>
                      <a:endParaRPr lang="en-US" dirty="0"/>
                    </a:p>
                  </a:txBody>
                  <a:tcPr/>
                </a:tc>
              </a:tr>
              <a:tr h="434381">
                <a:tc>
                  <a:txBody>
                    <a:bodyPr/>
                    <a:lstStyle/>
                    <a:p>
                      <a:r>
                        <a:rPr lang="en-US" dirty="0" smtClean="0"/>
                        <a:t>Clothing</a:t>
                      </a:r>
                      <a:endParaRPr lang="en-US" dirty="0"/>
                    </a:p>
                  </a:txBody>
                  <a:tcPr/>
                </a:tc>
                <a:tc>
                  <a:txBody>
                    <a:bodyPr/>
                    <a:lstStyle/>
                    <a:p>
                      <a:pPr algn="ctr"/>
                      <a:r>
                        <a:rPr lang="en-US" dirty="0" smtClean="0"/>
                        <a:t>5.7</a:t>
                      </a:r>
                      <a:endParaRPr lang="en-US" dirty="0"/>
                    </a:p>
                  </a:txBody>
                  <a:tcPr/>
                </a:tc>
                <a:tc>
                  <a:txBody>
                    <a:bodyPr/>
                    <a:lstStyle/>
                    <a:p>
                      <a:pPr algn="ctr"/>
                      <a:r>
                        <a:rPr lang="en-US" dirty="0" smtClean="0"/>
                        <a:t>5.0</a:t>
                      </a:r>
                      <a:endParaRPr lang="en-US" dirty="0"/>
                    </a:p>
                  </a:txBody>
                  <a:tcPr/>
                </a:tc>
                <a:tc>
                  <a:txBody>
                    <a:bodyPr/>
                    <a:lstStyle/>
                    <a:p>
                      <a:pPr algn="ctr"/>
                      <a:r>
                        <a:rPr lang="en-US" dirty="0" smtClean="0"/>
                        <a:t>5.0</a:t>
                      </a:r>
                      <a:endParaRPr lang="en-US" dirty="0"/>
                    </a:p>
                  </a:txBody>
                  <a:tcPr/>
                </a:tc>
                <a:tc>
                  <a:txBody>
                    <a:bodyPr/>
                    <a:lstStyle/>
                    <a:p>
                      <a:pPr algn="ctr"/>
                      <a:r>
                        <a:rPr lang="en-US" dirty="0" smtClean="0"/>
                        <a:t>4.2</a:t>
                      </a:r>
                      <a:endParaRPr lang="en-US" dirty="0"/>
                    </a:p>
                  </a:txBody>
                  <a:tcPr/>
                </a:tc>
                <a:tc>
                  <a:txBody>
                    <a:bodyPr/>
                    <a:lstStyle/>
                    <a:p>
                      <a:pPr algn="ctr"/>
                      <a:r>
                        <a:rPr lang="en-US" dirty="0" smtClean="0"/>
                        <a:t>4.3</a:t>
                      </a:r>
                      <a:endParaRPr lang="en-US" dirty="0"/>
                    </a:p>
                  </a:txBody>
                  <a:tcPr/>
                </a:tc>
              </a:tr>
              <a:tr h="434381">
                <a:tc>
                  <a:txBody>
                    <a:bodyPr/>
                    <a:lstStyle/>
                    <a:p>
                      <a:r>
                        <a:rPr lang="en-US" dirty="0" smtClean="0"/>
                        <a:t>Medical</a:t>
                      </a:r>
                      <a:endParaRPr lang="en-US" dirty="0"/>
                    </a:p>
                  </a:txBody>
                  <a:tcPr/>
                </a:tc>
                <a:tc>
                  <a:txBody>
                    <a:bodyPr/>
                    <a:lstStyle/>
                    <a:p>
                      <a:pPr algn="ctr"/>
                      <a:r>
                        <a:rPr lang="en-US" dirty="0" smtClean="0"/>
                        <a:t>4.5</a:t>
                      </a:r>
                      <a:endParaRPr lang="en-US" dirty="0"/>
                    </a:p>
                  </a:txBody>
                  <a:tcPr/>
                </a:tc>
                <a:tc>
                  <a:txBody>
                    <a:bodyPr/>
                    <a:lstStyle/>
                    <a:p>
                      <a:pPr algn="ctr"/>
                      <a:r>
                        <a:rPr lang="en-US" dirty="0" smtClean="0"/>
                        <a:t>4.0</a:t>
                      </a:r>
                      <a:endParaRPr lang="en-US" dirty="0"/>
                    </a:p>
                  </a:txBody>
                  <a:tcPr/>
                </a:tc>
                <a:tc>
                  <a:txBody>
                    <a:bodyPr/>
                    <a:lstStyle/>
                    <a:p>
                      <a:pPr algn="ctr"/>
                      <a:r>
                        <a:rPr lang="en-US" dirty="0" smtClean="0"/>
                        <a:t>4.5</a:t>
                      </a:r>
                      <a:endParaRPr lang="en-US" dirty="0"/>
                    </a:p>
                  </a:txBody>
                  <a:tcPr/>
                </a:tc>
                <a:tc>
                  <a:txBody>
                    <a:bodyPr/>
                    <a:lstStyle/>
                    <a:p>
                      <a:pPr algn="ctr"/>
                      <a:r>
                        <a:rPr lang="en-US" dirty="0" smtClean="0"/>
                        <a:t>3.7</a:t>
                      </a:r>
                      <a:endParaRPr lang="en-US" dirty="0"/>
                    </a:p>
                  </a:txBody>
                  <a:tcPr/>
                </a:tc>
                <a:tc>
                  <a:txBody>
                    <a:bodyPr/>
                    <a:lstStyle/>
                    <a:p>
                      <a:pPr algn="ctr"/>
                      <a:r>
                        <a:rPr lang="en-US" dirty="0" smtClean="0"/>
                        <a:t>2.9</a:t>
                      </a:r>
                      <a:endParaRPr lang="en-US" dirty="0"/>
                    </a:p>
                  </a:txBody>
                  <a:tcPr/>
                </a:tc>
              </a:tr>
              <a:tr h="434381">
                <a:tc>
                  <a:txBody>
                    <a:bodyPr/>
                    <a:lstStyle/>
                    <a:p>
                      <a:r>
                        <a:rPr lang="en-US" dirty="0" smtClean="0"/>
                        <a:t>Education</a:t>
                      </a:r>
                      <a:endParaRPr lang="en-US" dirty="0"/>
                    </a:p>
                  </a:txBody>
                  <a:tcPr/>
                </a:tc>
                <a:tc>
                  <a:txBody>
                    <a:bodyPr/>
                    <a:lstStyle/>
                    <a:p>
                      <a:pPr algn="ctr"/>
                      <a:r>
                        <a:rPr lang="en-US" dirty="0" smtClean="0"/>
                        <a:t>3.5</a:t>
                      </a:r>
                      <a:endParaRPr lang="en-US" dirty="0"/>
                    </a:p>
                  </a:txBody>
                  <a:tcPr/>
                </a:tc>
                <a:tc>
                  <a:txBody>
                    <a:bodyPr/>
                    <a:lstStyle/>
                    <a:p>
                      <a:pPr algn="ctr"/>
                      <a:r>
                        <a:rPr lang="en-US" dirty="0" smtClean="0"/>
                        <a:t>3.0</a:t>
                      </a:r>
                      <a:endParaRPr lang="en-US" dirty="0"/>
                    </a:p>
                  </a:txBody>
                  <a:tcPr/>
                </a:tc>
                <a:tc>
                  <a:txBody>
                    <a:bodyPr/>
                    <a:lstStyle/>
                    <a:p>
                      <a:pPr algn="ctr"/>
                      <a:r>
                        <a:rPr lang="en-US" dirty="0" smtClean="0"/>
                        <a:t>2.6</a:t>
                      </a:r>
                      <a:endParaRPr lang="en-US" dirty="0"/>
                    </a:p>
                  </a:txBody>
                  <a:tcPr/>
                </a:tc>
                <a:tc>
                  <a:txBody>
                    <a:bodyPr/>
                    <a:lstStyle/>
                    <a:p>
                      <a:pPr algn="ctr"/>
                      <a:r>
                        <a:rPr lang="en-US" dirty="0" smtClean="0"/>
                        <a:t>3.4</a:t>
                      </a:r>
                      <a:endParaRPr lang="en-US" dirty="0"/>
                    </a:p>
                  </a:txBody>
                  <a:tcPr/>
                </a:tc>
                <a:tc>
                  <a:txBody>
                    <a:bodyPr/>
                    <a:lstStyle/>
                    <a:p>
                      <a:pPr algn="ctr"/>
                      <a:r>
                        <a:rPr lang="en-US" dirty="0" smtClean="0"/>
                        <a:t>3.4</a:t>
                      </a:r>
                      <a:endParaRPr lang="en-US" dirty="0"/>
                    </a:p>
                  </a:txBody>
                  <a:tcPr/>
                </a:tc>
              </a:tr>
              <a:tr h="434381">
                <a:tc>
                  <a:txBody>
                    <a:bodyPr/>
                    <a:lstStyle/>
                    <a:p>
                      <a:r>
                        <a:rPr lang="en-US" dirty="0" smtClean="0"/>
                        <a:t>House rent</a:t>
                      </a:r>
                      <a:endParaRPr lang="en-US" dirty="0"/>
                    </a:p>
                  </a:txBody>
                  <a:tcPr/>
                </a:tc>
                <a:tc>
                  <a:txBody>
                    <a:bodyPr/>
                    <a:lstStyle/>
                    <a:p>
                      <a:pPr algn="ctr"/>
                      <a:r>
                        <a:rPr lang="en-US" dirty="0" smtClean="0"/>
                        <a:t>12.0</a:t>
                      </a:r>
                      <a:endParaRPr lang="en-US" dirty="0"/>
                    </a:p>
                  </a:txBody>
                  <a:tcPr/>
                </a:tc>
                <a:tc>
                  <a:txBody>
                    <a:bodyPr/>
                    <a:lstStyle/>
                    <a:p>
                      <a:pPr algn="ctr"/>
                      <a:r>
                        <a:rPr lang="en-US" dirty="0" smtClean="0"/>
                        <a:t>11.9</a:t>
                      </a:r>
                      <a:endParaRPr lang="en-US" dirty="0"/>
                    </a:p>
                  </a:txBody>
                  <a:tcPr/>
                </a:tc>
                <a:tc>
                  <a:txBody>
                    <a:bodyPr/>
                    <a:lstStyle/>
                    <a:p>
                      <a:pPr algn="ctr"/>
                      <a:r>
                        <a:rPr lang="en-US" dirty="0" smtClean="0"/>
                        <a:t>12.2</a:t>
                      </a:r>
                      <a:endParaRPr lang="en-US" dirty="0"/>
                    </a:p>
                  </a:txBody>
                  <a:tcPr/>
                </a:tc>
                <a:tc>
                  <a:txBody>
                    <a:bodyPr/>
                    <a:lstStyle/>
                    <a:p>
                      <a:pPr algn="ctr"/>
                      <a:r>
                        <a:rPr lang="en-US" dirty="0" smtClean="0"/>
                        <a:t>17.0</a:t>
                      </a:r>
                      <a:endParaRPr lang="en-US" dirty="0"/>
                    </a:p>
                  </a:txBody>
                  <a:tcPr/>
                </a:tc>
                <a:tc>
                  <a:txBody>
                    <a:bodyPr/>
                    <a:lstStyle/>
                    <a:p>
                      <a:pPr algn="ctr"/>
                      <a:r>
                        <a:rPr lang="en-US" dirty="0" smtClean="0"/>
                        <a:t>13.7</a:t>
                      </a:r>
                      <a:endParaRPr lang="en-US" dirty="0"/>
                    </a:p>
                  </a:txBody>
                  <a:tcPr/>
                </a:tc>
              </a:tr>
              <a:tr h="434381">
                <a:tc>
                  <a:txBody>
                    <a:bodyPr/>
                    <a:lstStyle/>
                    <a:p>
                      <a:r>
                        <a:rPr lang="en-US" dirty="0" smtClean="0"/>
                        <a:t>Others</a:t>
                      </a:r>
                      <a:endParaRPr lang="en-US" dirty="0"/>
                    </a:p>
                  </a:txBody>
                  <a:tcPr/>
                </a:tc>
                <a:tc>
                  <a:txBody>
                    <a:bodyPr/>
                    <a:lstStyle/>
                    <a:p>
                      <a:pPr algn="ctr"/>
                      <a:r>
                        <a:rPr lang="en-US" dirty="0" smtClean="0"/>
                        <a:t>9.0</a:t>
                      </a:r>
                      <a:endParaRPr lang="en-US" dirty="0"/>
                    </a:p>
                  </a:txBody>
                  <a:tcPr/>
                </a:tc>
                <a:tc>
                  <a:txBody>
                    <a:bodyPr/>
                    <a:lstStyle/>
                    <a:p>
                      <a:pPr algn="ctr"/>
                      <a:r>
                        <a:rPr lang="en-US" dirty="0" smtClean="0"/>
                        <a:t>10.3</a:t>
                      </a:r>
                      <a:endParaRPr lang="en-US" dirty="0"/>
                    </a:p>
                  </a:txBody>
                  <a:tcPr/>
                </a:tc>
                <a:tc>
                  <a:txBody>
                    <a:bodyPr/>
                    <a:lstStyle/>
                    <a:p>
                      <a:pPr algn="ctr"/>
                      <a:r>
                        <a:rPr lang="en-US" dirty="0" smtClean="0"/>
                        <a:t>9.7</a:t>
                      </a:r>
                      <a:endParaRPr lang="en-US" dirty="0"/>
                    </a:p>
                  </a:txBody>
                  <a:tcPr/>
                </a:tc>
                <a:tc>
                  <a:txBody>
                    <a:bodyPr/>
                    <a:lstStyle/>
                    <a:p>
                      <a:pPr algn="ctr"/>
                      <a:r>
                        <a:rPr lang="en-US" dirty="0" smtClean="0"/>
                        <a:t>14.2</a:t>
                      </a:r>
                      <a:endParaRPr lang="en-US" dirty="0"/>
                    </a:p>
                  </a:txBody>
                  <a:tcPr/>
                </a:tc>
                <a:tc>
                  <a:txBody>
                    <a:bodyPr/>
                    <a:lstStyle/>
                    <a:p>
                      <a:pPr algn="ctr"/>
                      <a:r>
                        <a:rPr lang="en-US" dirty="0" smtClean="0"/>
                        <a:t>11.5</a:t>
                      </a:r>
                      <a:endParaRPr lang="en-US" dirty="0"/>
                    </a:p>
                  </a:txBody>
                  <a:tcPr/>
                </a:tc>
              </a:tr>
              <a:tr h="434381">
                <a:tc>
                  <a:txBody>
                    <a:bodyPr/>
                    <a:lstStyle/>
                    <a:p>
                      <a:r>
                        <a:rPr lang="en-US" dirty="0" smtClean="0"/>
                        <a:t>Total</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457199"/>
          </a:xfrm>
          <a:solidFill>
            <a:schemeClr val="tx2">
              <a:lumMod val="20000"/>
              <a:lumOff val="80000"/>
            </a:schemeClr>
          </a:solidFill>
        </p:spPr>
        <p:txBody>
          <a:bodyPr>
            <a:noAutofit/>
          </a:bodyPr>
          <a:lstStyle/>
          <a:p>
            <a:r>
              <a:rPr lang="en-US" sz="2000" b="1" dirty="0" smtClean="0">
                <a:solidFill>
                  <a:srgbClr val="00B050"/>
                </a:solidFill>
              </a:rPr>
              <a:t>Per capita monthly consumption (quantity) of major food items</a:t>
            </a:r>
            <a:endParaRPr lang="en-US" sz="2000" b="1" dirty="0">
              <a:solidFill>
                <a:srgbClr val="00B050"/>
              </a:solidFill>
            </a:endParaRPr>
          </a:p>
        </p:txBody>
      </p:sp>
      <p:graphicFrame>
        <p:nvGraphicFramePr>
          <p:cNvPr id="6" name="Table 5"/>
          <p:cNvGraphicFramePr>
            <a:graphicFrameLocks noGrp="1"/>
          </p:cNvGraphicFramePr>
          <p:nvPr/>
        </p:nvGraphicFramePr>
        <p:xfrm>
          <a:off x="304801" y="609600"/>
          <a:ext cx="8686799" cy="6175821"/>
        </p:xfrm>
        <a:graphic>
          <a:graphicData uri="http://schemas.openxmlformats.org/drawingml/2006/table">
            <a:tbl>
              <a:tblPr firstRow="1" bandRow="1">
                <a:tableStyleId>{5C22544A-7EE6-4342-B048-85BDC9FD1C3A}</a:tableStyleId>
              </a:tblPr>
              <a:tblGrid>
                <a:gridCol w="1565189"/>
                <a:gridCol w="782594"/>
                <a:gridCol w="860854"/>
                <a:gridCol w="1643449"/>
                <a:gridCol w="1513242"/>
                <a:gridCol w="1304099"/>
                <a:gridCol w="1017372"/>
              </a:tblGrid>
              <a:tr h="152400">
                <a:tc rowSpan="2">
                  <a:txBody>
                    <a:bodyPr/>
                    <a:lstStyle/>
                    <a:p>
                      <a:r>
                        <a:rPr lang="en-US" dirty="0" smtClean="0"/>
                        <a:t>Commodity</a:t>
                      </a:r>
                      <a:endParaRPr lang="en-US" dirty="0"/>
                    </a:p>
                  </a:txBody>
                  <a:tcPr/>
                </a:tc>
                <a:tc gridSpan="2">
                  <a:txBody>
                    <a:bodyPr/>
                    <a:lstStyle/>
                    <a:p>
                      <a:pPr algn="ctr"/>
                      <a:r>
                        <a:rPr lang="en-US" dirty="0" smtClean="0"/>
                        <a:t>PIHS </a:t>
                      </a:r>
                    </a:p>
                    <a:p>
                      <a:pPr algn="ctr"/>
                      <a:r>
                        <a:rPr lang="en-US" dirty="0" smtClean="0"/>
                        <a:t>2000-01</a:t>
                      </a:r>
                      <a:endParaRPr lang="en-US" dirty="0"/>
                    </a:p>
                  </a:txBody>
                  <a:tcPr/>
                </a:tc>
                <a:tc hMerge="1">
                  <a:txBody>
                    <a:bodyPr/>
                    <a:lstStyle/>
                    <a:p>
                      <a:endParaRPr lang="en-US" dirty="0"/>
                    </a:p>
                  </a:txBody>
                  <a:tcPr/>
                </a:tc>
                <a:tc>
                  <a:txBody>
                    <a:bodyPr/>
                    <a:lstStyle/>
                    <a:p>
                      <a:pPr algn="ctr"/>
                      <a:r>
                        <a:rPr lang="en-US" dirty="0" smtClean="0"/>
                        <a:t>PSLM </a:t>
                      </a:r>
                    </a:p>
                    <a:p>
                      <a:pPr algn="ctr"/>
                      <a:r>
                        <a:rPr lang="en-US" dirty="0" smtClean="0"/>
                        <a:t>2004-05</a:t>
                      </a:r>
                      <a:endParaRPr lang="en-US" dirty="0"/>
                    </a:p>
                  </a:txBody>
                  <a:tcPr/>
                </a:tc>
                <a:tc>
                  <a:txBody>
                    <a:bodyPr/>
                    <a:lstStyle/>
                    <a:p>
                      <a:pPr algn="ctr"/>
                      <a:r>
                        <a:rPr lang="en-US" dirty="0" smtClean="0"/>
                        <a:t>PSLM </a:t>
                      </a:r>
                    </a:p>
                    <a:p>
                      <a:pPr algn="ctr"/>
                      <a:r>
                        <a:rPr lang="en-US" dirty="0" smtClean="0"/>
                        <a:t>2005-06</a:t>
                      </a:r>
                      <a:endParaRPr lang="en-US" dirty="0"/>
                    </a:p>
                  </a:txBody>
                  <a:tcPr/>
                </a:tc>
                <a:tc>
                  <a:txBody>
                    <a:bodyPr/>
                    <a:lstStyle/>
                    <a:p>
                      <a:pPr algn="ctr"/>
                      <a:r>
                        <a:rPr lang="en-US" dirty="0" smtClean="0"/>
                        <a:t>PSLM </a:t>
                      </a:r>
                    </a:p>
                    <a:p>
                      <a:pPr algn="ctr"/>
                      <a:r>
                        <a:rPr lang="en-US" dirty="0" smtClean="0"/>
                        <a:t>2007-08</a:t>
                      </a:r>
                      <a:endParaRPr lang="en-US" dirty="0"/>
                    </a:p>
                  </a:txBody>
                  <a:tcPr/>
                </a:tc>
                <a:tc>
                  <a:txBody>
                    <a:bodyPr/>
                    <a:lstStyle/>
                    <a:p>
                      <a:r>
                        <a:rPr lang="en-US" dirty="0" smtClean="0"/>
                        <a:t>PSLM 2010-11</a:t>
                      </a:r>
                      <a:endParaRPr lang="en-US" dirty="0"/>
                    </a:p>
                  </a:txBody>
                  <a:tcPr/>
                </a:tc>
              </a:tr>
              <a:tr h="121920">
                <a:tc vMerge="1">
                  <a:txBody>
                    <a:bodyPr/>
                    <a:lstStyle/>
                    <a:p>
                      <a:endParaRPr lang="en-US" dirty="0"/>
                    </a:p>
                  </a:txBody>
                  <a:tcPr/>
                </a:tc>
                <a:tc>
                  <a:txBody>
                    <a:bodyPr/>
                    <a:lstStyle/>
                    <a:p>
                      <a:r>
                        <a:rPr lang="en-US" dirty="0" smtClean="0"/>
                        <a:t>Unit</a:t>
                      </a:r>
                      <a:endParaRPr lang="en-US" dirty="0"/>
                    </a:p>
                  </a:txBody>
                  <a:tcPr/>
                </a:tc>
                <a:tc>
                  <a:txBody>
                    <a:bodyPr/>
                    <a:lstStyle/>
                    <a:p>
                      <a:pPr algn="ctr"/>
                      <a:r>
                        <a:rPr lang="en-US" dirty="0" smtClean="0"/>
                        <a:t>QTY</a:t>
                      </a:r>
                      <a:endParaRPr lang="en-US" dirty="0"/>
                    </a:p>
                  </a:txBody>
                  <a:tcPr/>
                </a:tc>
                <a:tc>
                  <a:txBody>
                    <a:bodyPr/>
                    <a:lstStyle/>
                    <a:p>
                      <a:pPr algn="ctr"/>
                      <a:r>
                        <a:rPr lang="en-US" dirty="0" smtClean="0"/>
                        <a:t>QTY</a:t>
                      </a:r>
                      <a:endParaRPr lang="en-US" dirty="0"/>
                    </a:p>
                  </a:txBody>
                  <a:tcPr/>
                </a:tc>
                <a:tc>
                  <a:txBody>
                    <a:bodyPr/>
                    <a:lstStyle/>
                    <a:p>
                      <a:pPr algn="ctr"/>
                      <a:r>
                        <a:rPr lang="en-US" dirty="0" smtClean="0"/>
                        <a:t>QTY</a:t>
                      </a:r>
                      <a:endParaRPr lang="en-US" dirty="0"/>
                    </a:p>
                  </a:txBody>
                  <a:tcPr/>
                </a:tc>
                <a:tc>
                  <a:txBody>
                    <a:bodyPr/>
                    <a:lstStyle/>
                    <a:p>
                      <a:pPr algn="ctr"/>
                      <a:r>
                        <a:rPr lang="en-US" dirty="0" smtClean="0"/>
                        <a:t>QTY</a:t>
                      </a:r>
                      <a:endParaRPr lang="en-US" dirty="0"/>
                    </a:p>
                  </a:txBody>
                  <a:tcPr/>
                </a:tc>
                <a:tc>
                  <a:txBody>
                    <a:bodyPr/>
                    <a:lstStyle/>
                    <a:p>
                      <a:pPr algn="ctr"/>
                      <a:r>
                        <a:rPr lang="en-US" dirty="0" smtClean="0"/>
                        <a:t>QTY</a:t>
                      </a:r>
                      <a:endParaRPr lang="en-US" dirty="0"/>
                    </a:p>
                  </a:txBody>
                  <a:tcPr/>
                </a:tc>
              </a:tr>
              <a:tr h="120713">
                <a:tc>
                  <a:txBody>
                    <a:bodyPr/>
                    <a:lstStyle/>
                    <a:p>
                      <a:r>
                        <a:rPr lang="en-US" sz="1600" dirty="0" smtClean="0"/>
                        <a:t>Wheat</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8.94</a:t>
                      </a:r>
                      <a:endParaRPr lang="en-US" sz="1600" dirty="0"/>
                    </a:p>
                  </a:txBody>
                  <a:tcPr/>
                </a:tc>
                <a:tc>
                  <a:txBody>
                    <a:bodyPr/>
                    <a:lstStyle/>
                    <a:p>
                      <a:pPr algn="ctr"/>
                      <a:r>
                        <a:rPr lang="en-US" sz="1600" dirty="0" smtClean="0"/>
                        <a:t>8.20</a:t>
                      </a:r>
                      <a:endParaRPr lang="en-US" sz="1600" dirty="0"/>
                    </a:p>
                  </a:txBody>
                  <a:tcPr/>
                </a:tc>
                <a:tc>
                  <a:txBody>
                    <a:bodyPr/>
                    <a:lstStyle/>
                    <a:p>
                      <a:pPr algn="ctr"/>
                      <a:r>
                        <a:rPr lang="en-US" sz="1600" dirty="0" smtClean="0"/>
                        <a:t>8.18</a:t>
                      </a:r>
                      <a:endParaRPr lang="en-US" sz="1600" dirty="0"/>
                    </a:p>
                  </a:txBody>
                  <a:tcPr/>
                </a:tc>
                <a:tc>
                  <a:txBody>
                    <a:bodyPr/>
                    <a:lstStyle/>
                    <a:p>
                      <a:pPr algn="ctr"/>
                      <a:r>
                        <a:rPr lang="en-US" sz="1600" dirty="0" smtClean="0"/>
                        <a:t>7.75</a:t>
                      </a:r>
                      <a:endParaRPr lang="en-US" sz="1600" dirty="0"/>
                    </a:p>
                  </a:txBody>
                  <a:tcPr/>
                </a:tc>
                <a:tc>
                  <a:txBody>
                    <a:bodyPr/>
                    <a:lstStyle/>
                    <a:p>
                      <a:pPr algn="ctr"/>
                      <a:r>
                        <a:rPr lang="en-US" sz="1600" dirty="0" smtClean="0"/>
                        <a:t>7.98</a:t>
                      </a:r>
                      <a:endParaRPr lang="en-US" sz="1600" dirty="0"/>
                    </a:p>
                  </a:txBody>
                  <a:tcPr/>
                </a:tc>
              </a:tr>
              <a:tr h="135953">
                <a:tc>
                  <a:txBody>
                    <a:bodyPr/>
                    <a:lstStyle/>
                    <a:p>
                      <a:r>
                        <a:rPr lang="en-US" sz="1600" dirty="0" smtClean="0"/>
                        <a:t>Rice</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1.17</a:t>
                      </a:r>
                      <a:endParaRPr lang="en-US" sz="1600" dirty="0"/>
                    </a:p>
                  </a:txBody>
                  <a:tcPr/>
                </a:tc>
                <a:tc>
                  <a:txBody>
                    <a:bodyPr/>
                    <a:lstStyle/>
                    <a:p>
                      <a:pPr algn="ctr"/>
                      <a:r>
                        <a:rPr lang="en-US" sz="1600" dirty="0" smtClean="0"/>
                        <a:t>1.03</a:t>
                      </a:r>
                      <a:endParaRPr lang="en-US" sz="1600" dirty="0"/>
                    </a:p>
                  </a:txBody>
                  <a:tcPr/>
                </a:tc>
                <a:tc>
                  <a:txBody>
                    <a:bodyPr/>
                    <a:lstStyle/>
                    <a:p>
                      <a:pPr algn="ctr"/>
                      <a:r>
                        <a:rPr lang="en-US" sz="1600" dirty="0" smtClean="0"/>
                        <a:t>1.03</a:t>
                      </a:r>
                      <a:endParaRPr lang="en-US" sz="1600" dirty="0"/>
                    </a:p>
                  </a:txBody>
                  <a:tcPr/>
                </a:tc>
                <a:tc>
                  <a:txBody>
                    <a:bodyPr/>
                    <a:lstStyle/>
                    <a:p>
                      <a:pPr algn="ctr"/>
                      <a:r>
                        <a:rPr lang="en-US" sz="1600" dirty="0" smtClean="0"/>
                        <a:t>0.90</a:t>
                      </a:r>
                      <a:endParaRPr lang="en-US" sz="1600" dirty="0"/>
                    </a:p>
                  </a:txBody>
                  <a:tcPr/>
                </a:tc>
                <a:tc>
                  <a:txBody>
                    <a:bodyPr/>
                    <a:lstStyle/>
                    <a:p>
                      <a:pPr algn="ctr"/>
                      <a:r>
                        <a:rPr lang="en-US" sz="1600" dirty="0" smtClean="0"/>
                        <a:t>1.00</a:t>
                      </a:r>
                      <a:endParaRPr lang="en-US" sz="1600" dirty="0"/>
                    </a:p>
                  </a:txBody>
                  <a:tcPr/>
                </a:tc>
              </a:tr>
              <a:tr h="382207">
                <a:tc>
                  <a:txBody>
                    <a:bodyPr/>
                    <a:lstStyle/>
                    <a:p>
                      <a:r>
                        <a:rPr lang="en-US" sz="1600" dirty="0" smtClean="0"/>
                        <a:t>Pulses</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0.35</a:t>
                      </a:r>
                      <a:endParaRPr lang="en-US" sz="1600" dirty="0"/>
                    </a:p>
                  </a:txBody>
                  <a:tcPr/>
                </a:tc>
                <a:tc>
                  <a:txBody>
                    <a:bodyPr/>
                    <a:lstStyle/>
                    <a:p>
                      <a:pPr algn="ctr"/>
                      <a:r>
                        <a:rPr lang="en-US" sz="1600" dirty="0" smtClean="0"/>
                        <a:t>0.44</a:t>
                      </a:r>
                      <a:endParaRPr lang="en-US" sz="1600" dirty="0"/>
                    </a:p>
                  </a:txBody>
                  <a:tcPr/>
                </a:tc>
                <a:tc>
                  <a:txBody>
                    <a:bodyPr/>
                    <a:lstStyle/>
                    <a:p>
                      <a:pPr algn="ctr"/>
                      <a:r>
                        <a:rPr lang="en-US" sz="1600" dirty="0" smtClean="0"/>
                        <a:t>0.37</a:t>
                      </a:r>
                      <a:endParaRPr lang="en-US" sz="1600" dirty="0"/>
                    </a:p>
                  </a:txBody>
                  <a:tcPr/>
                </a:tc>
                <a:tc>
                  <a:txBody>
                    <a:bodyPr/>
                    <a:lstStyle/>
                    <a:p>
                      <a:pPr algn="ctr"/>
                      <a:r>
                        <a:rPr lang="en-US" sz="1600" dirty="0" smtClean="0"/>
                        <a:t>0.36</a:t>
                      </a:r>
                      <a:endParaRPr lang="en-US" sz="1600" dirty="0"/>
                    </a:p>
                  </a:txBody>
                  <a:tcPr/>
                </a:tc>
                <a:tc>
                  <a:txBody>
                    <a:bodyPr/>
                    <a:lstStyle/>
                    <a:p>
                      <a:pPr algn="ctr"/>
                      <a:r>
                        <a:rPr lang="en-US" sz="1600" dirty="0" smtClean="0"/>
                        <a:t>0.40</a:t>
                      </a:r>
                      <a:endParaRPr lang="en-US" sz="1600" dirty="0"/>
                    </a:p>
                  </a:txBody>
                  <a:tcPr/>
                </a:tc>
              </a:tr>
              <a:tr h="149986">
                <a:tc>
                  <a:txBody>
                    <a:bodyPr/>
                    <a:lstStyle/>
                    <a:p>
                      <a:r>
                        <a:rPr lang="en-US" sz="1600" dirty="0" smtClean="0"/>
                        <a:t>Vegetable Ghee</a:t>
                      </a:r>
                      <a:endParaRPr lang="en-US" sz="1600" dirty="0"/>
                    </a:p>
                  </a:txBody>
                  <a:tcPr/>
                </a:tc>
                <a:tc>
                  <a:txBody>
                    <a:bodyPr/>
                    <a:lstStyle/>
                    <a:p>
                      <a:r>
                        <a:rPr lang="en-US" sz="1600" dirty="0" smtClean="0"/>
                        <a:t>g</a:t>
                      </a:r>
                      <a:endParaRPr lang="en-US" sz="1600" dirty="0"/>
                    </a:p>
                  </a:txBody>
                  <a:tcPr/>
                </a:tc>
                <a:tc>
                  <a:txBody>
                    <a:bodyPr/>
                    <a:lstStyle/>
                    <a:p>
                      <a:pPr algn="ctr"/>
                      <a:r>
                        <a:rPr lang="en-US" sz="1600" dirty="0" smtClean="0"/>
                        <a:t>0.64</a:t>
                      </a:r>
                      <a:endParaRPr lang="en-US" sz="1600" dirty="0"/>
                    </a:p>
                  </a:txBody>
                  <a:tcPr/>
                </a:tc>
                <a:tc>
                  <a:txBody>
                    <a:bodyPr/>
                    <a:lstStyle/>
                    <a:p>
                      <a:pPr algn="ctr"/>
                      <a:r>
                        <a:rPr lang="en-US" sz="1600" dirty="0" smtClean="0"/>
                        <a:t>0.67</a:t>
                      </a:r>
                      <a:endParaRPr lang="en-US" sz="1600" dirty="0"/>
                    </a:p>
                  </a:txBody>
                  <a:tcPr/>
                </a:tc>
                <a:tc>
                  <a:txBody>
                    <a:bodyPr/>
                    <a:lstStyle/>
                    <a:p>
                      <a:pPr algn="ctr"/>
                      <a:r>
                        <a:rPr lang="en-US" sz="1600" dirty="0" smtClean="0"/>
                        <a:t>0.66</a:t>
                      </a:r>
                      <a:endParaRPr lang="en-US" sz="1600" dirty="0"/>
                    </a:p>
                  </a:txBody>
                  <a:tcPr/>
                </a:tc>
                <a:tc>
                  <a:txBody>
                    <a:bodyPr/>
                    <a:lstStyle/>
                    <a:p>
                      <a:pPr algn="ctr"/>
                      <a:r>
                        <a:rPr lang="en-US" sz="1600" dirty="0" smtClean="0"/>
                        <a:t>0.69</a:t>
                      </a:r>
                      <a:endParaRPr lang="en-US" sz="1600" dirty="0"/>
                    </a:p>
                  </a:txBody>
                  <a:tcPr/>
                </a:tc>
                <a:tc>
                  <a:txBody>
                    <a:bodyPr/>
                    <a:lstStyle/>
                    <a:p>
                      <a:pPr algn="ctr"/>
                      <a:r>
                        <a:rPr lang="en-US" sz="1600" dirty="0" smtClean="0"/>
                        <a:t>0.74</a:t>
                      </a:r>
                      <a:endParaRPr lang="en-US" sz="1600" dirty="0"/>
                    </a:p>
                  </a:txBody>
                  <a:tcPr/>
                </a:tc>
              </a:tr>
              <a:tr h="0">
                <a:tc>
                  <a:txBody>
                    <a:bodyPr/>
                    <a:lstStyle/>
                    <a:p>
                      <a:r>
                        <a:rPr lang="en-US" sz="1600" dirty="0" smtClean="0"/>
                        <a:t>Cooking oil</a:t>
                      </a:r>
                      <a:endParaRPr lang="en-US" sz="1600" dirty="0"/>
                    </a:p>
                  </a:txBody>
                  <a:tcPr/>
                </a:tc>
                <a:tc>
                  <a:txBody>
                    <a:bodyPr/>
                    <a:lstStyle/>
                    <a:p>
                      <a:r>
                        <a:rPr lang="en-US" sz="1600" dirty="0" err="1" smtClean="0"/>
                        <a:t>Itr</a:t>
                      </a:r>
                      <a:endParaRPr lang="en-US" sz="1600" dirty="0"/>
                    </a:p>
                  </a:txBody>
                  <a:tcPr/>
                </a:tc>
                <a:tc>
                  <a:txBody>
                    <a:bodyPr/>
                    <a:lstStyle/>
                    <a:p>
                      <a:pPr algn="ctr"/>
                      <a:r>
                        <a:rPr lang="en-US" sz="1600" dirty="0" smtClean="0"/>
                        <a:t>0.09</a:t>
                      </a:r>
                      <a:endParaRPr lang="en-US" sz="1600" dirty="0"/>
                    </a:p>
                  </a:txBody>
                  <a:tcPr/>
                </a:tc>
                <a:tc>
                  <a:txBody>
                    <a:bodyPr/>
                    <a:lstStyle/>
                    <a:p>
                      <a:pPr algn="ctr"/>
                      <a:r>
                        <a:rPr lang="en-US" sz="1600" dirty="0" smtClean="0"/>
                        <a:t>0.12</a:t>
                      </a:r>
                      <a:endParaRPr lang="en-US" sz="1600" dirty="0"/>
                    </a:p>
                  </a:txBody>
                  <a:tcPr/>
                </a:tc>
                <a:tc>
                  <a:txBody>
                    <a:bodyPr/>
                    <a:lstStyle/>
                    <a:p>
                      <a:pPr algn="ctr"/>
                      <a:r>
                        <a:rPr lang="en-US" sz="1600" dirty="0" smtClean="0"/>
                        <a:t>0.15</a:t>
                      </a:r>
                      <a:endParaRPr lang="en-US" sz="1600" dirty="0"/>
                    </a:p>
                  </a:txBody>
                  <a:tcPr/>
                </a:tc>
                <a:tc>
                  <a:txBody>
                    <a:bodyPr/>
                    <a:lstStyle/>
                    <a:p>
                      <a:pPr algn="ctr"/>
                      <a:r>
                        <a:rPr lang="en-US" sz="1600" dirty="0" smtClean="0"/>
                        <a:t>0.16</a:t>
                      </a:r>
                      <a:endParaRPr lang="en-US" sz="1600" dirty="0"/>
                    </a:p>
                  </a:txBody>
                  <a:tcPr/>
                </a:tc>
                <a:tc>
                  <a:txBody>
                    <a:bodyPr/>
                    <a:lstStyle/>
                    <a:p>
                      <a:pPr algn="ctr"/>
                      <a:r>
                        <a:rPr lang="en-US" sz="1600" dirty="0" smtClean="0"/>
                        <a:t>0.17</a:t>
                      </a:r>
                      <a:endParaRPr lang="en-US" sz="1600" dirty="0"/>
                    </a:p>
                  </a:txBody>
                  <a:tcPr/>
                </a:tc>
              </a:tr>
              <a:tr h="0">
                <a:tc>
                  <a:txBody>
                    <a:bodyPr/>
                    <a:lstStyle/>
                    <a:p>
                      <a:r>
                        <a:rPr lang="en-US" sz="1600" dirty="0" smtClean="0"/>
                        <a:t>Tea</a:t>
                      </a:r>
                      <a:endParaRPr lang="en-US" sz="1600" dirty="0"/>
                    </a:p>
                  </a:txBody>
                  <a:tcPr/>
                </a:tc>
                <a:tc>
                  <a:txBody>
                    <a:bodyPr/>
                    <a:lstStyle/>
                    <a:p>
                      <a:r>
                        <a:rPr lang="en-US" sz="1600" dirty="0" smtClean="0"/>
                        <a:t>Grams</a:t>
                      </a:r>
                      <a:endParaRPr lang="en-US" sz="1600" dirty="0"/>
                    </a:p>
                  </a:txBody>
                  <a:tcPr/>
                </a:tc>
                <a:tc>
                  <a:txBody>
                    <a:bodyPr/>
                    <a:lstStyle/>
                    <a:p>
                      <a:pPr algn="ctr"/>
                      <a:r>
                        <a:rPr lang="en-US" sz="1600" dirty="0" smtClean="0"/>
                        <a:t>56.23</a:t>
                      </a:r>
                      <a:endParaRPr lang="en-US" sz="1600" dirty="0"/>
                    </a:p>
                  </a:txBody>
                  <a:tcPr/>
                </a:tc>
                <a:tc>
                  <a:txBody>
                    <a:bodyPr/>
                    <a:lstStyle/>
                    <a:p>
                      <a:pPr algn="ctr"/>
                      <a:r>
                        <a:rPr lang="en-US" sz="1600" dirty="0" smtClean="0"/>
                        <a:t>72.21</a:t>
                      </a:r>
                      <a:endParaRPr lang="en-US" sz="1600" dirty="0"/>
                    </a:p>
                  </a:txBody>
                  <a:tcPr/>
                </a:tc>
                <a:tc>
                  <a:txBody>
                    <a:bodyPr/>
                    <a:lstStyle/>
                    <a:p>
                      <a:pPr algn="ctr"/>
                      <a:r>
                        <a:rPr lang="en-US" sz="1600" dirty="0" smtClean="0"/>
                        <a:t>71.73</a:t>
                      </a:r>
                      <a:endParaRPr lang="en-US" sz="1600" dirty="0"/>
                    </a:p>
                  </a:txBody>
                  <a:tcPr/>
                </a:tc>
                <a:tc>
                  <a:txBody>
                    <a:bodyPr/>
                    <a:lstStyle/>
                    <a:p>
                      <a:pPr algn="ctr"/>
                      <a:r>
                        <a:rPr lang="en-US" sz="1600" dirty="0" smtClean="0"/>
                        <a:t>67.71</a:t>
                      </a:r>
                      <a:endParaRPr lang="en-US" sz="1600" dirty="0"/>
                    </a:p>
                  </a:txBody>
                  <a:tcPr/>
                </a:tc>
                <a:tc>
                  <a:txBody>
                    <a:bodyPr/>
                    <a:lstStyle/>
                    <a:p>
                      <a:pPr algn="ctr"/>
                      <a:r>
                        <a:rPr lang="en-US" sz="1600" dirty="0" smtClean="0"/>
                        <a:t>70.05</a:t>
                      </a:r>
                      <a:endParaRPr lang="en-US" sz="1600" dirty="0"/>
                    </a:p>
                  </a:txBody>
                  <a:tcPr/>
                </a:tc>
              </a:tr>
              <a:tr h="119506">
                <a:tc>
                  <a:txBody>
                    <a:bodyPr/>
                    <a:lstStyle/>
                    <a:p>
                      <a:r>
                        <a:rPr lang="en-US" sz="1600" dirty="0" smtClean="0"/>
                        <a:t>Milk</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5.79</a:t>
                      </a:r>
                      <a:endParaRPr lang="en-US" sz="1600" dirty="0"/>
                    </a:p>
                  </a:txBody>
                  <a:tcPr/>
                </a:tc>
                <a:tc>
                  <a:txBody>
                    <a:bodyPr/>
                    <a:lstStyle/>
                    <a:p>
                      <a:pPr algn="ctr"/>
                      <a:r>
                        <a:rPr lang="en-US" sz="1600" dirty="0" smtClean="0"/>
                        <a:t>6.68</a:t>
                      </a:r>
                      <a:endParaRPr lang="en-US" sz="1600" dirty="0"/>
                    </a:p>
                  </a:txBody>
                  <a:tcPr/>
                </a:tc>
                <a:tc>
                  <a:txBody>
                    <a:bodyPr/>
                    <a:lstStyle/>
                    <a:p>
                      <a:pPr algn="ctr"/>
                      <a:r>
                        <a:rPr lang="en-US" sz="1600" dirty="0" smtClean="0"/>
                        <a:t>6.45</a:t>
                      </a:r>
                      <a:endParaRPr lang="en-US" sz="1600" dirty="0"/>
                    </a:p>
                  </a:txBody>
                  <a:tcPr/>
                </a:tc>
                <a:tc>
                  <a:txBody>
                    <a:bodyPr/>
                    <a:lstStyle/>
                    <a:p>
                      <a:pPr algn="ctr"/>
                      <a:r>
                        <a:rPr lang="en-US" sz="1600" dirty="0" smtClean="0"/>
                        <a:t>6.90</a:t>
                      </a:r>
                      <a:endParaRPr lang="en-US" sz="1600" dirty="0"/>
                    </a:p>
                  </a:txBody>
                  <a:tcPr/>
                </a:tc>
                <a:tc>
                  <a:txBody>
                    <a:bodyPr/>
                    <a:lstStyle/>
                    <a:p>
                      <a:pPr algn="ctr"/>
                      <a:r>
                        <a:rPr lang="en-US" sz="1600" dirty="0" smtClean="0"/>
                        <a:t>6.60</a:t>
                      </a:r>
                      <a:endParaRPr lang="en-US" sz="1600" dirty="0"/>
                    </a:p>
                  </a:txBody>
                  <a:tcPr/>
                </a:tc>
              </a:tr>
              <a:tr h="134746">
                <a:tc>
                  <a:txBody>
                    <a:bodyPr/>
                    <a:lstStyle/>
                    <a:p>
                      <a:r>
                        <a:rPr lang="en-US" sz="1600" dirty="0" smtClean="0"/>
                        <a:t>Mutton</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0.10</a:t>
                      </a:r>
                      <a:endParaRPr lang="en-US" sz="1600" dirty="0"/>
                    </a:p>
                  </a:txBody>
                  <a:tcPr/>
                </a:tc>
                <a:tc>
                  <a:txBody>
                    <a:bodyPr/>
                    <a:lstStyle/>
                    <a:p>
                      <a:pPr algn="ctr"/>
                      <a:r>
                        <a:rPr lang="en-US" sz="1600" dirty="0" smtClean="0"/>
                        <a:t>0.07</a:t>
                      </a:r>
                      <a:endParaRPr lang="en-US" sz="1600" dirty="0"/>
                    </a:p>
                  </a:txBody>
                  <a:tcPr/>
                </a:tc>
                <a:tc>
                  <a:txBody>
                    <a:bodyPr/>
                    <a:lstStyle/>
                    <a:p>
                      <a:pPr algn="ctr"/>
                      <a:r>
                        <a:rPr lang="en-US" sz="1600" dirty="0" smtClean="0"/>
                        <a:t>0.08</a:t>
                      </a:r>
                      <a:endParaRPr lang="en-US" sz="1600" dirty="0"/>
                    </a:p>
                  </a:txBody>
                  <a:tcPr/>
                </a:tc>
                <a:tc>
                  <a:txBody>
                    <a:bodyPr/>
                    <a:lstStyle/>
                    <a:p>
                      <a:pPr algn="ctr"/>
                      <a:r>
                        <a:rPr lang="en-US" sz="1600" dirty="0" smtClean="0"/>
                        <a:t>0.06</a:t>
                      </a:r>
                      <a:endParaRPr lang="en-US" sz="1600" dirty="0"/>
                    </a:p>
                  </a:txBody>
                  <a:tcPr/>
                </a:tc>
                <a:tc>
                  <a:txBody>
                    <a:bodyPr/>
                    <a:lstStyle/>
                    <a:p>
                      <a:pPr algn="ctr"/>
                      <a:r>
                        <a:rPr lang="en-US" sz="1600" dirty="0" smtClean="0"/>
                        <a:t>0.06</a:t>
                      </a:r>
                      <a:endParaRPr lang="en-US" sz="1600" dirty="0"/>
                    </a:p>
                  </a:txBody>
                  <a:tcPr/>
                </a:tc>
              </a:tr>
              <a:tr h="149986">
                <a:tc>
                  <a:txBody>
                    <a:bodyPr/>
                    <a:lstStyle/>
                    <a:p>
                      <a:r>
                        <a:rPr lang="en-US" sz="1600" dirty="0" smtClean="0"/>
                        <a:t>Beef</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0.30</a:t>
                      </a:r>
                      <a:endParaRPr lang="en-US" sz="1600" dirty="0"/>
                    </a:p>
                  </a:txBody>
                  <a:tcPr/>
                </a:tc>
                <a:tc>
                  <a:txBody>
                    <a:bodyPr/>
                    <a:lstStyle/>
                    <a:p>
                      <a:pPr algn="ctr"/>
                      <a:r>
                        <a:rPr lang="en-US" sz="1600" dirty="0" smtClean="0"/>
                        <a:t>0.33</a:t>
                      </a:r>
                      <a:endParaRPr lang="en-US" sz="1600" dirty="0"/>
                    </a:p>
                  </a:txBody>
                  <a:tcPr/>
                </a:tc>
                <a:tc>
                  <a:txBody>
                    <a:bodyPr/>
                    <a:lstStyle/>
                    <a:p>
                      <a:pPr algn="ctr"/>
                      <a:r>
                        <a:rPr lang="en-US" sz="1600" dirty="0" smtClean="0"/>
                        <a:t>0.21</a:t>
                      </a:r>
                      <a:endParaRPr lang="en-US" sz="1600" dirty="0"/>
                    </a:p>
                  </a:txBody>
                  <a:tcPr/>
                </a:tc>
                <a:tc>
                  <a:txBody>
                    <a:bodyPr/>
                    <a:lstStyle/>
                    <a:p>
                      <a:pPr algn="ctr"/>
                      <a:r>
                        <a:rPr lang="en-US" sz="1600" dirty="0" smtClean="0"/>
                        <a:t>0.22</a:t>
                      </a:r>
                      <a:endParaRPr lang="en-US" sz="1600" dirty="0"/>
                    </a:p>
                  </a:txBody>
                  <a:tcPr/>
                </a:tc>
                <a:tc>
                  <a:txBody>
                    <a:bodyPr/>
                    <a:lstStyle/>
                    <a:p>
                      <a:pPr algn="ctr"/>
                      <a:r>
                        <a:rPr lang="en-US" sz="1600" dirty="0" smtClean="0"/>
                        <a:t>0.23</a:t>
                      </a:r>
                      <a:endParaRPr lang="en-US" sz="1600" dirty="0"/>
                    </a:p>
                  </a:txBody>
                  <a:tcPr/>
                </a:tc>
              </a:tr>
              <a:tr h="0">
                <a:tc>
                  <a:txBody>
                    <a:bodyPr/>
                    <a:lstStyle/>
                    <a:p>
                      <a:r>
                        <a:rPr lang="en-US" sz="1600" dirty="0" smtClean="0"/>
                        <a:t>Chicken</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0.14</a:t>
                      </a:r>
                      <a:endParaRPr lang="en-US" sz="1600" dirty="0"/>
                    </a:p>
                  </a:txBody>
                  <a:tcPr/>
                </a:tc>
                <a:tc>
                  <a:txBody>
                    <a:bodyPr/>
                    <a:lstStyle/>
                    <a:p>
                      <a:pPr algn="ctr"/>
                      <a:r>
                        <a:rPr lang="en-US" sz="1600" dirty="0" smtClean="0"/>
                        <a:t>0.23</a:t>
                      </a:r>
                      <a:endParaRPr lang="en-US" sz="1600" dirty="0"/>
                    </a:p>
                  </a:txBody>
                  <a:tcPr/>
                </a:tc>
                <a:tc>
                  <a:txBody>
                    <a:bodyPr/>
                    <a:lstStyle/>
                    <a:p>
                      <a:pPr algn="ctr"/>
                      <a:r>
                        <a:rPr lang="en-US" sz="1600" dirty="0" smtClean="0"/>
                        <a:t>0.23</a:t>
                      </a:r>
                      <a:endParaRPr lang="en-US" sz="1600" dirty="0"/>
                    </a:p>
                  </a:txBody>
                  <a:tcPr/>
                </a:tc>
                <a:tc>
                  <a:txBody>
                    <a:bodyPr/>
                    <a:lstStyle/>
                    <a:p>
                      <a:pPr algn="ctr"/>
                      <a:r>
                        <a:rPr lang="en-US" sz="1600" dirty="0" smtClean="0"/>
                        <a:t>0.27</a:t>
                      </a:r>
                      <a:endParaRPr lang="en-US" sz="1600" dirty="0"/>
                    </a:p>
                  </a:txBody>
                  <a:tcPr/>
                </a:tc>
                <a:tc>
                  <a:txBody>
                    <a:bodyPr/>
                    <a:lstStyle/>
                    <a:p>
                      <a:pPr algn="ctr"/>
                      <a:r>
                        <a:rPr lang="en-US" sz="1600" dirty="0" smtClean="0"/>
                        <a:t>0.28</a:t>
                      </a:r>
                      <a:endParaRPr lang="en-US" sz="1600" dirty="0"/>
                    </a:p>
                  </a:txBody>
                  <a:tcPr/>
                </a:tc>
              </a:tr>
              <a:tr h="0">
                <a:tc>
                  <a:txBody>
                    <a:bodyPr/>
                    <a:lstStyle/>
                    <a:p>
                      <a:r>
                        <a:rPr lang="en-US" sz="1600" dirty="0" smtClean="0"/>
                        <a:t>Fish</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0.00</a:t>
                      </a:r>
                      <a:endParaRPr lang="en-US" sz="1600" dirty="0"/>
                    </a:p>
                  </a:txBody>
                  <a:tcPr/>
                </a:tc>
                <a:tc>
                  <a:txBody>
                    <a:bodyPr/>
                    <a:lstStyle/>
                    <a:p>
                      <a:pPr algn="ctr"/>
                      <a:r>
                        <a:rPr lang="en-US" sz="1600" dirty="0" smtClean="0"/>
                        <a:t>0.05</a:t>
                      </a:r>
                      <a:endParaRPr lang="en-US" sz="1600" dirty="0"/>
                    </a:p>
                  </a:txBody>
                  <a:tcPr/>
                </a:tc>
                <a:tc>
                  <a:txBody>
                    <a:bodyPr/>
                    <a:lstStyle/>
                    <a:p>
                      <a:pPr algn="ctr"/>
                      <a:r>
                        <a:rPr lang="en-US" sz="1600" dirty="0" smtClean="0"/>
                        <a:t>0.05</a:t>
                      </a:r>
                      <a:endParaRPr lang="en-US" sz="1600" dirty="0"/>
                    </a:p>
                  </a:txBody>
                  <a:tcPr/>
                </a:tc>
                <a:tc>
                  <a:txBody>
                    <a:bodyPr/>
                    <a:lstStyle/>
                    <a:p>
                      <a:pPr algn="ctr"/>
                      <a:r>
                        <a:rPr lang="en-US" sz="1600" dirty="0" smtClean="0"/>
                        <a:t>0.06</a:t>
                      </a:r>
                      <a:endParaRPr lang="en-US" sz="1600" dirty="0"/>
                    </a:p>
                  </a:txBody>
                  <a:tcPr/>
                </a:tc>
                <a:tc>
                  <a:txBody>
                    <a:bodyPr/>
                    <a:lstStyle/>
                    <a:p>
                      <a:pPr algn="ctr"/>
                      <a:r>
                        <a:rPr lang="en-US" sz="1600" dirty="0" smtClean="0"/>
                        <a:t>0.05</a:t>
                      </a:r>
                      <a:endParaRPr lang="en-US" sz="1600" dirty="0"/>
                    </a:p>
                  </a:txBody>
                  <a:tcPr/>
                </a:tc>
              </a:tr>
              <a:tr h="119506">
                <a:tc>
                  <a:txBody>
                    <a:bodyPr/>
                    <a:lstStyle/>
                    <a:p>
                      <a:r>
                        <a:rPr lang="en-US" sz="1600" dirty="0" smtClean="0"/>
                        <a:t>Fruit</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0.53</a:t>
                      </a:r>
                      <a:endParaRPr lang="en-US" sz="1600" dirty="0"/>
                    </a:p>
                  </a:txBody>
                  <a:tcPr/>
                </a:tc>
                <a:tc>
                  <a:txBody>
                    <a:bodyPr/>
                    <a:lstStyle/>
                    <a:p>
                      <a:pPr algn="ctr"/>
                      <a:r>
                        <a:rPr lang="en-US" sz="1600" dirty="0" smtClean="0"/>
                        <a:t>0.43</a:t>
                      </a:r>
                      <a:endParaRPr lang="en-US" sz="1600" dirty="0"/>
                    </a:p>
                  </a:txBody>
                  <a:tcPr/>
                </a:tc>
                <a:tc>
                  <a:txBody>
                    <a:bodyPr/>
                    <a:lstStyle/>
                    <a:p>
                      <a:pPr algn="ctr"/>
                      <a:r>
                        <a:rPr lang="en-US" sz="1600" dirty="0" smtClean="0"/>
                        <a:t>0.63</a:t>
                      </a:r>
                      <a:endParaRPr lang="en-US" sz="1600" dirty="0"/>
                    </a:p>
                  </a:txBody>
                  <a:tcPr/>
                </a:tc>
                <a:tc>
                  <a:txBody>
                    <a:bodyPr/>
                    <a:lstStyle/>
                    <a:p>
                      <a:pPr algn="ctr"/>
                      <a:r>
                        <a:rPr lang="en-US" sz="1600" dirty="0" smtClean="0"/>
                        <a:t>0.57</a:t>
                      </a:r>
                      <a:endParaRPr lang="en-US" sz="1600" dirty="0"/>
                    </a:p>
                  </a:txBody>
                  <a:tcPr/>
                </a:tc>
                <a:tc>
                  <a:txBody>
                    <a:bodyPr/>
                    <a:lstStyle/>
                    <a:p>
                      <a:pPr algn="ctr"/>
                      <a:r>
                        <a:rPr lang="en-US" sz="1600" dirty="0" smtClean="0"/>
                        <a:t>0.58</a:t>
                      </a:r>
                      <a:endParaRPr lang="en-US" sz="1600" dirty="0"/>
                    </a:p>
                  </a:txBody>
                  <a:tcPr/>
                </a:tc>
              </a:tr>
              <a:tr h="134746">
                <a:tc>
                  <a:txBody>
                    <a:bodyPr/>
                    <a:lstStyle/>
                    <a:p>
                      <a:r>
                        <a:rPr lang="en-US" sz="1600" dirty="0" smtClean="0"/>
                        <a:t>Vegetable</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3.88</a:t>
                      </a:r>
                      <a:endParaRPr lang="en-US" sz="1600" dirty="0"/>
                    </a:p>
                  </a:txBody>
                  <a:tcPr/>
                </a:tc>
                <a:tc>
                  <a:txBody>
                    <a:bodyPr/>
                    <a:lstStyle/>
                    <a:p>
                      <a:pPr algn="ctr"/>
                      <a:r>
                        <a:rPr lang="en-US" sz="1600" dirty="0" smtClean="0"/>
                        <a:t>4.20</a:t>
                      </a:r>
                      <a:endParaRPr lang="en-US" sz="1600" dirty="0"/>
                    </a:p>
                  </a:txBody>
                  <a:tcPr/>
                </a:tc>
                <a:tc>
                  <a:txBody>
                    <a:bodyPr/>
                    <a:lstStyle/>
                    <a:p>
                      <a:pPr algn="ctr"/>
                      <a:r>
                        <a:rPr lang="en-US" sz="1600" dirty="0" smtClean="0"/>
                        <a:t>3.83</a:t>
                      </a:r>
                      <a:endParaRPr lang="en-US" sz="1600" dirty="0"/>
                    </a:p>
                  </a:txBody>
                  <a:tcPr/>
                </a:tc>
                <a:tc>
                  <a:txBody>
                    <a:bodyPr/>
                    <a:lstStyle/>
                    <a:p>
                      <a:pPr algn="ctr"/>
                      <a:r>
                        <a:rPr lang="en-US" sz="1600" dirty="0" smtClean="0"/>
                        <a:t>3.89</a:t>
                      </a:r>
                      <a:endParaRPr lang="en-US" sz="1600" dirty="0"/>
                    </a:p>
                  </a:txBody>
                  <a:tcPr/>
                </a:tc>
                <a:tc>
                  <a:txBody>
                    <a:bodyPr/>
                    <a:lstStyle/>
                    <a:p>
                      <a:pPr algn="ctr"/>
                      <a:r>
                        <a:rPr lang="en-US" sz="1600" dirty="0" smtClean="0"/>
                        <a:t>4.16</a:t>
                      </a:r>
                      <a:endParaRPr lang="en-US" sz="1600" dirty="0"/>
                    </a:p>
                  </a:txBody>
                  <a:tcPr/>
                </a:tc>
              </a:tr>
              <a:tr h="382207">
                <a:tc>
                  <a:txBody>
                    <a:bodyPr/>
                    <a:lstStyle/>
                    <a:p>
                      <a:r>
                        <a:rPr lang="en-US" sz="1600" dirty="0" smtClean="0"/>
                        <a:t>Sugar</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1.26</a:t>
                      </a:r>
                      <a:endParaRPr lang="en-US" sz="1600" dirty="0"/>
                    </a:p>
                  </a:txBody>
                  <a:tcPr/>
                </a:tc>
                <a:tc>
                  <a:txBody>
                    <a:bodyPr/>
                    <a:lstStyle/>
                    <a:p>
                      <a:pPr algn="ctr"/>
                      <a:r>
                        <a:rPr lang="en-US" sz="1600" dirty="0" smtClean="0"/>
                        <a:t>1.31</a:t>
                      </a:r>
                      <a:endParaRPr lang="en-US" sz="1600" dirty="0"/>
                    </a:p>
                  </a:txBody>
                  <a:tcPr/>
                </a:tc>
                <a:tc>
                  <a:txBody>
                    <a:bodyPr/>
                    <a:lstStyle/>
                    <a:p>
                      <a:pPr algn="ctr"/>
                      <a:r>
                        <a:rPr lang="en-US" sz="1600" dirty="0" smtClean="0"/>
                        <a:t>1.33</a:t>
                      </a:r>
                      <a:endParaRPr lang="en-US" sz="1600" dirty="0"/>
                    </a:p>
                  </a:txBody>
                  <a:tcPr/>
                </a:tc>
                <a:tc>
                  <a:txBody>
                    <a:bodyPr/>
                    <a:lstStyle/>
                    <a:p>
                      <a:pPr algn="ctr"/>
                      <a:r>
                        <a:rPr lang="en-US" sz="1600" dirty="0" smtClean="0"/>
                        <a:t>1.40</a:t>
                      </a:r>
                      <a:endParaRPr lang="en-US" sz="1600" dirty="0"/>
                    </a:p>
                  </a:txBody>
                  <a:tcPr/>
                </a:tc>
                <a:tc>
                  <a:txBody>
                    <a:bodyPr/>
                    <a:lstStyle/>
                    <a:p>
                      <a:pPr algn="ctr"/>
                      <a:r>
                        <a:rPr lang="en-US" sz="1600" dirty="0" smtClean="0"/>
                        <a:t>1.38</a:t>
                      </a:r>
                      <a:endParaRPr lang="en-US" sz="1600" dirty="0"/>
                    </a:p>
                  </a:txBody>
                  <a:tcPr/>
                </a:tc>
              </a:tr>
              <a:tr h="382207">
                <a:tc>
                  <a:txBody>
                    <a:bodyPr/>
                    <a:lstStyle/>
                    <a:p>
                      <a:r>
                        <a:rPr lang="en-US" sz="1600" dirty="0" err="1" smtClean="0"/>
                        <a:t>Gur</a:t>
                      </a:r>
                      <a:endParaRPr lang="en-US" sz="1600" dirty="0"/>
                    </a:p>
                  </a:txBody>
                  <a:tcPr/>
                </a:tc>
                <a:tc>
                  <a:txBody>
                    <a:bodyPr/>
                    <a:lstStyle/>
                    <a:p>
                      <a:r>
                        <a:rPr lang="en-US" sz="1600" dirty="0" smtClean="0"/>
                        <a:t>Kg</a:t>
                      </a:r>
                      <a:endParaRPr lang="en-US" sz="1600" dirty="0"/>
                    </a:p>
                  </a:txBody>
                  <a:tcPr/>
                </a:tc>
                <a:tc>
                  <a:txBody>
                    <a:bodyPr/>
                    <a:lstStyle/>
                    <a:p>
                      <a:pPr algn="ctr"/>
                      <a:r>
                        <a:rPr lang="en-US" sz="1600" dirty="0" smtClean="0"/>
                        <a:t>0.15</a:t>
                      </a:r>
                      <a:endParaRPr lang="en-US" sz="1600" dirty="0"/>
                    </a:p>
                  </a:txBody>
                  <a:tcPr/>
                </a:tc>
                <a:tc>
                  <a:txBody>
                    <a:bodyPr/>
                    <a:lstStyle/>
                    <a:p>
                      <a:pPr algn="ctr"/>
                      <a:r>
                        <a:rPr lang="en-US" sz="1600" dirty="0" smtClean="0"/>
                        <a:t>0.18</a:t>
                      </a:r>
                      <a:endParaRPr lang="en-US" sz="1600" dirty="0"/>
                    </a:p>
                  </a:txBody>
                  <a:tcPr/>
                </a:tc>
                <a:tc>
                  <a:txBody>
                    <a:bodyPr/>
                    <a:lstStyle/>
                    <a:p>
                      <a:pPr algn="ctr"/>
                      <a:r>
                        <a:rPr lang="en-US" sz="1600" dirty="0" smtClean="0"/>
                        <a:t>0.12</a:t>
                      </a:r>
                      <a:endParaRPr lang="en-US" sz="1600" dirty="0"/>
                    </a:p>
                  </a:txBody>
                  <a:tcPr/>
                </a:tc>
                <a:tc>
                  <a:txBody>
                    <a:bodyPr/>
                    <a:lstStyle/>
                    <a:p>
                      <a:pPr algn="ctr"/>
                      <a:r>
                        <a:rPr lang="en-US" sz="1600" dirty="0" smtClean="0"/>
                        <a:t>0.08</a:t>
                      </a:r>
                      <a:endParaRPr lang="en-US" sz="1600" dirty="0"/>
                    </a:p>
                  </a:txBody>
                  <a:tcPr/>
                </a:tc>
                <a:tc>
                  <a:txBody>
                    <a:bodyPr/>
                    <a:lstStyle/>
                    <a:p>
                      <a:pPr algn="ctr"/>
                      <a:r>
                        <a:rPr lang="en-US" sz="1600" dirty="0" smtClean="0"/>
                        <a:t>0.08</a:t>
                      </a:r>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fontScale="90000"/>
          </a:bodyPr>
          <a:lstStyle/>
          <a:p>
            <a:r>
              <a:rPr lang="en-US" b="1" dirty="0" smtClean="0">
                <a:solidFill>
                  <a:srgbClr val="00B050"/>
                </a:solidFill>
              </a:rPr>
              <a:t>Issues/Challenges related to Poverty Statistics</a:t>
            </a:r>
            <a:endParaRPr lang="en-US" b="1" dirty="0">
              <a:solidFill>
                <a:srgbClr val="00B050"/>
              </a:solidFill>
            </a:endParaRPr>
          </a:p>
        </p:txBody>
      </p:sp>
      <p:sp>
        <p:nvSpPr>
          <p:cNvPr id="3" name="Content Placeholder 2"/>
          <p:cNvSpPr>
            <a:spLocks noGrp="1"/>
          </p:cNvSpPr>
          <p:nvPr>
            <p:ph idx="1"/>
          </p:nvPr>
        </p:nvSpPr>
        <p:spPr>
          <a:solidFill>
            <a:schemeClr val="tx2">
              <a:lumMod val="60000"/>
              <a:lumOff val="40000"/>
            </a:schemeClr>
          </a:solidFill>
        </p:spPr>
        <p:txBody>
          <a:bodyPr>
            <a:normAutofit fontScale="92500" lnSpcReduction="20000"/>
          </a:bodyPr>
          <a:lstStyle/>
          <a:p>
            <a:r>
              <a:rPr lang="en-US" dirty="0" smtClean="0">
                <a:solidFill>
                  <a:schemeClr val="bg1"/>
                </a:solidFill>
              </a:rPr>
              <a:t>Poverty Statistics are highly debatable in Pakistan</a:t>
            </a:r>
          </a:p>
          <a:p>
            <a:r>
              <a:rPr lang="en-US" dirty="0" err="1" smtClean="0">
                <a:solidFill>
                  <a:schemeClr val="bg1"/>
                </a:solidFill>
              </a:rPr>
              <a:t>Uni</a:t>
            </a:r>
            <a:r>
              <a:rPr lang="en-US" dirty="0" smtClean="0">
                <a:solidFill>
                  <a:schemeClr val="bg1"/>
                </a:solidFill>
              </a:rPr>
              <a:t> dimensional</a:t>
            </a:r>
          </a:p>
          <a:p>
            <a:r>
              <a:rPr lang="en-US" dirty="0" smtClean="0">
                <a:solidFill>
                  <a:schemeClr val="bg1"/>
                </a:solidFill>
              </a:rPr>
              <a:t>Poverty figures are not released regularly</a:t>
            </a:r>
          </a:p>
          <a:p>
            <a:r>
              <a:rPr lang="en-US" dirty="0" smtClean="0">
                <a:solidFill>
                  <a:schemeClr val="bg1"/>
                </a:solidFill>
              </a:rPr>
              <a:t>Different organizations are releasing numbers using different methodology</a:t>
            </a:r>
          </a:p>
          <a:p>
            <a:r>
              <a:rPr lang="en-US" dirty="0" smtClean="0">
                <a:solidFill>
                  <a:schemeClr val="bg1"/>
                </a:solidFill>
              </a:rPr>
              <a:t>Poverty figures are usually released at National level with urban/Rural breakdown</a:t>
            </a:r>
          </a:p>
          <a:p>
            <a:r>
              <a:rPr lang="en-US" dirty="0" smtClean="0">
                <a:solidFill>
                  <a:schemeClr val="bg1"/>
                </a:solidFill>
              </a:rPr>
              <a:t>Efforts are also being made to calculate Multi- dimensional poverty with the help of Oxford Poverty &amp; Human Development Initiative(OPHI)</a:t>
            </a:r>
          </a:p>
          <a:p>
            <a:pPr>
              <a:buNone/>
            </a:pPr>
            <a:endParaRPr lang="en-US" b="1" dirty="0">
              <a:solidFill>
                <a:schemeClr val="bg1"/>
              </a:solidFill>
            </a:endParaRPr>
          </a:p>
        </p:txBody>
      </p:sp>
      <p:sp>
        <p:nvSpPr>
          <p:cNvPr id="4" name="Date Placeholder 3"/>
          <p:cNvSpPr>
            <a:spLocks noGrp="1"/>
          </p:cNvSpPr>
          <p:nvPr>
            <p:ph type="dt" sz="half" idx="10"/>
          </p:nvPr>
        </p:nvSpPr>
        <p:spPr>
          <a:xfrm>
            <a:off x="0" y="6492875"/>
            <a:ext cx="2133600" cy="365125"/>
          </a:xfrm>
        </p:spPr>
        <p:txBody>
          <a:bodyPr/>
          <a:lstStyle/>
          <a:p>
            <a:fld id="{43CA44AF-C4F4-4CCC-8E28-52AB8B8B64D8}" type="datetime1">
              <a:rPr lang="en-US" smtClean="0"/>
              <a:pPr/>
              <a:t>8/4/2014</a:t>
            </a:fld>
            <a:endParaRPr lang="en-US" dirty="0"/>
          </a:p>
        </p:txBody>
      </p:sp>
      <p:sp>
        <p:nvSpPr>
          <p:cNvPr id="5" name="Slide Number Placeholder 4"/>
          <p:cNvSpPr>
            <a:spLocks noGrp="1"/>
          </p:cNvSpPr>
          <p:nvPr>
            <p:ph type="sldNum" sz="quarter" idx="12"/>
          </p:nvPr>
        </p:nvSpPr>
        <p:spPr/>
        <p:txBody>
          <a:bodyPr/>
          <a:lstStyle/>
          <a:p>
            <a:fld id="{4CC717A7-CA45-4CEB-A9F6-E61B8FFB9047}" type="slidenum">
              <a:rPr lang="en-US" smtClean="0"/>
              <a:pPr/>
              <a:t>26</a:t>
            </a:fld>
            <a:endParaRPr lang="en-US"/>
          </a:p>
        </p:txBody>
      </p:sp>
      <p:sp>
        <p:nvSpPr>
          <p:cNvPr id="6" name="Footer Placeholder 5"/>
          <p:cNvSpPr>
            <a:spLocks noGrp="1"/>
          </p:cNvSpPr>
          <p:nvPr>
            <p:ph type="ftr" sz="quarter" idx="11"/>
          </p:nvPr>
        </p:nvSpPr>
        <p:spPr>
          <a:xfrm>
            <a:off x="609600" y="6248400"/>
            <a:ext cx="7772400" cy="4730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solidFill>
            <a:schemeClr val="tx2">
              <a:lumMod val="20000"/>
              <a:lumOff val="80000"/>
            </a:schemeClr>
          </a:solidFill>
        </p:spPr>
        <p:txBody>
          <a:bodyPr/>
          <a:lstStyle/>
          <a:p>
            <a:r>
              <a:rPr lang="en-US" b="1" dirty="0">
                <a:solidFill>
                  <a:srgbClr val="00B050"/>
                </a:solidFill>
              </a:rPr>
              <a:t>Initiatives to Combat Poverty </a:t>
            </a:r>
          </a:p>
        </p:txBody>
      </p:sp>
      <p:sp>
        <p:nvSpPr>
          <p:cNvPr id="20483" name="Rectangle 3"/>
          <p:cNvSpPr>
            <a:spLocks noGrp="1" noChangeArrowheads="1"/>
          </p:cNvSpPr>
          <p:nvPr>
            <p:ph type="body" idx="1"/>
          </p:nvPr>
        </p:nvSpPr>
        <p:spPr>
          <a:xfrm>
            <a:off x="838200" y="1600200"/>
            <a:ext cx="7693025" cy="4495800"/>
          </a:xfrm>
          <a:solidFill>
            <a:schemeClr val="tx2">
              <a:lumMod val="60000"/>
              <a:lumOff val="40000"/>
            </a:schemeClr>
          </a:solidFill>
        </p:spPr>
        <p:txBody>
          <a:bodyPr/>
          <a:lstStyle/>
          <a:p>
            <a:pPr>
              <a:lnSpc>
                <a:spcPct val="80000"/>
              </a:lnSpc>
            </a:pPr>
            <a:r>
              <a:rPr lang="en-US" sz="2400" dirty="0">
                <a:solidFill>
                  <a:schemeClr val="bg1"/>
                </a:solidFill>
              </a:rPr>
              <a:t>Benazir Income Support </a:t>
            </a:r>
            <a:r>
              <a:rPr lang="en-US" sz="2400" dirty="0" smtClean="0">
                <a:solidFill>
                  <a:schemeClr val="bg1"/>
                </a:solidFill>
              </a:rPr>
              <a:t>Program </a:t>
            </a:r>
            <a:r>
              <a:rPr lang="en-US" sz="2400" dirty="0">
                <a:solidFill>
                  <a:schemeClr val="bg1"/>
                </a:solidFill>
              </a:rPr>
              <a:t>(BISP).</a:t>
            </a:r>
          </a:p>
          <a:p>
            <a:pPr lvl="4">
              <a:lnSpc>
                <a:spcPct val="80000"/>
              </a:lnSpc>
            </a:pPr>
            <a:r>
              <a:rPr lang="en-US" sz="1600" dirty="0">
                <a:solidFill>
                  <a:schemeClr val="bg1"/>
                </a:solidFill>
              </a:rPr>
              <a:t>This </a:t>
            </a:r>
            <a:r>
              <a:rPr lang="en-US" sz="1600" dirty="0" smtClean="0">
                <a:solidFill>
                  <a:schemeClr val="bg1"/>
                </a:solidFill>
              </a:rPr>
              <a:t>program </a:t>
            </a:r>
            <a:r>
              <a:rPr lang="en-US" sz="1600" dirty="0">
                <a:solidFill>
                  <a:schemeClr val="bg1"/>
                </a:solidFill>
              </a:rPr>
              <a:t>would serve as a platform to provide cash transfers to vulnerable identified on the basis of a poverty scorecard.</a:t>
            </a:r>
          </a:p>
          <a:p>
            <a:pPr lvl="4">
              <a:lnSpc>
                <a:spcPct val="80000"/>
              </a:lnSpc>
            </a:pPr>
            <a:r>
              <a:rPr lang="en-US" sz="1600" dirty="0">
                <a:solidFill>
                  <a:schemeClr val="bg1"/>
                </a:solidFill>
              </a:rPr>
              <a:t>Imparting training to one member of each vulnerable family.</a:t>
            </a:r>
          </a:p>
          <a:p>
            <a:pPr lvl="4">
              <a:lnSpc>
                <a:spcPct val="80000"/>
              </a:lnSpc>
            </a:pPr>
            <a:r>
              <a:rPr lang="en-US" sz="1600" dirty="0">
                <a:solidFill>
                  <a:schemeClr val="bg1"/>
                </a:solidFill>
              </a:rPr>
              <a:t>BISP cover 3.4 million families or 22.75 million people.</a:t>
            </a:r>
          </a:p>
          <a:p>
            <a:pPr lvl="4">
              <a:lnSpc>
                <a:spcPct val="80000"/>
              </a:lnSpc>
            </a:pPr>
            <a:r>
              <a:rPr lang="en-US" sz="1600" dirty="0" err="1" smtClean="0">
                <a:solidFill>
                  <a:schemeClr val="bg1"/>
                </a:solidFill>
              </a:rPr>
              <a:t>Waseela</a:t>
            </a:r>
            <a:r>
              <a:rPr lang="en-US" sz="1600" dirty="0" smtClean="0">
                <a:solidFill>
                  <a:schemeClr val="bg1"/>
                </a:solidFill>
              </a:rPr>
              <a:t>-e-</a:t>
            </a:r>
            <a:r>
              <a:rPr lang="en-US" sz="1600" dirty="0" err="1" smtClean="0">
                <a:solidFill>
                  <a:schemeClr val="bg1"/>
                </a:solidFill>
              </a:rPr>
              <a:t>Haq</a:t>
            </a:r>
            <a:r>
              <a:rPr lang="en-US" sz="1600" dirty="0" smtClean="0">
                <a:solidFill>
                  <a:schemeClr val="bg1"/>
                </a:solidFill>
              </a:rPr>
              <a:t> </a:t>
            </a:r>
            <a:r>
              <a:rPr lang="en-US" sz="1600" dirty="0">
                <a:solidFill>
                  <a:schemeClr val="bg1"/>
                </a:solidFill>
              </a:rPr>
              <a:t>Scheme:- Under this scheme 2.2 million families have been divided into 731 units. Every month 731 Female head of households  will be given Rs.0.300 million in lump sum to start their own business. First draw was made on 15</a:t>
            </a:r>
            <a:r>
              <a:rPr lang="en-US" sz="1600" baseline="30000" dirty="0">
                <a:solidFill>
                  <a:schemeClr val="bg1"/>
                </a:solidFill>
              </a:rPr>
              <a:t>th</a:t>
            </a:r>
            <a:r>
              <a:rPr lang="en-US" sz="1600" dirty="0">
                <a:solidFill>
                  <a:schemeClr val="bg1"/>
                </a:solidFill>
              </a:rPr>
              <a:t> September, 2009.</a:t>
            </a:r>
          </a:p>
          <a:p>
            <a:pPr>
              <a:lnSpc>
                <a:spcPct val="80000"/>
              </a:lnSpc>
            </a:pPr>
            <a:r>
              <a:rPr lang="en-US" sz="2400" dirty="0">
                <a:solidFill>
                  <a:schemeClr val="bg1"/>
                </a:solidFill>
              </a:rPr>
              <a:t>Pakistan Bait-</a:t>
            </a:r>
            <a:r>
              <a:rPr lang="en-US" sz="2400" dirty="0" err="1">
                <a:solidFill>
                  <a:schemeClr val="bg1"/>
                </a:solidFill>
              </a:rPr>
              <a:t>ul</a:t>
            </a:r>
            <a:r>
              <a:rPr lang="en-US" sz="2400" dirty="0">
                <a:solidFill>
                  <a:schemeClr val="bg1"/>
                </a:solidFill>
              </a:rPr>
              <a:t>-Mal</a:t>
            </a:r>
          </a:p>
          <a:p>
            <a:pPr>
              <a:lnSpc>
                <a:spcPct val="80000"/>
              </a:lnSpc>
            </a:pPr>
            <a:r>
              <a:rPr lang="en-US" sz="2400" dirty="0">
                <a:solidFill>
                  <a:schemeClr val="bg1"/>
                </a:solidFill>
              </a:rPr>
              <a:t>Child Support </a:t>
            </a:r>
            <a:r>
              <a:rPr lang="en-US" sz="2400" dirty="0" smtClean="0">
                <a:solidFill>
                  <a:schemeClr val="bg1"/>
                </a:solidFill>
              </a:rPr>
              <a:t>Program</a:t>
            </a:r>
            <a:endParaRPr lang="en-US" sz="2400" dirty="0">
              <a:solidFill>
                <a:schemeClr val="bg1"/>
              </a:solidFill>
            </a:endParaRPr>
          </a:p>
          <a:p>
            <a:pPr>
              <a:lnSpc>
                <a:spcPct val="80000"/>
              </a:lnSpc>
            </a:pPr>
            <a:r>
              <a:rPr lang="en-US" sz="2400" dirty="0">
                <a:solidFill>
                  <a:schemeClr val="bg1"/>
                </a:solidFill>
              </a:rPr>
              <a:t>Health Insurance for the Poor and the vulnerable</a:t>
            </a:r>
          </a:p>
          <a:p>
            <a:pPr>
              <a:lnSpc>
                <a:spcPct val="80000"/>
              </a:lnSpc>
            </a:pPr>
            <a:r>
              <a:rPr lang="en-US" sz="2400" dirty="0">
                <a:solidFill>
                  <a:schemeClr val="bg1"/>
                </a:solidFill>
              </a:rPr>
              <a:t>Social Mobilization</a:t>
            </a:r>
          </a:p>
          <a:p>
            <a:pPr>
              <a:lnSpc>
                <a:spcPct val="80000"/>
              </a:lnSpc>
            </a:pPr>
            <a:r>
              <a:rPr lang="en-US" sz="2400" dirty="0">
                <a:solidFill>
                  <a:schemeClr val="bg1"/>
                </a:solidFill>
              </a:rPr>
              <a:t>Community Investment Fund (CIF)</a:t>
            </a:r>
          </a:p>
        </p:txBody>
      </p:sp>
      <p:sp>
        <p:nvSpPr>
          <p:cNvPr id="4" name="Date Placeholder 3"/>
          <p:cNvSpPr>
            <a:spLocks noGrp="1"/>
          </p:cNvSpPr>
          <p:nvPr>
            <p:ph type="dt" sz="half" idx="10"/>
          </p:nvPr>
        </p:nvSpPr>
        <p:spPr>
          <a:xfrm>
            <a:off x="0" y="6492875"/>
            <a:ext cx="2133600" cy="365125"/>
          </a:xfrm>
        </p:spPr>
        <p:txBody>
          <a:bodyPr/>
          <a:lstStyle/>
          <a:p>
            <a:fld id="{9ADA1396-35F9-4AB2-9F91-1FC87837B51F}" type="datetime1">
              <a:rPr lang="en-US" smtClean="0"/>
              <a:pPr/>
              <a:t>8/4/2014</a:t>
            </a:fld>
            <a:endParaRPr lang="en-US" dirty="0"/>
          </a:p>
        </p:txBody>
      </p:sp>
      <p:sp>
        <p:nvSpPr>
          <p:cNvPr id="5" name="Slide Number Placeholder 4"/>
          <p:cNvSpPr>
            <a:spLocks noGrp="1"/>
          </p:cNvSpPr>
          <p:nvPr>
            <p:ph type="sldNum" sz="quarter" idx="12"/>
          </p:nvPr>
        </p:nvSpPr>
        <p:spPr>
          <a:xfrm>
            <a:off x="7010400" y="6492875"/>
            <a:ext cx="2133600" cy="365125"/>
          </a:xfrm>
        </p:spPr>
        <p:txBody>
          <a:bodyPr/>
          <a:lstStyle/>
          <a:p>
            <a:fld id="{4CC717A7-CA45-4CEB-A9F6-E61B8FFB9047}" type="slidenum">
              <a:rPr lang="en-US" smtClean="0"/>
              <a:pPr/>
              <a:t>27</a:t>
            </a:fld>
            <a:endParaRPr lang="en-US" dirty="0"/>
          </a:p>
        </p:txBody>
      </p:sp>
      <p:sp>
        <p:nvSpPr>
          <p:cNvPr id="6" name="Footer Placeholder 5"/>
          <p:cNvSpPr>
            <a:spLocks noGrp="1"/>
          </p:cNvSpPr>
          <p:nvPr>
            <p:ph type="ftr" sz="quarter" idx="11"/>
          </p:nvPr>
        </p:nvSpPr>
        <p:spPr>
          <a:xfrm>
            <a:off x="914400" y="6400800"/>
            <a:ext cx="7543800" cy="3206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219200" y="533400"/>
            <a:ext cx="7467600" cy="609600"/>
          </a:xfrm>
          <a:solidFill>
            <a:schemeClr val="tx2">
              <a:lumMod val="20000"/>
              <a:lumOff val="80000"/>
            </a:schemeClr>
          </a:solidFill>
        </p:spPr>
        <p:txBody>
          <a:bodyPr>
            <a:noAutofit/>
          </a:bodyPr>
          <a:lstStyle/>
          <a:p>
            <a:r>
              <a:rPr lang="en-US" sz="3600" b="1" dirty="0">
                <a:solidFill>
                  <a:srgbClr val="00B050"/>
                </a:solidFill>
              </a:rPr>
              <a:t>Initiatives to Combat Poverty </a:t>
            </a:r>
          </a:p>
        </p:txBody>
      </p:sp>
      <p:sp>
        <p:nvSpPr>
          <p:cNvPr id="21507" name="Rectangle 3"/>
          <p:cNvSpPr>
            <a:spLocks noGrp="1" noChangeArrowheads="1"/>
          </p:cNvSpPr>
          <p:nvPr>
            <p:ph type="body" idx="1"/>
          </p:nvPr>
        </p:nvSpPr>
        <p:spPr>
          <a:xfrm>
            <a:off x="457200" y="1641475"/>
            <a:ext cx="8229600" cy="4530725"/>
          </a:xfrm>
          <a:solidFill>
            <a:schemeClr val="tx2">
              <a:lumMod val="60000"/>
              <a:lumOff val="40000"/>
            </a:schemeClr>
          </a:solidFill>
        </p:spPr>
        <p:txBody>
          <a:bodyPr/>
          <a:lstStyle/>
          <a:p>
            <a:r>
              <a:rPr lang="en-US" sz="2800" dirty="0">
                <a:solidFill>
                  <a:schemeClr val="bg1"/>
                </a:solidFill>
              </a:rPr>
              <a:t>Pakistan Poverty Alleviation Fund (PPAF)</a:t>
            </a:r>
          </a:p>
          <a:p>
            <a:r>
              <a:rPr lang="en-US" sz="2800" dirty="0">
                <a:solidFill>
                  <a:schemeClr val="bg1"/>
                </a:solidFill>
              </a:rPr>
              <a:t>Zakat Fund</a:t>
            </a:r>
          </a:p>
          <a:p>
            <a:r>
              <a:rPr lang="en-US" sz="2800" dirty="0">
                <a:solidFill>
                  <a:schemeClr val="bg1"/>
                </a:solidFill>
              </a:rPr>
              <a:t>Microfinance</a:t>
            </a:r>
          </a:p>
          <a:p>
            <a:r>
              <a:rPr lang="en-US" sz="2800" dirty="0">
                <a:solidFill>
                  <a:schemeClr val="bg1"/>
                </a:solidFill>
              </a:rPr>
              <a:t>Punjab Government initiatives to eradicate poverty</a:t>
            </a:r>
          </a:p>
          <a:p>
            <a:pPr lvl="4"/>
            <a:r>
              <a:rPr lang="en-US" sz="1800" dirty="0">
                <a:solidFill>
                  <a:schemeClr val="bg1"/>
                </a:solidFill>
              </a:rPr>
              <a:t>Tractor Subsidy Scheme.</a:t>
            </a:r>
          </a:p>
          <a:p>
            <a:pPr lvl="4"/>
            <a:r>
              <a:rPr lang="en-US" sz="1800" dirty="0">
                <a:solidFill>
                  <a:schemeClr val="bg1"/>
                </a:solidFill>
              </a:rPr>
              <a:t>Sasti Roti </a:t>
            </a:r>
            <a:r>
              <a:rPr lang="en-US" sz="1800" dirty="0" smtClean="0">
                <a:solidFill>
                  <a:schemeClr val="bg1"/>
                </a:solidFill>
              </a:rPr>
              <a:t>Program</a:t>
            </a:r>
            <a:endParaRPr lang="en-US" sz="1800" dirty="0">
              <a:solidFill>
                <a:schemeClr val="bg1"/>
              </a:solidFill>
            </a:endParaRPr>
          </a:p>
          <a:p>
            <a:pPr lvl="4"/>
            <a:r>
              <a:rPr lang="en-US" sz="1800" dirty="0">
                <a:solidFill>
                  <a:schemeClr val="bg1"/>
                </a:solidFill>
              </a:rPr>
              <a:t>Punjab Food Support Scheme</a:t>
            </a:r>
          </a:p>
          <a:p>
            <a:pPr lvl="4"/>
            <a:r>
              <a:rPr lang="en-US" sz="1800" dirty="0">
                <a:solidFill>
                  <a:schemeClr val="bg1"/>
                </a:solidFill>
              </a:rPr>
              <a:t>Ramzan Sastay Bazar</a:t>
            </a:r>
          </a:p>
          <a:p>
            <a:pPr lvl="4"/>
            <a:r>
              <a:rPr lang="en-US" sz="1800" dirty="0">
                <a:solidFill>
                  <a:schemeClr val="bg1"/>
                </a:solidFill>
              </a:rPr>
              <a:t>Subsidy of 8 million for Atta and Sugar</a:t>
            </a:r>
          </a:p>
        </p:txBody>
      </p:sp>
      <p:sp>
        <p:nvSpPr>
          <p:cNvPr id="4" name="Date Placeholder 3"/>
          <p:cNvSpPr>
            <a:spLocks noGrp="1"/>
          </p:cNvSpPr>
          <p:nvPr>
            <p:ph type="dt" sz="half" idx="10"/>
          </p:nvPr>
        </p:nvSpPr>
        <p:spPr/>
        <p:txBody>
          <a:bodyPr/>
          <a:lstStyle/>
          <a:p>
            <a:fld id="{320E0F12-CBC3-4ED7-A8C0-5DF0D0C705B2}"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28</a:t>
            </a:fld>
            <a:endParaRPr lang="en-US"/>
          </a:p>
        </p:txBody>
      </p:sp>
      <p:sp>
        <p:nvSpPr>
          <p:cNvPr id="6" name="Footer Placeholder 5"/>
          <p:cNvSpPr>
            <a:spLocks noGrp="1"/>
          </p:cNvSpPr>
          <p:nvPr>
            <p:ph type="ftr" sz="quarter" idx="11"/>
          </p:nvPr>
        </p:nvSpPr>
        <p:spPr>
          <a:xfrm>
            <a:off x="1143000" y="6324600"/>
            <a:ext cx="7086600" cy="396875"/>
          </a:xfrm>
        </p:spPr>
        <p:txBody>
          <a:bodyPr/>
          <a:lstStyle/>
          <a:p>
            <a:r>
              <a:rPr lang="en-US"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525963"/>
          </a:xfrm>
          <a:solidFill>
            <a:srgbClr val="008000"/>
          </a:solidFill>
          <a:ln>
            <a:solidFill>
              <a:schemeClr val="accent1"/>
            </a:solidFill>
          </a:ln>
        </p:spPr>
        <p:txBody>
          <a:bodyPr anchor="ctr"/>
          <a:lstStyle/>
          <a:p>
            <a:pPr algn="ctr">
              <a:buNone/>
            </a:pPr>
            <a:r>
              <a:rPr lang="en-US" dirty="0" smtClean="0"/>
              <a:t> </a:t>
            </a:r>
            <a:r>
              <a:rPr lang="en-US" sz="96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9600" i="1" dirty="0"/>
          </a:p>
        </p:txBody>
      </p:sp>
      <p:sp>
        <p:nvSpPr>
          <p:cNvPr id="4" name="Date Placeholder 3"/>
          <p:cNvSpPr>
            <a:spLocks noGrp="1"/>
          </p:cNvSpPr>
          <p:nvPr>
            <p:ph type="dt" sz="half" idx="10"/>
          </p:nvPr>
        </p:nvSpPr>
        <p:spPr/>
        <p:txBody>
          <a:bodyPr/>
          <a:lstStyle/>
          <a:p>
            <a:fld id="{741FB381-E9ED-4280-9413-706EB825E894}" type="datetime1">
              <a:rPr lang="en-US" smtClean="0"/>
              <a:pPr/>
              <a:t>8/4/2014</a:t>
            </a:fld>
            <a:endParaRPr lang="en-US"/>
          </a:p>
        </p:txBody>
      </p:sp>
      <p:sp>
        <p:nvSpPr>
          <p:cNvPr id="5" name="Footer Placeholder 4"/>
          <p:cNvSpPr>
            <a:spLocks noGrp="1"/>
          </p:cNvSpPr>
          <p:nvPr>
            <p:ph type="ftr" sz="quarter" idx="11"/>
          </p:nvPr>
        </p:nvSpPr>
        <p:spPr>
          <a:xfrm>
            <a:off x="609600" y="5715000"/>
            <a:ext cx="7848600" cy="533400"/>
          </a:xfrm>
        </p:spPr>
        <p:txBody>
          <a:bodyPr/>
          <a:lstStyle/>
          <a:p>
            <a:r>
              <a:rPr lang="en-US" dirty="0" smtClean="0"/>
              <a:t>Expert Group Meeting on Enhancing National Capacities of OIC member Countries in Poverty Statistics 7-8th August Ankara, Turkey</a:t>
            </a:r>
            <a:endParaRPr lang="en-US" dirty="0"/>
          </a:p>
        </p:txBody>
      </p:sp>
      <p:sp>
        <p:nvSpPr>
          <p:cNvPr id="6" name="Slide Number Placeholder 5"/>
          <p:cNvSpPr>
            <a:spLocks noGrp="1"/>
          </p:cNvSpPr>
          <p:nvPr>
            <p:ph type="sldNum" sz="quarter" idx="12"/>
          </p:nvPr>
        </p:nvSpPr>
        <p:spPr/>
        <p:txBody>
          <a:bodyPr/>
          <a:lstStyle/>
          <a:p>
            <a:fld id="{4CC717A7-CA45-4CEB-A9F6-E61B8FFB9047}" type="slidenum">
              <a:rPr lang="en-US" smtClean="0"/>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1066800" y="274638"/>
            <a:ext cx="7620000" cy="868362"/>
          </a:xfrm>
          <a:solidFill>
            <a:schemeClr val="tx2">
              <a:lumMod val="20000"/>
              <a:lumOff val="80000"/>
            </a:schemeClr>
          </a:solidFill>
        </p:spPr>
        <p:txBody>
          <a:bodyPr vert="horz" lIns="91440" tIns="45720" rIns="91440" bIns="45720" rtlCol="0" anchor="ctr">
            <a:normAutofit fontScale="90000"/>
          </a:bodyPr>
          <a:lstStyle/>
          <a:p>
            <a:r>
              <a:rPr lang="en-US" b="1" dirty="0" smtClean="0">
                <a:solidFill>
                  <a:srgbClr val="00B050"/>
                </a:solidFill>
              </a:rPr>
              <a:t/>
            </a:r>
            <a:br>
              <a:rPr lang="en-US" b="1" dirty="0" smtClean="0">
                <a:solidFill>
                  <a:srgbClr val="00B050"/>
                </a:solidFill>
              </a:rPr>
            </a:br>
            <a:r>
              <a:rPr lang="en-US" b="1" dirty="0" smtClean="0">
                <a:solidFill>
                  <a:srgbClr val="00B050"/>
                </a:solidFill>
              </a:rPr>
              <a:t>Main Indicators of Pakistan</a:t>
            </a:r>
            <a:br>
              <a:rPr lang="en-US" b="1" dirty="0" smtClean="0">
                <a:solidFill>
                  <a:srgbClr val="00B050"/>
                </a:solidFill>
              </a:rPr>
            </a:br>
            <a:endParaRPr lang="en-US" b="1" dirty="0" smtClean="0">
              <a:solidFill>
                <a:srgbClr val="00B050"/>
              </a:solidFill>
            </a:endParaRPr>
          </a:p>
        </p:txBody>
      </p:sp>
      <p:graphicFrame>
        <p:nvGraphicFramePr>
          <p:cNvPr id="14" name="Content Placeholder 13"/>
          <p:cNvGraphicFramePr>
            <a:graphicFrameLocks noGrp="1"/>
          </p:cNvGraphicFramePr>
          <p:nvPr>
            <p:ph idx="1"/>
          </p:nvPr>
        </p:nvGraphicFramePr>
        <p:xfrm>
          <a:off x="1066800" y="1371599"/>
          <a:ext cx="7696200" cy="4664558"/>
        </p:xfrm>
        <a:graphic>
          <a:graphicData uri="http://schemas.openxmlformats.org/drawingml/2006/table">
            <a:tbl>
              <a:tblPr firstRow="1" bandRow="1">
                <a:tableStyleId>{7DF18680-E054-41AD-8BC1-D1AEF772440D}</a:tableStyleId>
              </a:tblPr>
              <a:tblGrid>
                <a:gridCol w="4191000"/>
                <a:gridCol w="1066800"/>
                <a:gridCol w="1143000"/>
                <a:gridCol w="1295400"/>
              </a:tblGrid>
              <a:tr h="412039">
                <a:tc>
                  <a:txBody>
                    <a:bodyPr/>
                    <a:lstStyle/>
                    <a:p>
                      <a:pPr algn="l"/>
                      <a:r>
                        <a:rPr lang="en-US" dirty="0" smtClean="0"/>
                        <a:t>Main Indicators</a:t>
                      </a:r>
                      <a:endParaRPr lang="en-US" b="1" dirty="0"/>
                    </a:p>
                  </a:txBody>
                  <a:tcPr/>
                </a:tc>
                <a:tc>
                  <a:txBody>
                    <a:bodyPr/>
                    <a:lstStyle/>
                    <a:p>
                      <a:pPr algn="ctr"/>
                      <a:r>
                        <a:rPr lang="en-US" dirty="0" smtClean="0"/>
                        <a:t>Total</a:t>
                      </a:r>
                      <a:endParaRPr lang="en-US" b="1" dirty="0"/>
                    </a:p>
                  </a:txBody>
                  <a:tcPr/>
                </a:tc>
                <a:tc>
                  <a:txBody>
                    <a:bodyPr/>
                    <a:lstStyle/>
                    <a:p>
                      <a:pPr algn="ctr"/>
                      <a:r>
                        <a:rPr lang="en-US" dirty="0" smtClean="0"/>
                        <a:t>Urban</a:t>
                      </a:r>
                      <a:endParaRPr lang="en-US" b="1" dirty="0"/>
                    </a:p>
                  </a:txBody>
                  <a:tcPr/>
                </a:tc>
                <a:tc>
                  <a:txBody>
                    <a:bodyPr/>
                    <a:lstStyle/>
                    <a:p>
                      <a:pPr algn="ctr"/>
                      <a:r>
                        <a:rPr lang="en-US" dirty="0" smtClean="0"/>
                        <a:t>Rural</a:t>
                      </a:r>
                      <a:endParaRPr lang="en-US" b="1" dirty="0"/>
                    </a:p>
                  </a:txBody>
                  <a:tcPr/>
                </a:tc>
              </a:tr>
              <a:tr h="3424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Total Fertility Rate</a:t>
                      </a:r>
                      <a:endParaRPr lang="en-US" dirty="0" smtClean="0">
                        <a:latin typeface="+mn-lt"/>
                      </a:endParaRPr>
                    </a:p>
                  </a:txBody>
                  <a:tcPr/>
                </a:tc>
                <a:tc>
                  <a:txBody>
                    <a:bodyPr/>
                    <a:lstStyle/>
                    <a:p>
                      <a:pPr algn="ctr"/>
                      <a:r>
                        <a:rPr lang="en-US" dirty="0" smtClean="0"/>
                        <a:t>3.8</a:t>
                      </a:r>
                      <a:endParaRPr lang="en-US" dirty="0">
                        <a:latin typeface="+mn-lt"/>
                      </a:endParaRPr>
                    </a:p>
                  </a:txBody>
                  <a:tcPr/>
                </a:tc>
                <a:tc>
                  <a:txBody>
                    <a:bodyPr/>
                    <a:lstStyle/>
                    <a:p>
                      <a:pPr algn="ctr"/>
                      <a:r>
                        <a:rPr lang="en-US" dirty="0" smtClean="0"/>
                        <a:t>3.2</a:t>
                      </a:r>
                      <a:endParaRPr lang="en-US" dirty="0">
                        <a:latin typeface="+mn-lt"/>
                      </a:endParaRPr>
                    </a:p>
                  </a:txBody>
                  <a:tcPr/>
                </a:tc>
                <a:tc>
                  <a:txBody>
                    <a:bodyPr/>
                    <a:lstStyle/>
                    <a:p>
                      <a:pPr algn="ctr"/>
                      <a:r>
                        <a:rPr lang="en-US" dirty="0" smtClean="0"/>
                        <a:t>4.2</a:t>
                      </a:r>
                      <a:endParaRPr lang="en-US" dirty="0">
                        <a:latin typeface="+mn-lt"/>
                      </a:endParaRPr>
                    </a:p>
                  </a:txBody>
                  <a:tcPr/>
                </a:tc>
              </a:tr>
              <a:tr h="3424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Contraceptive Prevalence rate</a:t>
                      </a:r>
                      <a:endParaRPr lang="en-US" dirty="0">
                        <a:latin typeface="+mn-lt"/>
                      </a:endParaRPr>
                    </a:p>
                  </a:txBody>
                  <a:tcPr/>
                </a:tc>
                <a:tc>
                  <a:txBody>
                    <a:bodyPr/>
                    <a:lstStyle/>
                    <a:p>
                      <a:pPr algn="ctr"/>
                      <a:r>
                        <a:rPr lang="en-US" dirty="0" smtClean="0"/>
                        <a:t>35</a:t>
                      </a:r>
                      <a:endParaRPr lang="en-US" dirty="0">
                        <a:latin typeface="+mn-lt"/>
                      </a:endParaRPr>
                    </a:p>
                  </a:txBody>
                  <a:tcPr/>
                </a:tc>
                <a:tc>
                  <a:txBody>
                    <a:bodyPr/>
                    <a:lstStyle/>
                    <a:p>
                      <a:pPr algn="ctr"/>
                      <a:r>
                        <a:rPr lang="en-US" dirty="0" smtClean="0"/>
                        <a:t>45</a:t>
                      </a:r>
                      <a:endParaRPr lang="en-US" dirty="0">
                        <a:latin typeface="+mn-lt"/>
                      </a:endParaRPr>
                    </a:p>
                  </a:txBody>
                  <a:tcPr/>
                </a:tc>
                <a:tc>
                  <a:txBody>
                    <a:bodyPr/>
                    <a:lstStyle/>
                    <a:p>
                      <a:pPr algn="ctr"/>
                      <a:r>
                        <a:rPr lang="en-US" dirty="0" smtClean="0"/>
                        <a:t>31</a:t>
                      </a:r>
                      <a:endParaRPr lang="en-US" dirty="0">
                        <a:latin typeface="+mn-lt"/>
                      </a:endParaRPr>
                    </a:p>
                  </a:txBody>
                  <a:tcPr/>
                </a:tc>
              </a:tr>
              <a:tr h="3424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Prenatal</a:t>
                      </a:r>
                      <a:r>
                        <a:rPr lang="en-US" baseline="0" dirty="0" smtClean="0"/>
                        <a:t> care( from Skilled Birth Attendant)</a:t>
                      </a:r>
                      <a:endParaRPr lang="en-US" dirty="0" smtClean="0">
                        <a:latin typeface="+mn-lt"/>
                      </a:endParaRPr>
                    </a:p>
                  </a:txBody>
                  <a:tcPr/>
                </a:tc>
                <a:tc>
                  <a:txBody>
                    <a:bodyPr/>
                    <a:lstStyle/>
                    <a:p>
                      <a:pPr algn="ctr"/>
                      <a:r>
                        <a:rPr lang="en-US" dirty="0" smtClean="0"/>
                        <a:t>73</a:t>
                      </a:r>
                      <a:endParaRPr lang="en-US" dirty="0">
                        <a:latin typeface="+mn-lt"/>
                      </a:endParaRPr>
                    </a:p>
                  </a:txBody>
                  <a:tcPr/>
                </a:tc>
                <a:tc>
                  <a:txBody>
                    <a:bodyPr/>
                    <a:lstStyle/>
                    <a:p>
                      <a:pPr algn="ctr"/>
                      <a:r>
                        <a:rPr lang="en-US" dirty="0" smtClean="0"/>
                        <a:t>88</a:t>
                      </a:r>
                      <a:endParaRPr lang="en-US" dirty="0">
                        <a:latin typeface="+mn-lt"/>
                      </a:endParaRPr>
                    </a:p>
                  </a:txBody>
                  <a:tcPr/>
                </a:tc>
                <a:tc>
                  <a:txBody>
                    <a:bodyPr/>
                    <a:lstStyle/>
                    <a:p>
                      <a:pPr algn="ctr"/>
                      <a:r>
                        <a:rPr lang="en-US" dirty="0" smtClean="0"/>
                        <a:t>67</a:t>
                      </a:r>
                      <a:endParaRPr lang="en-US" dirty="0">
                        <a:latin typeface="+mn-lt"/>
                      </a:endParaRPr>
                    </a:p>
                  </a:txBody>
                  <a:tcPr/>
                </a:tc>
              </a:tr>
              <a:tr h="3424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Births</a:t>
                      </a:r>
                      <a:r>
                        <a:rPr lang="en-US" baseline="0" dirty="0" smtClean="0"/>
                        <a:t> delivered in Health Facility</a:t>
                      </a:r>
                      <a:endParaRPr lang="en-US" dirty="0" smtClean="0">
                        <a:latin typeface="+mn-lt"/>
                      </a:endParaRPr>
                    </a:p>
                  </a:txBody>
                  <a:tcPr/>
                </a:tc>
                <a:tc>
                  <a:txBody>
                    <a:bodyPr/>
                    <a:lstStyle/>
                    <a:p>
                      <a:pPr algn="ctr"/>
                      <a:r>
                        <a:rPr lang="en-US" dirty="0" smtClean="0"/>
                        <a:t>48</a:t>
                      </a:r>
                      <a:endParaRPr lang="en-US" dirty="0">
                        <a:latin typeface="+mn-lt"/>
                      </a:endParaRPr>
                    </a:p>
                  </a:txBody>
                  <a:tcPr/>
                </a:tc>
                <a:tc>
                  <a:txBody>
                    <a:bodyPr/>
                    <a:lstStyle/>
                    <a:p>
                      <a:pPr algn="ctr"/>
                      <a:r>
                        <a:rPr lang="en-US" dirty="0" smtClean="0"/>
                        <a:t>68</a:t>
                      </a:r>
                      <a:endParaRPr lang="en-US" dirty="0">
                        <a:latin typeface="+mn-lt"/>
                      </a:endParaRPr>
                    </a:p>
                  </a:txBody>
                  <a:tcPr/>
                </a:tc>
                <a:tc>
                  <a:txBody>
                    <a:bodyPr/>
                    <a:lstStyle/>
                    <a:p>
                      <a:pPr algn="ctr"/>
                      <a:r>
                        <a:rPr lang="en-US" dirty="0" smtClean="0"/>
                        <a:t>40</a:t>
                      </a:r>
                      <a:endParaRPr lang="en-US" dirty="0">
                        <a:latin typeface="+mn-lt"/>
                      </a:endParaRPr>
                    </a:p>
                  </a:txBody>
                  <a:tcPr/>
                </a:tc>
              </a:tr>
              <a:tr h="6563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Infant Mortality rate(deaths</a:t>
                      </a:r>
                      <a:r>
                        <a:rPr lang="en-US" sz="2000" baseline="0" dirty="0" smtClean="0"/>
                        <a:t> per 1000 live births)</a:t>
                      </a:r>
                      <a:endParaRPr lang="en-US" sz="2000" dirty="0">
                        <a:latin typeface="+mn-lt"/>
                      </a:endParaRPr>
                    </a:p>
                  </a:txBody>
                  <a:tcPr/>
                </a:tc>
                <a:tc>
                  <a:txBody>
                    <a:bodyPr/>
                    <a:lstStyle/>
                    <a:p>
                      <a:pPr algn="ctr"/>
                      <a:r>
                        <a:rPr lang="en-US" sz="2000" dirty="0" smtClean="0"/>
                        <a:t>74</a:t>
                      </a:r>
                      <a:endParaRPr lang="en-US" sz="2000" dirty="0">
                        <a:latin typeface="+mn-lt"/>
                      </a:endParaRPr>
                    </a:p>
                  </a:txBody>
                  <a:tcPr/>
                </a:tc>
                <a:tc>
                  <a:txBody>
                    <a:bodyPr/>
                    <a:lstStyle/>
                    <a:p>
                      <a:pPr algn="ctr"/>
                      <a:r>
                        <a:rPr lang="en-US" sz="2000" dirty="0" smtClean="0"/>
                        <a:t>63</a:t>
                      </a:r>
                      <a:endParaRPr lang="en-US" sz="2000" dirty="0">
                        <a:latin typeface="+mn-lt"/>
                      </a:endParaRPr>
                    </a:p>
                  </a:txBody>
                  <a:tcPr/>
                </a:tc>
                <a:tc>
                  <a:txBody>
                    <a:bodyPr/>
                    <a:lstStyle/>
                    <a:p>
                      <a:pPr algn="ctr"/>
                      <a:r>
                        <a:rPr lang="en-US" sz="2000" dirty="0" smtClean="0"/>
                        <a:t>88</a:t>
                      </a:r>
                      <a:endParaRPr lang="en-US" sz="2000" dirty="0">
                        <a:latin typeface="+mn-lt"/>
                      </a:endParaRPr>
                    </a:p>
                  </a:txBody>
                  <a:tcPr/>
                </a:tc>
              </a:tr>
              <a:tr h="3709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Under five mortality rate</a:t>
                      </a:r>
                      <a:endParaRPr lang="en-US" sz="2000" dirty="0">
                        <a:latin typeface="+mn-lt"/>
                      </a:endParaRPr>
                    </a:p>
                  </a:txBody>
                  <a:tcPr/>
                </a:tc>
                <a:tc>
                  <a:txBody>
                    <a:bodyPr/>
                    <a:lstStyle/>
                    <a:p>
                      <a:pPr algn="ctr"/>
                      <a:r>
                        <a:rPr lang="en-US" sz="2000" dirty="0" smtClean="0"/>
                        <a:t>89</a:t>
                      </a:r>
                      <a:endParaRPr lang="en-US" sz="2000" dirty="0">
                        <a:latin typeface="+mn-lt"/>
                      </a:endParaRPr>
                    </a:p>
                  </a:txBody>
                  <a:tcPr/>
                </a:tc>
                <a:tc>
                  <a:txBody>
                    <a:bodyPr/>
                    <a:lstStyle/>
                    <a:p>
                      <a:pPr algn="ctr"/>
                      <a:r>
                        <a:rPr lang="en-US" sz="2000" dirty="0" smtClean="0"/>
                        <a:t>74</a:t>
                      </a:r>
                      <a:endParaRPr lang="en-US" sz="2000" dirty="0">
                        <a:latin typeface="+mn-lt"/>
                      </a:endParaRPr>
                    </a:p>
                  </a:txBody>
                  <a:tcPr/>
                </a:tc>
                <a:tc>
                  <a:txBody>
                    <a:bodyPr/>
                    <a:lstStyle/>
                    <a:p>
                      <a:pPr algn="ctr"/>
                      <a:r>
                        <a:rPr lang="en-US" sz="2000" dirty="0" smtClean="0"/>
                        <a:t>106</a:t>
                      </a:r>
                      <a:endParaRPr lang="en-US" sz="2000" dirty="0">
                        <a:latin typeface="+mn-lt"/>
                      </a:endParaRPr>
                    </a:p>
                  </a:txBody>
                  <a:tcPr/>
                </a:tc>
              </a:tr>
              <a:tr h="5992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Population with access to Improved Drinking water</a:t>
                      </a:r>
                      <a:endParaRPr lang="en-US" dirty="0" smtClean="0">
                        <a:latin typeface="+mn-lt"/>
                      </a:endParaRPr>
                    </a:p>
                  </a:txBody>
                  <a:tcPr/>
                </a:tc>
                <a:tc>
                  <a:txBody>
                    <a:bodyPr/>
                    <a:lstStyle/>
                    <a:p>
                      <a:pPr algn="ctr"/>
                      <a:r>
                        <a:rPr lang="en-US" dirty="0" smtClean="0">
                          <a:latin typeface="+mn-lt"/>
                        </a:rPr>
                        <a:t>59</a:t>
                      </a:r>
                      <a:endParaRPr lang="en-US" dirty="0">
                        <a:latin typeface="+mn-lt"/>
                      </a:endParaRPr>
                    </a:p>
                  </a:txBody>
                  <a:tcPr/>
                </a:tc>
                <a:tc>
                  <a:txBody>
                    <a:bodyPr/>
                    <a:lstStyle/>
                    <a:p>
                      <a:pPr algn="ctr"/>
                      <a:r>
                        <a:rPr lang="en-US" dirty="0" smtClean="0">
                          <a:latin typeface="+mn-lt"/>
                        </a:rPr>
                        <a:t>83</a:t>
                      </a:r>
                      <a:endParaRPr lang="en-US" dirty="0">
                        <a:latin typeface="+mn-lt"/>
                      </a:endParaRPr>
                    </a:p>
                  </a:txBody>
                  <a:tcPr/>
                </a:tc>
                <a:tc>
                  <a:txBody>
                    <a:bodyPr/>
                    <a:lstStyle/>
                    <a:p>
                      <a:pPr algn="ctr"/>
                      <a:r>
                        <a:rPr lang="en-US" dirty="0" smtClean="0">
                          <a:latin typeface="+mn-lt"/>
                        </a:rPr>
                        <a:t>48</a:t>
                      </a:r>
                      <a:endParaRPr lang="en-US" dirty="0">
                        <a:latin typeface="+mn-lt"/>
                      </a:endParaRPr>
                    </a:p>
                  </a:txBody>
                  <a:tcPr/>
                </a:tc>
              </a:tr>
              <a:tr h="5992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mn-lt"/>
                        </a:rPr>
                        <a:t>Population with access to sanitation(Flush toilet)</a:t>
                      </a:r>
                      <a:endParaRPr lang="en-US" dirty="0" smtClean="0">
                        <a:latin typeface="+mn-lt"/>
                      </a:endParaRPr>
                    </a:p>
                  </a:txBody>
                  <a:tcPr/>
                </a:tc>
                <a:tc>
                  <a:txBody>
                    <a:bodyPr/>
                    <a:lstStyle/>
                    <a:p>
                      <a:pPr algn="ctr"/>
                      <a:r>
                        <a:rPr lang="en-US" dirty="0" smtClean="0">
                          <a:latin typeface="+mn-lt"/>
                        </a:rPr>
                        <a:t>71</a:t>
                      </a:r>
                      <a:endParaRPr lang="en-US" dirty="0">
                        <a:latin typeface="+mn-lt"/>
                      </a:endParaRPr>
                    </a:p>
                  </a:txBody>
                  <a:tcPr/>
                </a:tc>
                <a:tc>
                  <a:txBody>
                    <a:bodyPr/>
                    <a:lstStyle/>
                    <a:p>
                      <a:pPr algn="ctr"/>
                      <a:r>
                        <a:rPr lang="en-US" dirty="0" smtClean="0">
                          <a:latin typeface="+mn-lt"/>
                        </a:rPr>
                        <a:t>97</a:t>
                      </a:r>
                      <a:endParaRPr lang="en-US" dirty="0">
                        <a:latin typeface="+mn-lt"/>
                      </a:endParaRPr>
                    </a:p>
                  </a:txBody>
                  <a:tcPr/>
                </a:tc>
                <a:tc>
                  <a:txBody>
                    <a:bodyPr/>
                    <a:lstStyle/>
                    <a:p>
                      <a:pPr algn="ctr"/>
                      <a:r>
                        <a:rPr lang="en-US" dirty="0" smtClean="0">
                          <a:latin typeface="+mn-lt"/>
                        </a:rPr>
                        <a:t>57</a:t>
                      </a:r>
                      <a:endParaRPr lang="en-US" dirty="0">
                        <a:latin typeface="+mn-lt"/>
                      </a:endParaRPr>
                    </a:p>
                  </a:txBody>
                  <a:tcPr/>
                </a:tc>
              </a:tr>
              <a:tr h="412039">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Source: PSLM Survey 2012-13,</a:t>
                      </a:r>
                      <a:r>
                        <a:rPr lang="en-US" sz="1600" baseline="0" dirty="0" smtClean="0">
                          <a:latin typeface="+mn-lt"/>
                        </a:rPr>
                        <a:t> PDHS Survey 2012-13</a:t>
                      </a:r>
                      <a:endParaRPr lang="en-US" sz="1600" dirty="0" smtClean="0">
                        <a:latin typeface="+mn-lt"/>
                      </a:endParaRPr>
                    </a:p>
                  </a:txBody>
                  <a:tcPr/>
                </a:tc>
                <a:tc hMerge="1">
                  <a:txBody>
                    <a:bodyPr/>
                    <a:lstStyle/>
                    <a:p>
                      <a:pPr algn="ctr"/>
                      <a:endParaRPr lang="en-US" dirty="0">
                        <a:latin typeface="+mn-lt"/>
                      </a:endParaRPr>
                    </a:p>
                  </a:txBody>
                  <a:tcPr/>
                </a:tc>
                <a:tc hMerge="1">
                  <a:txBody>
                    <a:bodyPr/>
                    <a:lstStyle/>
                    <a:p>
                      <a:pPr algn="ctr"/>
                      <a:endParaRPr lang="en-US" dirty="0">
                        <a:latin typeface="+mn-lt"/>
                      </a:endParaRPr>
                    </a:p>
                  </a:txBody>
                  <a:tcPr/>
                </a:tc>
                <a:tc hMerge="1">
                  <a:txBody>
                    <a:bodyPr/>
                    <a:lstStyle/>
                    <a:p>
                      <a:pPr algn="ctr"/>
                      <a:endParaRPr lang="en-US" dirty="0">
                        <a:latin typeface="+mn-lt"/>
                      </a:endParaRPr>
                    </a:p>
                  </a:txBody>
                  <a:tcPr/>
                </a:tc>
              </a:tr>
            </a:tbl>
          </a:graphicData>
        </a:graphic>
      </p:graphicFrame>
      <p:sp>
        <p:nvSpPr>
          <p:cNvPr id="5" name="Slide Number Placeholder 4"/>
          <p:cNvSpPr>
            <a:spLocks noGrp="1"/>
          </p:cNvSpPr>
          <p:nvPr>
            <p:ph type="sldNum" sz="quarter" idx="12"/>
          </p:nvPr>
        </p:nvSpPr>
        <p:spPr/>
        <p:txBody>
          <a:bodyPr/>
          <a:lstStyle/>
          <a:p>
            <a:fld id="{4CC717A7-CA45-4CEB-A9F6-E61B8FFB9047}" type="slidenum">
              <a:rPr lang="en-US" smtClean="0"/>
              <a:pPr/>
              <a:t>3</a:t>
            </a:fld>
            <a:endParaRPr lang="en-US"/>
          </a:p>
        </p:txBody>
      </p:sp>
      <p:sp>
        <p:nvSpPr>
          <p:cNvPr id="6" name="Footer Placeholder 5"/>
          <p:cNvSpPr>
            <a:spLocks noGrp="1"/>
          </p:cNvSpPr>
          <p:nvPr>
            <p:ph type="ftr" sz="quarter" idx="11"/>
          </p:nvPr>
        </p:nvSpPr>
        <p:spPr>
          <a:xfrm>
            <a:off x="1295400" y="6172200"/>
            <a:ext cx="6858000" cy="441325"/>
          </a:xfrm>
        </p:spPr>
        <p:txBody>
          <a:bodyPr/>
          <a:lstStyle/>
          <a:p>
            <a:r>
              <a:rPr lang="en-US" dirty="0" smtClean="0"/>
              <a:t>Expert Group Meeting on Enhancing National Capacities of OIC member Countries in Poverty Statistics 7-8th August Ankara, Turkey</a:t>
            </a:r>
            <a:endParaRPr lang="en-US" dirty="0"/>
          </a:p>
        </p:txBody>
      </p:sp>
      <p:sp>
        <p:nvSpPr>
          <p:cNvPr id="7" name="Date Placeholder 3"/>
          <p:cNvSpPr>
            <a:spLocks noGrp="1"/>
          </p:cNvSpPr>
          <p:nvPr>
            <p:ph type="dt" sz="half" idx="10"/>
          </p:nvPr>
        </p:nvSpPr>
        <p:spPr>
          <a:xfrm>
            <a:off x="152400" y="6492875"/>
            <a:ext cx="2133600" cy="365125"/>
          </a:xfrm>
        </p:spPr>
        <p:txBody>
          <a:bodyPr/>
          <a:lstStyle/>
          <a:p>
            <a:fld id="{46205FB5-C73B-4BA9-9629-71D8AB9948DE}" type="datetime1">
              <a:rPr lang="en-US" smtClean="0"/>
              <a:pPr/>
              <a:t>8/4/2014</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a:solidFill>
            <a:schemeClr val="tx2">
              <a:lumMod val="20000"/>
              <a:lumOff val="80000"/>
            </a:schemeClr>
          </a:solidFill>
        </p:spPr>
        <p:txBody>
          <a:bodyPr>
            <a:normAutofit/>
          </a:bodyPr>
          <a:lstStyle/>
          <a:p>
            <a:r>
              <a:rPr lang="en-US" sz="4400" b="1" dirty="0" smtClean="0">
                <a:solidFill>
                  <a:srgbClr val="00B050"/>
                </a:solidFill>
              </a:rPr>
              <a:t>TOWARDS DEFINING POVERTY</a:t>
            </a:r>
            <a:endParaRPr lang="en-US" sz="4400" b="1" dirty="0">
              <a:solidFill>
                <a:srgbClr val="00B050"/>
              </a:solidFill>
            </a:endParaRPr>
          </a:p>
        </p:txBody>
      </p:sp>
      <p:sp>
        <p:nvSpPr>
          <p:cNvPr id="3" name="Content Placeholder 2"/>
          <p:cNvSpPr>
            <a:spLocks noGrp="1"/>
          </p:cNvSpPr>
          <p:nvPr>
            <p:ph idx="1"/>
          </p:nvPr>
        </p:nvSpPr>
        <p:spPr>
          <a:xfrm>
            <a:off x="457200" y="1295400"/>
            <a:ext cx="8229600" cy="4876800"/>
          </a:xfrm>
          <a:solidFill>
            <a:schemeClr val="tx2">
              <a:lumMod val="60000"/>
              <a:lumOff val="40000"/>
            </a:schemeClr>
          </a:solidFill>
          <a:ln>
            <a:solidFill>
              <a:srgbClr val="00B050"/>
            </a:solidFill>
          </a:ln>
        </p:spPr>
        <p:txBody>
          <a:bodyPr>
            <a:normAutofit fontScale="70000" lnSpcReduction="20000"/>
          </a:bodyPr>
          <a:lstStyle/>
          <a:p>
            <a:pPr algn="just">
              <a:lnSpc>
                <a:spcPct val="170000"/>
              </a:lnSpc>
            </a:pPr>
            <a:r>
              <a:rPr lang="en-US" sz="3400" dirty="0" smtClean="0">
                <a:solidFill>
                  <a:schemeClr val="bg1"/>
                </a:solidFill>
              </a:rPr>
              <a:t>Poverty is considered as synonymous to  deprivation</a:t>
            </a:r>
          </a:p>
          <a:p>
            <a:pPr algn="just">
              <a:lnSpc>
                <a:spcPct val="170000"/>
              </a:lnSpc>
            </a:pPr>
            <a:r>
              <a:rPr lang="en-US" sz="3400" dirty="0" smtClean="0">
                <a:solidFill>
                  <a:schemeClr val="bg1"/>
                </a:solidFill>
              </a:rPr>
              <a:t>Poverty encompasses many attributes to the disadvantage of individuals/households in their struggle of survival</a:t>
            </a:r>
          </a:p>
          <a:p>
            <a:pPr algn="just">
              <a:lnSpc>
                <a:spcPct val="170000"/>
              </a:lnSpc>
            </a:pPr>
            <a:r>
              <a:rPr lang="en-GB" sz="3400" dirty="0" smtClean="0">
                <a:solidFill>
                  <a:schemeClr val="bg1"/>
                </a:solidFill>
              </a:rPr>
              <a:t>Poverty is strongly related to the absence of basic human and physical assets, especially health, education and land</a:t>
            </a:r>
            <a:r>
              <a:rPr lang="en-US" sz="3400" dirty="0" smtClean="0">
                <a:solidFill>
                  <a:schemeClr val="bg1"/>
                </a:solidFill>
              </a:rPr>
              <a:t> </a:t>
            </a:r>
          </a:p>
          <a:p>
            <a:pPr algn="just">
              <a:lnSpc>
                <a:spcPct val="170000"/>
              </a:lnSpc>
            </a:pPr>
            <a:r>
              <a:rPr lang="en-US" sz="3400" dirty="0" smtClean="0">
                <a:solidFill>
                  <a:schemeClr val="bg1"/>
                </a:solidFill>
              </a:rPr>
              <a:t>Poverty is often defined as the inability to afford consumption expenditure necessary to meet nutritional requirements</a:t>
            </a:r>
          </a:p>
          <a:p>
            <a:pPr>
              <a:buNone/>
            </a:pPr>
            <a:endParaRPr lang="en-US" dirty="0" smtClean="0"/>
          </a:p>
          <a:p>
            <a:endParaRPr lang="en-US" dirty="0"/>
          </a:p>
        </p:txBody>
      </p:sp>
      <p:sp>
        <p:nvSpPr>
          <p:cNvPr id="4" name="Date Placeholder 3"/>
          <p:cNvSpPr>
            <a:spLocks noGrp="1"/>
          </p:cNvSpPr>
          <p:nvPr>
            <p:ph type="dt" sz="half" idx="10"/>
          </p:nvPr>
        </p:nvSpPr>
        <p:spPr/>
        <p:txBody>
          <a:bodyPr/>
          <a:lstStyle/>
          <a:p>
            <a:fld id="{542855FB-BB15-4909-8A3D-E5D0DACE124F}"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4</a:t>
            </a:fld>
            <a:endParaRPr lang="en-US"/>
          </a:p>
        </p:txBody>
      </p:sp>
      <p:sp>
        <p:nvSpPr>
          <p:cNvPr id="6" name="Footer Placeholder 5"/>
          <p:cNvSpPr>
            <a:spLocks noGrp="1"/>
          </p:cNvSpPr>
          <p:nvPr>
            <p:ph type="ftr" sz="quarter" idx="11"/>
          </p:nvPr>
        </p:nvSpPr>
        <p:spPr>
          <a:xfrm>
            <a:off x="1524000" y="6248400"/>
            <a:ext cx="6858000" cy="44132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838200"/>
          </a:xfrm>
          <a:solidFill>
            <a:schemeClr val="tx2">
              <a:lumMod val="20000"/>
              <a:lumOff val="80000"/>
            </a:schemeClr>
          </a:solidFill>
        </p:spPr>
        <p:txBody>
          <a:bodyPr>
            <a:normAutofit fontScale="90000"/>
          </a:bodyPr>
          <a:lstStyle/>
          <a:p>
            <a:r>
              <a:rPr lang="en-US" sz="4400" b="1" dirty="0" smtClean="0">
                <a:solidFill>
                  <a:srgbClr val="00B050"/>
                </a:solidFill>
              </a:rPr>
              <a:t>TOWARDS QUANTIFYING POVERTY</a:t>
            </a:r>
            <a:endParaRPr lang="en-US" sz="4400" b="1" dirty="0">
              <a:solidFill>
                <a:srgbClr val="00B050"/>
              </a:solidFill>
            </a:endParaRPr>
          </a:p>
        </p:txBody>
      </p:sp>
      <p:sp>
        <p:nvSpPr>
          <p:cNvPr id="3" name="Content Placeholder 2"/>
          <p:cNvSpPr>
            <a:spLocks noGrp="1"/>
          </p:cNvSpPr>
          <p:nvPr>
            <p:ph idx="1"/>
          </p:nvPr>
        </p:nvSpPr>
        <p:spPr>
          <a:xfrm>
            <a:off x="457200" y="1447800"/>
            <a:ext cx="8229600" cy="4724400"/>
          </a:xfrm>
          <a:solidFill>
            <a:schemeClr val="tx2">
              <a:lumMod val="60000"/>
              <a:lumOff val="40000"/>
            </a:schemeClr>
          </a:solidFill>
          <a:ln>
            <a:solidFill>
              <a:srgbClr val="00B050"/>
            </a:solidFill>
          </a:ln>
        </p:spPr>
        <p:txBody>
          <a:bodyPr>
            <a:normAutofit/>
          </a:bodyPr>
          <a:lstStyle/>
          <a:p>
            <a:r>
              <a:rPr lang="en-US" sz="2000" dirty="0" smtClean="0">
                <a:solidFill>
                  <a:schemeClr val="bg1"/>
                </a:solidFill>
              </a:rPr>
              <a:t>Different methodologies have been used since 1970 to estimate poverty. Each methodology has its own advantages as well as limitations</a:t>
            </a:r>
          </a:p>
          <a:p>
            <a:endParaRPr lang="en-US" sz="2000" dirty="0" smtClean="0">
              <a:solidFill>
                <a:schemeClr val="bg1"/>
              </a:solidFill>
            </a:endParaRPr>
          </a:p>
          <a:p>
            <a:r>
              <a:rPr lang="en-US" sz="2000" dirty="0" smtClean="0">
                <a:solidFill>
                  <a:schemeClr val="bg1"/>
                </a:solidFill>
              </a:rPr>
              <a:t>Planning commission estimates poverty in terms of  threshold caloric intake requirement of </a:t>
            </a:r>
            <a:r>
              <a:rPr lang="en-US" sz="2000" dirty="0" smtClean="0">
                <a:solidFill>
                  <a:schemeClr val="bg1"/>
                </a:solidFill>
                <a:latin typeface="Times New Roman" pitchFamily="18" charset="0"/>
                <a:cs typeface="Times New Roman" pitchFamily="18" charset="0"/>
              </a:rPr>
              <a:t>2350 </a:t>
            </a:r>
            <a:r>
              <a:rPr lang="en-US" sz="2000" dirty="0" smtClean="0">
                <a:solidFill>
                  <a:schemeClr val="bg1"/>
                </a:solidFill>
              </a:rPr>
              <a:t>calories per person per day.</a:t>
            </a:r>
          </a:p>
          <a:p>
            <a:pPr>
              <a:lnSpc>
                <a:spcPct val="110000"/>
              </a:lnSpc>
              <a:buNone/>
            </a:pPr>
            <a:endParaRPr lang="en-US" sz="2000" dirty="0" smtClean="0">
              <a:solidFill>
                <a:schemeClr val="bg1"/>
              </a:solidFill>
            </a:endParaRPr>
          </a:p>
          <a:p>
            <a:r>
              <a:rPr lang="en-US" sz="2000" dirty="0" smtClean="0">
                <a:solidFill>
                  <a:schemeClr val="bg1"/>
                </a:solidFill>
              </a:rPr>
              <a:t>Poverty estimates are  based on Consumption data provided by Household Integrated Economic Survey (HIES)</a:t>
            </a:r>
          </a:p>
          <a:p>
            <a:endParaRPr lang="en-US" sz="2000" dirty="0" smtClean="0">
              <a:solidFill>
                <a:schemeClr val="bg1"/>
              </a:solidFill>
            </a:endParaRPr>
          </a:p>
          <a:p>
            <a:r>
              <a:rPr lang="en-US" sz="2000" dirty="0" smtClean="0">
                <a:solidFill>
                  <a:schemeClr val="bg1"/>
                </a:solidFill>
              </a:rPr>
              <a:t> HIES survey has been undertaken with some breaks since </a:t>
            </a:r>
            <a:r>
              <a:rPr lang="en-US" sz="2000" dirty="0" smtClean="0">
                <a:solidFill>
                  <a:schemeClr val="bg1"/>
                </a:solidFill>
                <a:latin typeface="Times New Roman" pitchFamily="18" charset="0"/>
                <a:cs typeface="Times New Roman" pitchFamily="18" charset="0"/>
              </a:rPr>
              <a:t>1963</a:t>
            </a:r>
          </a:p>
          <a:p>
            <a:endParaRPr lang="en-US" sz="2000" dirty="0" smtClean="0">
              <a:solidFill>
                <a:schemeClr val="bg1"/>
              </a:solidFill>
              <a:latin typeface="Times New Roman" pitchFamily="18" charset="0"/>
              <a:cs typeface="Times New Roman" pitchFamily="18" charset="0"/>
            </a:endParaRPr>
          </a:p>
          <a:p>
            <a:r>
              <a:rPr lang="en-US" sz="2000" dirty="0" smtClean="0">
                <a:solidFill>
                  <a:schemeClr val="bg1"/>
                </a:solidFill>
                <a:cs typeface="Times New Roman" pitchFamily="18" charset="0"/>
              </a:rPr>
              <a:t>HIES  Survey is part of biennial cycle of Pakistan Social &amp; Living Standards Measurement Survey(PSLM) at National/Provincial level and District level</a:t>
            </a:r>
            <a:endParaRPr lang="en-US" sz="2000" dirty="0" smtClean="0">
              <a:solidFill>
                <a:schemeClr val="bg1"/>
              </a:solidFill>
            </a:endParaRPr>
          </a:p>
          <a:p>
            <a:endParaRPr lang="en-US" sz="2000" dirty="0"/>
          </a:p>
        </p:txBody>
      </p:sp>
      <p:sp>
        <p:nvSpPr>
          <p:cNvPr id="4" name="Date Placeholder 3"/>
          <p:cNvSpPr>
            <a:spLocks noGrp="1"/>
          </p:cNvSpPr>
          <p:nvPr>
            <p:ph type="dt" sz="half" idx="10"/>
          </p:nvPr>
        </p:nvSpPr>
        <p:spPr>
          <a:xfrm>
            <a:off x="152400" y="6492875"/>
            <a:ext cx="2133600" cy="365125"/>
          </a:xfrm>
        </p:spPr>
        <p:txBody>
          <a:bodyPr/>
          <a:lstStyle/>
          <a:p>
            <a:fld id="{46205FB5-C73B-4BA9-9629-71D8AB9948DE}" type="datetime1">
              <a:rPr lang="en-US" smtClean="0"/>
              <a:pPr/>
              <a:t>8/4/2014</a:t>
            </a:fld>
            <a:endParaRPr lang="en-US" dirty="0"/>
          </a:p>
        </p:txBody>
      </p:sp>
      <p:sp>
        <p:nvSpPr>
          <p:cNvPr id="5" name="Slide Number Placeholder 4"/>
          <p:cNvSpPr>
            <a:spLocks noGrp="1"/>
          </p:cNvSpPr>
          <p:nvPr>
            <p:ph type="sldNum" sz="quarter" idx="12"/>
          </p:nvPr>
        </p:nvSpPr>
        <p:spPr>
          <a:xfrm>
            <a:off x="7010400" y="6324600"/>
            <a:ext cx="2133600" cy="365125"/>
          </a:xfrm>
        </p:spPr>
        <p:txBody>
          <a:bodyPr/>
          <a:lstStyle/>
          <a:p>
            <a:fld id="{4CC717A7-CA45-4CEB-A9F6-E61B8FFB9047}" type="slidenum">
              <a:rPr lang="en-US" smtClean="0"/>
              <a:pPr/>
              <a:t>5</a:t>
            </a:fld>
            <a:endParaRPr lang="en-US" dirty="0"/>
          </a:p>
        </p:txBody>
      </p:sp>
      <p:sp>
        <p:nvSpPr>
          <p:cNvPr id="6" name="Footer Placeholder 5"/>
          <p:cNvSpPr>
            <a:spLocks noGrp="1"/>
          </p:cNvSpPr>
          <p:nvPr>
            <p:ph type="ftr" sz="quarter" idx="11"/>
          </p:nvPr>
        </p:nvSpPr>
        <p:spPr>
          <a:xfrm>
            <a:off x="838200" y="6324600"/>
            <a:ext cx="7162800" cy="381001"/>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solidFill>
            <a:schemeClr val="tx2">
              <a:lumMod val="20000"/>
              <a:lumOff val="80000"/>
            </a:schemeClr>
          </a:solidFill>
        </p:spPr>
        <p:txBody>
          <a:bodyPr>
            <a:normAutofit/>
          </a:bodyPr>
          <a:lstStyle/>
          <a:p>
            <a:r>
              <a:rPr lang="en-US" b="1" dirty="0">
                <a:solidFill>
                  <a:srgbClr val="00B050"/>
                </a:solidFill>
              </a:rPr>
              <a:t>Types of Poverty Lines</a:t>
            </a:r>
          </a:p>
        </p:txBody>
      </p:sp>
      <p:sp>
        <p:nvSpPr>
          <p:cNvPr id="8195" name="Rectangle 3"/>
          <p:cNvSpPr>
            <a:spLocks noGrp="1" noChangeArrowheads="1"/>
          </p:cNvSpPr>
          <p:nvPr>
            <p:ph type="body" idx="1"/>
          </p:nvPr>
        </p:nvSpPr>
        <p:spPr>
          <a:xfrm>
            <a:off x="914400" y="1676400"/>
            <a:ext cx="7693025" cy="4038600"/>
          </a:xfrm>
          <a:solidFill>
            <a:schemeClr val="tx2">
              <a:lumMod val="60000"/>
              <a:lumOff val="40000"/>
            </a:schemeClr>
          </a:solidFill>
        </p:spPr>
        <p:txBody>
          <a:bodyPr>
            <a:normAutofit fontScale="85000" lnSpcReduction="20000"/>
          </a:bodyPr>
          <a:lstStyle/>
          <a:p>
            <a:pPr>
              <a:lnSpc>
                <a:spcPct val="90000"/>
              </a:lnSpc>
            </a:pPr>
            <a:r>
              <a:rPr lang="en-US" b="1" dirty="0">
                <a:solidFill>
                  <a:srgbClr val="002060"/>
                </a:solidFill>
              </a:rPr>
              <a:t>Subjective poverty line</a:t>
            </a:r>
          </a:p>
          <a:p>
            <a:pPr lvl="1">
              <a:lnSpc>
                <a:spcPct val="90000"/>
              </a:lnSpc>
            </a:pPr>
            <a:r>
              <a:rPr lang="en-US" sz="3300" dirty="0">
                <a:solidFill>
                  <a:schemeClr val="bg1"/>
                </a:solidFill>
              </a:rPr>
              <a:t>Based on person’s </a:t>
            </a:r>
            <a:r>
              <a:rPr lang="en-US" sz="3300" i="1" dirty="0">
                <a:solidFill>
                  <a:schemeClr val="bg1"/>
                </a:solidFill>
              </a:rPr>
              <a:t>perception</a:t>
            </a:r>
            <a:r>
              <a:rPr lang="en-US" sz="3300" dirty="0">
                <a:solidFill>
                  <a:schemeClr val="bg1"/>
                </a:solidFill>
              </a:rPr>
              <a:t> of </a:t>
            </a:r>
            <a:r>
              <a:rPr lang="en-US" sz="3300" dirty="0" smtClean="0">
                <a:solidFill>
                  <a:schemeClr val="bg1"/>
                </a:solidFill>
              </a:rPr>
              <a:t>poverty</a:t>
            </a:r>
          </a:p>
          <a:p>
            <a:pPr lvl="1">
              <a:lnSpc>
                <a:spcPct val="90000"/>
              </a:lnSpc>
              <a:buNone/>
            </a:pPr>
            <a:endParaRPr lang="en-US" dirty="0">
              <a:solidFill>
                <a:schemeClr val="bg1"/>
              </a:solidFill>
            </a:endParaRPr>
          </a:p>
          <a:p>
            <a:pPr>
              <a:lnSpc>
                <a:spcPct val="90000"/>
              </a:lnSpc>
            </a:pPr>
            <a:r>
              <a:rPr lang="en-US" b="1" dirty="0">
                <a:solidFill>
                  <a:srgbClr val="002060"/>
                </a:solidFill>
              </a:rPr>
              <a:t>Relative poverty line</a:t>
            </a:r>
          </a:p>
          <a:p>
            <a:pPr lvl="1">
              <a:lnSpc>
                <a:spcPct val="90000"/>
              </a:lnSpc>
            </a:pPr>
            <a:r>
              <a:rPr lang="en-US" sz="3300" dirty="0">
                <a:solidFill>
                  <a:schemeClr val="bg1"/>
                </a:solidFill>
              </a:rPr>
              <a:t>Where households are in relation to some increasing function of the </a:t>
            </a:r>
            <a:r>
              <a:rPr lang="en-US" sz="3300" i="1" dirty="0">
                <a:solidFill>
                  <a:schemeClr val="bg1"/>
                </a:solidFill>
              </a:rPr>
              <a:t>“average”</a:t>
            </a:r>
            <a:r>
              <a:rPr lang="en-US" sz="3300" dirty="0">
                <a:solidFill>
                  <a:schemeClr val="bg1"/>
                </a:solidFill>
              </a:rPr>
              <a:t> standard of living in the </a:t>
            </a:r>
            <a:r>
              <a:rPr lang="en-US" sz="3300" dirty="0" smtClean="0">
                <a:solidFill>
                  <a:schemeClr val="bg1"/>
                </a:solidFill>
              </a:rPr>
              <a:t>country</a:t>
            </a:r>
          </a:p>
          <a:p>
            <a:pPr lvl="1">
              <a:lnSpc>
                <a:spcPct val="90000"/>
              </a:lnSpc>
              <a:buNone/>
            </a:pPr>
            <a:endParaRPr lang="en-US" dirty="0">
              <a:solidFill>
                <a:schemeClr val="bg1"/>
              </a:solidFill>
            </a:endParaRPr>
          </a:p>
          <a:p>
            <a:pPr>
              <a:lnSpc>
                <a:spcPct val="90000"/>
              </a:lnSpc>
            </a:pPr>
            <a:r>
              <a:rPr lang="en-US" b="1" dirty="0">
                <a:solidFill>
                  <a:srgbClr val="002060"/>
                </a:solidFill>
              </a:rPr>
              <a:t>Absolute poverty line </a:t>
            </a:r>
          </a:p>
          <a:p>
            <a:pPr lvl="1">
              <a:lnSpc>
                <a:spcPct val="90000"/>
              </a:lnSpc>
            </a:pPr>
            <a:r>
              <a:rPr lang="en-US" sz="3600" dirty="0">
                <a:solidFill>
                  <a:schemeClr val="bg1"/>
                </a:solidFill>
              </a:rPr>
              <a:t>Whether or not HHs or individuals command a </a:t>
            </a:r>
            <a:r>
              <a:rPr lang="en-US" sz="3600" i="1" dirty="0">
                <a:solidFill>
                  <a:schemeClr val="bg1"/>
                </a:solidFill>
              </a:rPr>
              <a:t>fixed</a:t>
            </a:r>
            <a:r>
              <a:rPr lang="en-US" sz="3600" dirty="0">
                <a:solidFill>
                  <a:schemeClr val="bg1"/>
                </a:solidFill>
              </a:rPr>
              <a:t> standard of living</a:t>
            </a:r>
          </a:p>
          <a:p>
            <a:pPr>
              <a:lnSpc>
                <a:spcPct val="90000"/>
              </a:lnSpc>
            </a:pPr>
            <a:endParaRPr lang="en-US" dirty="0"/>
          </a:p>
        </p:txBody>
      </p:sp>
      <p:sp>
        <p:nvSpPr>
          <p:cNvPr id="4" name="Date Placeholder 3"/>
          <p:cNvSpPr>
            <a:spLocks noGrp="1"/>
          </p:cNvSpPr>
          <p:nvPr>
            <p:ph type="dt" sz="half" idx="10"/>
          </p:nvPr>
        </p:nvSpPr>
        <p:spPr/>
        <p:txBody>
          <a:bodyPr/>
          <a:lstStyle/>
          <a:p>
            <a:fld id="{55C156C2-32F2-4E44-83AD-DA3B18D07402}" type="datetime1">
              <a:rPr lang="en-US" smtClean="0"/>
              <a:pPr/>
              <a:t>8/4/2014</a:t>
            </a:fld>
            <a:endParaRPr lang="en-US"/>
          </a:p>
        </p:txBody>
      </p:sp>
      <p:sp>
        <p:nvSpPr>
          <p:cNvPr id="5" name="Slide Number Placeholder 4"/>
          <p:cNvSpPr>
            <a:spLocks noGrp="1"/>
          </p:cNvSpPr>
          <p:nvPr>
            <p:ph type="sldNum" sz="quarter" idx="12"/>
          </p:nvPr>
        </p:nvSpPr>
        <p:spPr>
          <a:xfrm>
            <a:off x="6858000" y="6400800"/>
            <a:ext cx="2133600" cy="288925"/>
          </a:xfrm>
        </p:spPr>
        <p:txBody>
          <a:bodyPr/>
          <a:lstStyle/>
          <a:p>
            <a:fld id="{4CC717A7-CA45-4CEB-A9F6-E61B8FFB9047}" type="slidenum">
              <a:rPr lang="en-US" smtClean="0"/>
              <a:pPr/>
              <a:t>6</a:t>
            </a:fld>
            <a:endParaRPr lang="en-US" dirty="0"/>
          </a:p>
        </p:txBody>
      </p:sp>
      <p:sp>
        <p:nvSpPr>
          <p:cNvPr id="6" name="Footer Placeholder 5"/>
          <p:cNvSpPr>
            <a:spLocks noGrp="1"/>
          </p:cNvSpPr>
          <p:nvPr>
            <p:ph type="ftr" sz="quarter" idx="11"/>
          </p:nvPr>
        </p:nvSpPr>
        <p:spPr>
          <a:xfrm>
            <a:off x="1219200" y="5867400"/>
            <a:ext cx="7315200" cy="685800"/>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277813"/>
            <a:ext cx="8229600" cy="914400"/>
          </a:xfrm>
          <a:solidFill>
            <a:schemeClr val="tx2">
              <a:lumMod val="20000"/>
              <a:lumOff val="80000"/>
            </a:schemeClr>
          </a:solidFill>
        </p:spPr>
        <p:txBody>
          <a:bodyPr/>
          <a:lstStyle/>
          <a:p>
            <a:r>
              <a:rPr lang="en-US" sz="4000" b="1" dirty="0">
                <a:solidFill>
                  <a:srgbClr val="00B050"/>
                </a:solidFill>
              </a:rPr>
              <a:t>World Bank Absolute Poverty Lines</a:t>
            </a:r>
          </a:p>
        </p:txBody>
      </p:sp>
      <p:sp>
        <p:nvSpPr>
          <p:cNvPr id="76803" name="Rectangle 3"/>
          <p:cNvSpPr>
            <a:spLocks noGrp="1" noChangeArrowheads="1"/>
          </p:cNvSpPr>
          <p:nvPr>
            <p:ph type="body" idx="1"/>
          </p:nvPr>
        </p:nvSpPr>
        <p:spPr>
          <a:xfrm>
            <a:off x="838200" y="1524000"/>
            <a:ext cx="7693025" cy="4267200"/>
          </a:xfrm>
          <a:solidFill>
            <a:schemeClr val="tx2">
              <a:lumMod val="60000"/>
              <a:lumOff val="40000"/>
            </a:schemeClr>
          </a:solidFill>
        </p:spPr>
        <p:txBody>
          <a:bodyPr>
            <a:normAutofit/>
          </a:bodyPr>
          <a:lstStyle/>
          <a:p>
            <a:r>
              <a:rPr lang="en-US" sz="2800" dirty="0">
                <a:solidFill>
                  <a:schemeClr val="bg1"/>
                </a:solidFill>
              </a:rPr>
              <a:t>Purpose: to compare poverty rates across countries and over time and to assess progress in poverty reduction</a:t>
            </a:r>
          </a:p>
          <a:p>
            <a:r>
              <a:rPr lang="en-US" sz="2800" b="1" dirty="0">
                <a:solidFill>
                  <a:srgbClr val="002060"/>
                </a:solidFill>
              </a:rPr>
              <a:t>US $1 per person per day (1993)</a:t>
            </a:r>
          </a:p>
          <a:p>
            <a:pPr lvl="1"/>
            <a:r>
              <a:rPr lang="en-US" sz="2400" dirty="0">
                <a:solidFill>
                  <a:schemeClr val="bg1"/>
                </a:solidFill>
              </a:rPr>
              <a:t>Individual is poor if income is less than $1 per day</a:t>
            </a:r>
          </a:p>
          <a:p>
            <a:pPr lvl="1"/>
            <a:r>
              <a:rPr lang="en-US" sz="2400" dirty="0">
                <a:solidFill>
                  <a:schemeClr val="bg1"/>
                </a:solidFill>
              </a:rPr>
              <a:t>Current global estimate: 1,200 million people are poor</a:t>
            </a:r>
          </a:p>
          <a:p>
            <a:r>
              <a:rPr lang="en-US" sz="2800" b="1" dirty="0">
                <a:solidFill>
                  <a:srgbClr val="002060"/>
                </a:solidFill>
              </a:rPr>
              <a:t>US $2 per person per day (1993)</a:t>
            </a:r>
          </a:p>
          <a:p>
            <a:pPr lvl="1"/>
            <a:r>
              <a:rPr lang="en-US" sz="2400" dirty="0">
                <a:solidFill>
                  <a:schemeClr val="bg1"/>
                </a:solidFill>
              </a:rPr>
              <a:t>Individual is poor if income is less than $2 per day </a:t>
            </a:r>
          </a:p>
          <a:p>
            <a:pPr lvl="1"/>
            <a:r>
              <a:rPr lang="en-US" sz="2400" dirty="0">
                <a:solidFill>
                  <a:schemeClr val="bg1"/>
                </a:solidFill>
              </a:rPr>
              <a:t>Current global estimate: over 2 billion people are poor</a:t>
            </a:r>
          </a:p>
        </p:txBody>
      </p:sp>
      <p:sp>
        <p:nvSpPr>
          <p:cNvPr id="4" name="Date Placeholder 3"/>
          <p:cNvSpPr>
            <a:spLocks noGrp="1"/>
          </p:cNvSpPr>
          <p:nvPr>
            <p:ph type="dt" sz="half" idx="10"/>
          </p:nvPr>
        </p:nvSpPr>
        <p:spPr/>
        <p:txBody>
          <a:bodyPr/>
          <a:lstStyle/>
          <a:p>
            <a:fld id="{2BC2AF4C-95FB-4B66-AAD1-7BB360CD2CFE}"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7</a:t>
            </a:fld>
            <a:endParaRPr lang="en-US"/>
          </a:p>
        </p:txBody>
      </p:sp>
      <p:sp>
        <p:nvSpPr>
          <p:cNvPr id="6" name="Footer Placeholder 5"/>
          <p:cNvSpPr>
            <a:spLocks noGrp="1"/>
          </p:cNvSpPr>
          <p:nvPr>
            <p:ph type="ftr" sz="quarter" idx="11"/>
          </p:nvPr>
        </p:nvSpPr>
        <p:spPr>
          <a:xfrm>
            <a:off x="1066800" y="6019800"/>
            <a:ext cx="7239000" cy="44132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4638"/>
            <a:ext cx="8229600" cy="868362"/>
          </a:xfrm>
          <a:solidFill>
            <a:schemeClr val="accent1">
              <a:lumMod val="40000"/>
              <a:lumOff val="60000"/>
            </a:schemeClr>
          </a:solidFill>
        </p:spPr>
        <p:txBody>
          <a:bodyPr>
            <a:normAutofit/>
          </a:bodyPr>
          <a:lstStyle/>
          <a:p>
            <a:r>
              <a:rPr lang="en-GB" b="1" dirty="0">
                <a:solidFill>
                  <a:srgbClr val="00B050"/>
                </a:solidFill>
              </a:rPr>
              <a:t>Main characteristics of the poor</a:t>
            </a:r>
            <a:endParaRPr lang="en-US" b="1" dirty="0">
              <a:solidFill>
                <a:srgbClr val="00B050"/>
              </a:solidFill>
            </a:endParaRPr>
          </a:p>
        </p:txBody>
      </p:sp>
      <p:sp>
        <p:nvSpPr>
          <p:cNvPr id="23555" name="Rectangle 3"/>
          <p:cNvSpPr>
            <a:spLocks noGrp="1" noChangeArrowheads="1"/>
          </p:cNvSpPr>
          <p:nvPr>
            <p:ph type="body" idx="1"/>
          </p:nvPr>
        </p:nvSpPr>
        <p:spPr>
          <a:xfrm>
            <a:off x="838200" y="1371600"/>
            <a:ext cx="3962399" cy="4876800"/>
          </a:xfrm>
          <a:solidFill>
            <a:schemeClr val="tx2">
              <a:lumMod val="60000"/>
              <a:lumOff val="40000"/>
            </a:schemeClr>
          </a:solidFill>
        </p:spPr>
        <p:txBody>
          <a:bodyPr>
            <a:normAutofit lnSpcReduction="10000"/>
          </a:bodyPr>
          <a:lstStyle/>
          <a:p>
            <a:pPr>
              <a:lnSpc>
                <a:spcPct val="90000"/>
              </a:lnSpc>
            </a:pPr>
            <a:endParaRPr lang="en-GB" sz="2400" dirty="0" smtClean="0">
              <a:solidFill>
                <a:schemeClr val="bg1"/>
              </a:solidFill>
            </a:endParaRPr>
          </a:p>
          <a:p>
            <a:pPr>
              <a:lnSpc>
                <a:spcPct val="90000"/>
              </a:lnSpc>
            </a:pPr>
            <a:r>
              <a:rPr lang="en-GB" sz="2400" dirty="0" smtClean="0">
                <a:solidFill>
                  <a:schemeClr val="bg1"/>
                </a:solidFill>
              </a:rPr>
              <a:t>Poverty </a:t>
            </a:r>
            <a:r>
              <a:rPr lang="en-GB" sz="2400" dirty="0">
                <a:solidFill>
                  <a:schemeClr val="bg1"/>
                </a:solidFill>
              </a:rPr>
              <a:t>is strongly related to the absence of basic human and physical assets, especially health, education and land</a:t>
            </a:r>
            <a:r>
              <a:rPr lang="en-US" sz="2400" dirty="0">
                <a:solidFill>
                  <a:schemeClr val="bg1"/>
                </a:solidFill>
              </a:rPr>
              <a:t> </a:t>
            </a:r>
          </a:p>
          <a:p>
            <a:pPr>
              <a:lnSpc>
                <a:spcPct val="90000"/>
              </a:lnSpc>
            </a:pPr>
            <a:r>
              <a:rPr lang="en-GB" sz="2400" i="1" dirty="0">
                <a:solidFill>
                  <a:schemeClr val="bg1"/>
                </a:solidFill>
              </a:rPr>
              <a:t>Poor have larger household size</a:t>
            </a:r>
            <a:r>
              <a:rPr lang="en-US" sz="2400" dirty="0">
                <a:solidFill>
                  <a:schemeClr val="bg1"/>
                </a:solidFill>
              </a:rPr>
              <a:t> </a:t>
            </a:r>
          </a:p>
          <a:p>
            <a:pPr>
              <a:lnSpc>
                <a:spcPct val="90000"/>
              </a:lnSpc>
            </a:pPr>
            <a:r>
              <a:rPr lang="en-GB" sz="2400" dirty="0">
                <a:solidFill>
                  <a:schemeClr val="bg1"/>
                </a:solidFill>
              </a:rPr>
              <a:t>Poor have a higher dependency ratio</a:t>
            </a:r>
            <a:r>
              <a:rPr lang="en-US" sz="2400" dirty="0">
                <a:solidFill>
                  <a:schemeClr val="bg1"/>
                </a:solidFill>
              </a:rPr>
              <a:t> </a:t>
            </a:r>
          </a:p>
          <a:p>
            <a:pPr>
              <a:lnSpc>
                <a:spcPct val="90000"/>
              </a:lnSpc>
            </a:pPr>
            <a:r>
              <a:rPr lang="en-US" sz="2400" dirty="0">
                <a:solidFill>
                  <a:schemeClr val="bg1"/>
                </a:solidFill>
              </a:rPr>
              <a:t> The poor household heads are mostly employed in elementary job e.g. agriculture, construction, </a:t>
            </a:r>
            <a:r>
              <a:rPr lang="en-US" sz="2400" dirty="0" err="1">
                <a:solidFill>
                  <a:schemeClr val="bg1"/>
                </a:solidFill>
              </a:rPr>
              <a:t>labours</a:t>
            </a:r>
            <a:r>
              <a:rPr lang="en-US" sz="2400" dirty="0">
                <a:solidFill>
                  <a:schemeClr val="bg1"/>
                </a:solidFill>
              </a:rPr>
              <a:t> etc.</a:t>
            </a:r>
          </a:p>
        </p:txBody>
      </p:sp>
      <p:pic>
        <p:nvPicPr>
          <p:cNvPr id="7" name="Picture 6" descr="http://photosforjudges.files.wordpress.com/2010/02/9c.jpg"/>
          <p:cNvPicPr/>
          <p:nvPr/>
        </p:nvPicPr>
        <p:blipFill>
          <a:blip r:embed="rId2" cstate="print"/>
          <a:srcRect/>
          <a:stretch>
            <a:fillRect/>
          </a:stretch>
        </p:blipFill>
        <p:spPr bwMode="auto">
          <a:xfrm>
            <a:off x="5105400" y="1447800"/>
            <a:ext cx="3505200" cy="228790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8" name="Picture 7" descr="https://encrypted-tbn2.gstatic.com/images?q=tbn:ANd9GcSminRKsAVWRJKVV8QKKnlbsg-De2BubstJC8JR1dhUsla8ucG8"/>
          <p:cNvPicPr/>
          <p:nvPr/>
        </p:nvPicPr>
        <p:blipFill>
          <a:blip r:embed="rId3" cstate="print"/>
          <a:srcRect/>
          <a:stretch>
            <a:fillRect/>
          </a:stretch>
        </p:blipFill>
        <p:spPr bwMode="auto">
          <a:xfrm>
            <a:off x="5105400" y="3962400"/>
            <a:ext cx="3581400" cy="21336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6" name="Date Placeholder 5"/>
          <p:cNvSpPr>
            <a:spLocks noGrp="1"/>
          </p:cNvSpPr>
          <p:nvPr>
            <p:ph type="dt" sz="half" idx="10"/>
          </p:nvPr>
        </p:nvSpPr>
        <p:spPr/>
        <p:txBody>
          <a:bodyPr/>
          <a:lstStyle/>
          <a:p>
            <a:fld id="{28006EB0-1946-4FE8-8F2B-F034C9B06652}" type="datetime1">
              <a:rPr lang="en-US" smtClean="0"/>
              <a:pPr/>
              <a:t>8/4/2014</a:t>
            </a:fld>
            <a:endParaRPr lang="en-US"/>
          </a:p>
        </p:txBody>
      </p:sp>
      <p:sp>
        <p:nvSpPr>
          <p:cNvPr id="9" name="Slide Number Placeholder 8"/>
          <p:cNvSpPr>
            <a:spLocks noGrp="1"/>
          </p:cNvSpPr>
          <p:nvPr>
            <p:ph type="sldNum" sz="quarter" idx="12"/>
          </p:nvPr>
        </p:nvSpPr>
        <p:spPr/>
        <p:txBody>
          <a:bodyPr/>
          <a:lstStyle/>
          <a:p>
            <a:fld id="{4CC717A7-CA45-4CEB-A9F6-E61B8FFB9047}" type="slidenum">
              <a:rPr lang="en-US" smtClean="0"/>
              <a:pPr/>
              <a:t>8</a:t>
            </a:fld>
            <a:endParaRPr lang="en-US"/>
          </a:p>
        </p:txBody>
      </p:sp>
      <p:sp>
        <p:nvSpPr>
          <p:cNvPr id="10" name="Footer Placeholder 9"/>
          <p:cNvSpPr>
            <a:spLocks noGrp="1"/>
          </p:cNvSpPr>
          <p:nvPr>
            <p:ph type="ftr" sz="quarter" idx="11"/>
          </p:nvPr>
        </p:nvSpPr>
        <p:spPr>
          <a:xfrm>
            <a:off x="1295400" y="6400800"/>
            <a:ext cx="6781800" cy="3206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685800"/>
            <a:ext cx="8610600" cy="743712"/>
          </a:xfrm>
          <a:solidFill>
            <a:schemeClr val="tx2">
              <a:lumMod val="20000"/>
              <a:lumOff val="80000"/>
            </a:schemeClr>
          </a:solidFill>
        </p:spPr>
        <p:txBody>
          <a:bodyPr>
            <a:noAutofit/>
          </a:bodyPr>
          <a:lstStyle/>
          <a:p>
            <a:pPr>
              <a:lnSpc>
                <a:spcPct val="90000"/>
              </a:lnSpc>
            </a:pPr>
            <a:r>
              <a:rPr lang="en-US" sz="3600" b="1" dirty="0" smtClean="0">
                <a:solidFill>
                  <a:srgbClr val="00B050"/>
                </a:solidFill>
                <a:cs typeface="Times New Roman" pitchFamily="18" charset="0"/>
              </a:rPr>
              <a:t>METHEODOLOGY OF POVERTY ASSESMENT</a:t>
            </a:r>
          </a:p>
        </p:txBody>
      </p:sp>
      <p:sp>
        <p:nvSpPr>
          <p:cNvPr id="23555" name="Rectangle 3"/>
          <p:cNvSpPr>
            <a:spLocks noGrp="1" noChangeArrowheads="1"/>
          </p:cNvSpPr>
          <p:nvPr>
            <p:ph idx="1"/>
          </p:nvPr>
        </p:nvSpPr>
        <p:spPr>
          <a:xfrm>
            <a:off x="838200" y="1676400"/>
            <a:ext cx="7693025" cy="4572000"/>
          </a:xfrm>
          <a:solidFill>
            <a:schemeClr val="tx2">
              <a:lumMod val="60000"/>
              <a:lumOff val="40000"/>
            </a:schemeClr>
          </a:solidFill>
        </p:spPr>
        <p:txBody>
          <a:bodyPr>
            <a:normAutofit/>
          </a:bodyPr>
          <a:lstStyle/>
          <a:p>
            <a:pPr>
              <a:lnSpc>
                <a:spcPct val="90000"/>
              </a:lnSpc>
              <a:buNone/>
            </a:pPr>
            <a:endParaRPr lang="en-US" sz="2200" dirty="0" smtClean="0">
              <a:cs typeface="Times New Roman" pitchFamily="18" charset="0"/>
            </a:endParaRPr>
          </a:p>
          <a:p>
            <a:pPr>
              <a:lnSpc>
                <a:spcPct val="90000"/>
              </a:lnSpc>
              <a:buNone/>
            </a:pPr>
            <a:r>
              <a:rPr lang="en-US" sz="2800" dirty="0" smtClean="0">
                <a:solidFill>
                  <a:schemeClr val="bg1"/>
                </a:solidFill>
                <a:cs typeface="Times New Roman" pitchFamily="18" charset="0"/>
              </a:rPr>
              <a:t>Six major steps  constitute Poverty assessment in Pakistan</a:t>
            </a:r>
          </a:p>
          <a:p>
            <a:pPr>
              <a:lnSpc>
                <a:spcPct val="90000"/>
              </a:lnSpc>
              <a:buNone/>
            </a:pPr>
            <a:endParaRPr lang="en-US" sz="2800" dirty="0" smtClean="0">
              <a:solidFill>
                <a:schemeClr val="bg1"/>
              </a:solidFill>
              <a:cs typeface="Times New Roman" pitchFamily="18" charset="0"/>
            </a:endParaRPr>
          </a:p>
          <a:p>
            <a:pPr marL="457200" indent="-457200">
              <a:lnSpc>
                <a:spcPct val="90000"/>
              </a:lnSpc>
              <a:buFont typeface="+mj-lt"/>
              <a:buAutoNum type="arabicPeriod"/>
            </a:pPr>
            <a:r>
              <a:rPr lang="en-US" sz="2800" dirty="0" smtClean="0">
                <a:solidFill>
                  <a:schemeClr val="bg1"/>
                </a:solidFill>
                <a:cs typeface="Times New Roman" pitchFamily="18" charset="0"/>
              </a:rPr>
              <a:t>Choice of welfare Indicator</a:t>
            </a:r>
          </a:p>
          <a:p>
            <a:pPr marL="457200" indent="-457200">
              <a:lnSpc>
                <a:spcPct val="90000"/>
              </a:lnSpc>
              <a:buFont typeface="+mj-lt"/>
              <a:buAutoNum type="arabicPeriod"/>
            </a:pPr>
            <a:r>
              <a:rPr lang="en-US" sz="2800" dirty="0" smtClean="0">
                <a:solidFill>
                  <a:schemeClr val="bg1"/>
                </a:solidFill>
                <a:cs typeface="Times New Roman" pitchFamily="18" charset="0"/>
              </a:rPr>
              <a:t>Consumption aggregate</a:t>
            </a:r>
          </a:p>
          <a:p>
            <a:pPr marL="457200" indent="-457200">
              <a:lnSpc>
                <a:spcPct val="90000"/>
              </a:lnSpc>
              <a:buFont typeface="+mj-lt"/>
              <a:buAutoNum type="arabicPeriod"/>
            </a:pPr>
            <a:r>
              <a:rPr lang="en-US" sz="2800" dirty="0" smtClean="0">
                <a:solidFill>
                  <a:schemeClr val="bg1"/>
                </a:solidFill>
                <a:cs typeface="Times New Roman" pitchFamily="18" charset="0"/>
              </a:rPr>
              <a:t>Adjustment  of Consumption</a:t>
            </a:r>
          </a:p>
          <a:p>
            <a:pPr marL="457200" indent="-457200">
              <a:lnSpc>
                <a:spcPct val="90000"/>
              </a:lnSpc>
              <a:buFont typeface="+mj-lt"/>
              <a:buAutoNum type="arabicPeriod"/>
            </a:pPr>
            <a:r>
              <a:rPr lang="en-US" sz="2800" dirty="0" smtClean="0">
                <a:solidFill>
                  <a:schemeClr val="bg1"/>
                </a:solidFill>
                <a:cs typeface="Times New Roman" pitchFamily="18" charset="0"/>
              </a:rPr>
              <a:t>Price Adjustment</a:t>
            </a:r>
          </a:p>
          <a:p>
            <a:pPr marL="457200" indent="-457200">
              <a:lnSpc>
                <a:spcPct val="90000"/>
              </a:lnSpc>
              <a:buFont typeface="+mj-lt"/>
              <a:buAutoNum type="arabicPeriod"/>
            </a:pPr>
            <a:r>
              <a:rPr lang="en-US" sz="2800" dirty="0" smtClean="0">
                <a:solidFill>
                  <a:schemeClr val="bg1"/>
                </a:solidFill>
                <a:cs typeface="Times New Roman" pitchFamily="18" charset="0"/>
              </a:rPr>
              <a:t>Poverty line </a:t>
            </a:r>
          </a:p>
          <a:p>
            <a:pPr marL="457200" indent="-457200">
              <a:lnSpc>
                <a:spcPct val="90000"/>
              </a:lnSpc>
              <a:buFont typeface="+mj-lt"/>
              <a:buAutoNum type="arabicPeriod"/>
            </a:pPr>
            <a:r>
              <a:rPr lang="en-US" sz="2800" dirty="0" smtClean="0">
                <a:solidFill>
                  <a:schemeClr val="bg1"/>
                </a:solidFill>
                <a:cs typeface="Times New Roman" pitchFamily="18" charset="0"/>
              </a:rPr>
              <a:t>Choice of aggregator</a:t>
            </a:r>
          </a:p>
          <a:p>
            <a:pPr>
              <a:lnSpc>
                <a:spcPct val="90000"/>
              </a:lnSpc>
            </a:pPr>
            <a:endParaRPr lang="en-US" sz="2200" dirty="0" smtClean="0">
              <a:cs typeface="Times New Roman" pitchFamily="18" charset="0"/>
            </a:endParaRPr>
          </a:p>
          <a:p>
            <a:pPr>
              <a:lnSpc>
                <a:spcPct val="90000"/>
              </a:lnSpc>
            </a:pPr>
            <a:endParaRPr lang="en-US" sz="2200" dirty="0" smtClean="0">
              <a:cs typeface="Times New Roman" pitchFamily="18" charset="0"/>
            </a:endParaRPr>
          </a:p>
          <a:p>
            <a:pPr>
              <a:lnSpc>
                <a:spcPct val="90000"/>
              </a:lnSpc>
            </a:pPr>
            <a:endParaRPr lang="en-US"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70048722-2684-4692-9980-9C2E349A2DF3}" type="datetime1">
              <a:rPr lang="en-US" smtClean="0"/>
              <a:pPr/>
              <a:t>8/4/2014</a:t>
            </a:fld>
            <a:endParaRPr lang="en-US"/>
          </a:p>
        </p:txBody>
      </p:sp>
      <p:sp>
        <p:nvSpPr>
          <p:cNvPr id="5" name="Slide Number Placeholder 4"/>
          <p:cNvSpPr>
            <a:spLocks noGrp="1"/>
          </p:cNvSpPr>
          <p:nvPr>
            <p:ph type="sldNum" sz="quarter" idx="12"/>
          </p:nvPr>
        </p:nvSpPr>
        <p:spPr/>
        <p:txBody>
          <a:bodyPr/>
          <a:lstStyle/>
          <a:p>
            <a:fld id="{4CC717A7-CA45-4CEB-A9F6-E61B8FFB9047}" type="slidenum">
              <a:rPr lang="en-US" smtClean="0"/>
              <a:pPr/>
              <a:t>9</a:t>
            </a:fld>
            <a:endParaRPr lang="en-US"/>
          </a:p>
        </p:txBody>
      </p:sp>
      <p:sp>
        <p:nvSpPr>
          <p:cNvPr id="6" name="Footer Placeholder 5"/>
          <p:cNvSpPr>
            <a:spLocks noGrp="1"/>
          </p:cNvSpPr>
          <p:nvPr>
            <p:ph type="ftr" sz="quarter" idx="11"/>
          </p:nvPr>
        </p:nvSpPr>
        <p:spPr>
          <a:xfrm>
            <a:off x="1219200" y="6400800"/>
            <a:ext cx="7010400" cy="320675"/>
          </a:xfrm>
        </p:spPr>
        <p:txBody>
          <a:bodyPr/>
          <a:lstStyle/>
          <a:p>
            <a:r>
              <a:rPr lang="en-US" dirty="0" smtClean="0"/>
              <a:t>Expert Group Meeting on Enhancing National Capacities of OIC member Countries in Poverty Statistics 7-8th August Ankara, Turkey</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774</TotalTime>
  <Words>2396</Words>
  <Application>Microsoft Office PowerPoint</Application>
  <PresentationFormat>On-screen Show (4:3)</PresentationFormat>
  <Paragraphs>751</Paragraphs>
  <Slides>29</Slides>
  <Notes>7</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Poverty Statistics In Pakistan Presented by Rabia Awan  Pakistan Bureau of Statistics</vt:lpstr>
      <vt:lpstr> Main Indicators of Pakistan </vt:lpstr>
      <vt:lpstr> Main Indicators of Pakistan </vt:lpstr>
      <vt:lpstr>TOWARDS DEFINING POVERTY</vt:lpstr>
      <vt:lpstr>TOWARDS QUANTIFYING POVERTY</vt:lpstr>
      <vt:lpstr>Types of Poverty Lines</vt:lpstr>
      <vt:lpstr>World Bank Absolute Poverty Lines</vt:lpstr>
      <vt:lpstr>Main characteristics of the poor</vt:lpstr>
      <vt:lpstr>METHEODOLOGY OF POVERTY ASSESMENT</vt:lpstr>
      <vt:lpstr>METHEODOLOGY OF POVERTY ASSESMENT</vt:lpstr>
      <vt:lpstr>METHEODOLOGY OF POVERTY ASSESMENT</vt:lpstr>
      <vt:lpstr>METHEODOLOGY OF POVERTY ASSESMENT</vt:lpstr>
      <vt:lpstr>Poverty line</vt:lpstr>
      <vt:lpstr>MEASURES OF POVERTY</vt:lpstr>
      <vt:lpstr>Trends in Poverty</vt:lpstr>
      <vt:lpstr>Gini-coefficient</vt:lpstr>
      <vt:lpstr>Trends in Consumption based Gini coefficient</vt:lpstr>
      <vt:lpstr>Sample size (number of households)</vt:lpstr>
      <vt:lpstr>Number of consumption items</vt:lpstr>
      <vt:lpstr>Households size by region</vt:lpstr>
      <vt:lpstr>Per equivalent adult monthly consumption expenditure at the prices of 2001</vt:lpstr>
      <vt:lpstr>Per equivalent adult monthly consumption expenditure at the prices of 2001</vt:lpstr>
      <vt:lpstr>Percentage distribution of monthly consumption expenditure commodity groups at prices of 2001 by region</vt:lpstr>
      <vt:lpstr>Percentage distribution of monthly consumption expenditure commodity groups at prices of 2001</vt:lpstr>
      <vt:lpstr>Per capita monthly consumption (quantity) of major food items</vt:lpstr>
      <vt:lpstr>Issues/Challenges related to Poverty Statistics</vt:lpstr>
      <vt:lpstr>Initiatives to Combat Poverty </vt:lpstr>
      <vt:lpstr>Initiatives to Combat Poverty </vt:lpstr>
      <vt:lpstr>Slide 29</vt:lpstr>
    </vt:vector>
  </TitlesOfParts>
  <Company>pide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Occupational Class, Income Level and Time Poverty among Employed Individuals in Pakistan</dc:title>
  <dc:creator>afsar</dc:creator>
  <cp:lastModifiedBy>rabia.awan</cp:lastModifiedBy>
  <cp:revision>168</cp:revision>
  <dcterms:created xsi:type="dcterms:W3CDTF">2011-06-14T07:19:59Z</dcterms:created>
  <dcterms:modified xsi:type="dcterms:W3CDTF">2014-08-04T12:19:52Z</dcterms:modified>
</cp:coreProperties>
</file>