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Default Extension="xlsx" ContentType="application/vnd.openxmlformats-officedocument.spreadsheetml.sheet"/>
  <Override PartName="/ppt/notesSlides/notesSlide10.xml" ContentType="application/vnd.openxmlformats-officedocument.presentationml.notesSlide+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8"/>
  </p:notesMasterIdLst>
  <p:sldIdLst>
    <p:sldId id="256" r:id="rId2"/>
    <p:sldId id="257" r:id="rId3"/>
    <p:sldId id="258" r:id="rId4"/>
    <p:sldId id="265" r:id="rId5"/>
    <p:sldId id="260" r:id="rId6"/>
    <p:sldId id="261" r:id="rId7"/>
    <p:sldId id="262" r:id="rId8"/>
    <p:sldId id="276" r:id="rId9"/>
    <p:sldId id="277" r:id="rId10"/>
    <p:sldId id="267" r:id="rId11"/>
    <p:sldId id="279" r:id="rId12"/>
    <p:sldId id="280" r:id="rId13"/>
    <p:sldId id="281" r:id="rId14"/>
    <p:sldId id="282" r:id="rId15"/>
    <p:sldId id="283" r:id="rId16"/>
    <p:sldId id="284" r:id="rId17"/>
  </p:sldIdLst>
  <p:sldSz cx="9144000" cy="5143500" type="screen16x9"/>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p:clrMru>
</p:presentationPr>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647" autoAdjust="0"/>
    <p:restoredTop sz="87605" autoAdjust="0"/>
  </p:normalViewPr>
  <p:slideViewPr>
    <p:cSldViewPr>
      <p:cViewPr varScale="1">
        <p:scale>
          <a:sx n="79" d="100"/>
          <a:sy n="79" d="100"/>
        </p:scale>
        <p:origin x="-102" y="-126"/>
      </p:cViewPr>
      <p:guideLst>
        <p:guide orient="horz" pos="1620"/>
        <p:guide pos="2880"/>
      </p:guideLst>
    </p:cSldViewPr>
  </p:slideViewPr>
  <p:outlineViewPr>
    <p:cViewPr>
      <p:scale>
        <a:sx n="33" d="100"/>
        <a:sy n="33" d="100"/>
      </p:scale>
      <p:origin x="60" y="10608"/>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Office_Excel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manualLayout>
          <c:layoutTarget val="inner"/>
          <c:xMode val="edge"/>
          <c:yMode val="edge"/>
          <c:x val="0.13089129483814524"/>
          <c:y val="0.1092727325467947"/>
          <c:w val="0.83855314960629856"/>
          <c:h val="0.57909287368082818"/>
        </c:manualLayout>
      </c:layout>
      <c:barChart>
        <c:barDir val="col"/>
        <c:grouping val="clustered"/>
        <c:ser>
          <c:idx val="0"/>
          <c:order val="0"/>
          <c:tx>
            <c:strRef>
              <c:f>Sheet5!$B$39</c:f>
              <c:strCache>
                <c:ptCount val="1"/>
                <c:pt idx="0">
                  <c:v>Upper poverty line</c:v>
                </c:pt>
              </c:strCache>
            </c:strRef>
          </c:tx>
          <c:spPr>
            <a:solidFill>
              <a:schemeClr val="tx2">
                <a:lumMod val="20000"/>
                <a:lumOff val="80000"/>
              </a:schemeClr>
            </a:solidFill>
          </c:spPr>
          <c:dPt>
            <c:idx val="0"/>
            <c:spPr>
              <a:solidFill>
                <a:schemeClr val="tx2">
                  <a:lumMod val="20000"/>
                  <a:lumOff val="80000"/>
                </a:schemeClr>
              </a:solidFill>
              <a:ln>
                <a:solidFill>
                  <a:schemeClr val="accent1"/>
                </a:solidFill>
              </a:ln>
            </c:spPr>
          </c:dPt>
          <c:dPt>
            <c:idx val="1"/>
            <c:spPr>
              <a:solidFill>
                <a:schemeClr val="tx2">
                  <a:lumMod val="20000"/>
                  <a:lumOff val="80000"/>
                </a:schemeClr>
              </a:solidFill>
              <a:ln>
                <a:solidFill>
                  <a:schemeClr val="accent1"/>
                </a:solidFill>
              </a:ln>
            </c:spPr>
          </c:dPt>
          <c:dPt>
            <c:idx val="2"/>
            <c:spPr>
              <a:solidFill>
                <a:schemeClr val="tx2">
                  <a:lumMod val="20000"/>
                  <a:lumOff val="80000"/>
                </a:schemeClr>
              </a:solidFill>
              <a:ln>
                <a:solidFill>
                  <a:schemeClr val="accent1"/>
                </a:solidFill>
              </a:ln>
            </c:spPr>
          </c:dPt>
          <c:dPt>
            <c:idx val="3"/>
            <c:spPr>
              <a:solidFill>
                <a:schemeClr val="tx2">
                  <a:lumMod val="20000"/>
                  <a:lumOff val="80000"/>
                </a:schemeClr>
              </a:solidFill>
              <a:ln>
                <a:solidFill>
                  <a:schemeClr val="accent1"/>
                </a:solidFill>
              </a:ln>
            </c:spPr>
          </c:dPt>
          <c:dPt>
            <c:idx val="4"/>
            <c:spPr>
              <a:solidFill>
                <a:schemeClr val="tx2">
                  <a:lumMod val="20000"/>
                  <a:lumOff val="80000"/>
                </a:schemeClr>
              </a:solidFill>
              <a:ln>
                <a:solidFill>
                  <a:schemeClr val="accent1"/>
                </a:solidFill>
              </a:ln>
            </c:spPr>
          </c:dPt>
          <c:dPt>
            <c:idx val="5"/>
            <c:spPr>
              <a:pattFill prst="wdDnDiag">
                <a:fgClr>
                  <a:schemeClr val="tx2">
                    <a:lumMod val="20000"/>
                    <a:lumOff val="80000"/>
                  </a:schemeClr>
                </a:fgClr>
                <a:bgClr>
                  <a:schemeClr val="bg1"/>
                </a:bgClr>
              </a:pattFill>
              <a:ln>
                <a:solidFill>
                  <a:schemeClr val="accent1"/>
                </a:solidFill>
              </a:ln>
            </c:spPr>
          </c:dPt>
          <c:dPt>
            <c:idx val="6"/>
            <c:spPr>
              <a:pattFill prst="wdDnDiag">
                <a:fgClr>
                  <a:schemeClr val="tx2">
                    <a:lumMod val="20000"/>
                    <a:lumOff val="80000"/>
                  </a:schemeClr>
                </a:fgClr>
                <a:bgClr>
                  <a:schemeClr val="bg1"/>
                </a:bgClr>
              </a:pattFill>
              <a:ln>
                <a:solidFill>
                  <a:schemeClr val="accent1"/>
                </a:solidFill>
              </a:ln>
            </c:spPr>
          </c:dPt>
          <c:dPt>
            <c:idx val="7"/>
            <c:spPr>
              <a:pattFill prst="smGrid">
                <a:fgClr>
                  <a:schemeClr val="tx2">
                    <a:lumMod val="20000"/>
                    <a:lumOff val="80000"/>
                  </a:schemeClr>
                </a:fgClr>
                <a:bgClr>
                  <a:schemeClr val="bg1"/>
                </a:bgClr>
              </a:pattFill>
              <a:ln>
                <a:solidFill>
                  <a:schemeClr val="accent1"/>
                </a:solidFill>
              </a:ln>
            </c:spPr>
          </c:dPt>
          <c:dLbls>
            <c:showVal val="1"/>
          </c:dLbls>
          <c:cat>
            <c:strRef>
              <c:f>Sheet5!$C$38:$J$38</c:f>
              <c:strCache>
                <c:ptCount val="8"/>
                <c:pt idx="0">
                  <c:v>GBAO</c:v>
                </c:pt>
                <c:pt idx="1">
                  <c:v>RRP</c:v>
                </c:pt>
                <c:pt idx="2">
                  <c:v>Khatlon</c:v>
                </c:pt>
                <c:pt idx="3">
                  <c:v>Sogd</c:v>
                </c:pt>
                <c:pt idx="4">
                  <c:v>Dushanbe</c:v>
                </c:pt>
                <c:pt idx="5">
                  <c:v>Urban</c:v>
                </c:pt>
                <c:pt idx="6">
                  <c:v>Rural</c:v>
                </c:pt>
                <c:pt idx="7">
                  <c:v>Tajikistan</c:v>
                </c:pt>
              </c:strCache>
            </c:strRef>
          </c:cat>
          <c:val>
            <c:numRef>
              <c:f>Sheet5!$C$39:$J$39</c:f>
              <c:numCache>
                <c:formatCode>General</c:formatCode>
                <c:ptCount val="8"/>
                <c:pt idx="0">
                  <c:v>51.53</c:v>
                </c:pt>
                <c:pt idx="1">
                  <c:v>45.690000000000012</c:v>
                </c:pt>
                <c:pt idx="2">
                  <c:v>39.24</c:v>
                </c:pt>
                <c:pt idx="3">
                  <c:v>23.93</c:v>
                </c:pt>
                <c:pt idx="4">
                  <c:v>19.16</c:v>
                </c:pt>
                <c:pt idx="5">
                  <c:v>28.52</c:v>
                </c:pt>
                <c:pt idx="6">
                  <c:v>39.17</c:v>
                </c:pt>
                <c:pt idx="7">
                  <c:v>35.64</c:v>
                </c:pt>
              </c:numCache>
            </c:numRef>
          </c:val>
        </c:ser>
        <c:axId val="97957760"/>
        <c:axId val="97959296"/>
      </c:barChart>
      <c:catAx>
        <c:axId val="97957760"/>
        <c:scaling>
          <c:orientation val="minMax"/>
        </c:scaling>
        <c:axPos val="b"/>
        <c:tickLblPos val="nextTo"/>
        <c:crossAx val="97959296"/>
        <c:crosses val="autoZero"/>
        <c:auto val="1"/>
        <c:lblAlgn val="ctr"/>
        <c:lblOffset val="100"/>
      </c:catAx>
      <c:valAx>
        <c:axId val="97959296"/>
        <c:scaling>
          <c:orientation val="minMax"/>
        </c:scaling>
        <c:axPos val="l"/>
        <c:title>
          <c:tx>
            <c:rich>
              <a:bodyPr rot="-5400000" vert="horz"/>
              <a:lstStyle/>
              <a:p>
                <a:pPr>
                  <a:defRPr/>
                </a:pPr>
                <a:r>
                  <a:rPr lang="en-US"/>
                  <a:t>%</a:t>
                </a:r>
              </a:p>
            </c:rich>
          </c:tx>
          <c:layout/>
        </c:title>
        <c:numFmt formatCode="General" sourceLinked="1"/>
        <c:tickLblPos val="nextTo"/>
        <c:crossAx val="97957760"/>
        <c:crosses val="autoZero"/>
        <c:crossBetween val="between"/>
      </c:valAx>
    </c:plotArea>
    <c:legend>
      <c:legendPos val="b"/>
      <c:layout/>
    </c:legend>
    <c:plotVisOnly val="1"/>
    <c:dispBlanksAs val="gap"/>
  </c:chart>
  <c:txPr>
    <a:bodyPr/>
    <a:lstStyle/>
    <a:p>
      <a:pPr>
        <a:defRPr sz="1200"/>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manualLayout>
          <c:layoutTarget val="inner"/>
          <c:xMode val="edge"/>
          <c:yMode val="edge"/>
          <c:x val="0.13089129483814524"/>
          <c:y val="0.10927273254679475"/>
          <c:w val="0.83855314960629856"/>
          <c:h val="0.57909287368082873"/>
        </c:manualLayout>
      </c:layout>
      <c:barChart>
        <c:barDir val="col"/>
        <c:grouping val="clustered"/>
        <c:ser>
          <c:idx val="0"/>
          <c:order val="0"/>
          <c:tx>
            <c:strRef>
              <c:f>Sheet5!$B$40</c:f>
              <c:strCache>
                <c:ptCount val="1"/>
                <c:pt idx="0">
                  <c:v>Food poverty line</c:v>
                </c:pt>
              </c:strCache>
            </c:strRef>
          </c:tx>
          <c:spPr>
            <a:solidFill>
              <a:schemeClr val="accent1">
                <a:lumMod val="75000"/>
              </a:schemeClr>
            </a:solidFill>
            <a:ln>
              <a:solidFill>
                <a:schemeClr val="accent1"/>
              </a:solidFill>
            </a:ln>
          </c:spPr>
          <c:dPt>
            <c:idx val="5"/>
            <c:spPr>
              <a:pattFill prst="wdDnDiag">
                <a:fgClr>
                  <a:schemeClr val="accent1">
                    <a:lumMod val="75000"/>
                  </a:schemeClr>
                </a:fgClr>
                <a:bgClr>
                  <a:schemeClr val="bg1"/>
                </a:bgClr>
              </a:pattFill>
              <a:ln>
                <a:solidFill>
                  <a:schemeClr val="accent1"/>
                </a:solidFill>
              </a:ln>
            </c:spPr>
          </c:dPt>
          <c:dPt>
            <c:idx val="6"/>
            <c:spPr>
              <a:pattFill prst="wdDnDiag">
                <a:fgClr>
                  <a:schemeClr val="accent1">
                    <a:lumMod val="75000"/>
                  </a:schemeClr>
                </a:fgClr>
                <a:bgClr>
                  <a:schemeClr val="bg1"/>
                </a:bgClr>
              </a:pattFill>
              <a:ln>
                <a:solidFill>
                  <a:schemeClr val="accent1"/>
                </a:solidFill>
              </a:ln>
            </c:spPr>
          </c:dPt>
          <c:dPt>
            <c:idx val="7"/>
            <c:spPr>
              <a:pattFill prst="smGrid">
                <a:fgClr>
                  <a:schemeClr val="accent1">
                    <a:lumMod val="75000"/>
                  </a:schemeClr>
                </a:fgClr>
                <a:bgClr>
                  <a:schemeClr val="bg1"/>
                </a:bgClr>
              </a:pattFill>
              <a:ln>
                <a:solidFill>
                  <a:schemeClr val="accent1"/>
                </a:solidFill>
              </a:ln>
            </c:spPr>
          </c:dPt>
          <c:dLbls>
            <c:showVal val="1"/>
          </c:dLbls>
          <c:cat>
            <c:strRef>
              <c:f>Sheet5!$C$38:$J$38</c:f>
              <c:strCache>
                <c:ptCount val="8"/>
                <c:pt idx="0">
                  <c:v>GBAO</c:v>
                </c:pt>
                <c:pt idx="1">
                  <c:v>RRP</c:v>
                </c:pt>
                <c:pt idx="2">
                  <c:v>Khatlon</c:v>
                </c:pt>
                <c:pt idx="3">
                  <c:v>Sogd</c:v>
                </c:pt>
                <c:pt idx="4">
                  <c:v>Dushanbe</c:v>
                </c:pt>
                <c:pt idx="5">
                  <c:v>Urban</c:v>
                </c:pt>
                <c:pt idx="6">
                  <c:v>Rural</c:v>
                </c:pt>
                <c:pt idx="7">
                  <c:v>Tajikistan</c:v>
                </c:pt>
              </c:strCache>
            </c:strRef>
          </c:cat>
          <c:val>
            <c:numRef>
              <c:f>Sheet5!$C$40:$J$40</c:f>
              <c:numCache>
                <c:formatCode>General</c:formatCode>
                <c:ptCount val="8"/>
                <c:pt idx="0">
                  <c:v>24.03</c:v>
                </c:pt>
                <c:pt idx="1">
                  <c:v>19.739999999999988</c:v>
                </c:pt>
                <c:pt idx="2">
                  <c:v>16.68</c:v>
                </c:pt>
                <c:pt idx="3">
                  <c:v>7.08</c:v>
                </c:pt>
                <c:pt idx="4">
                  <c:v>5.13</c:v>
                </c:pt>
                <c:pt idx="5">
                  <c:v>9.98</c:v>
                </c:pt>
                <c:pt idx="6">
                  <c:v>16.399999999999999</c:v>
                </c:pt>
                <c:pt idx="7">
                  <c:v>14.28</c:v>
                </c:pt>
              </c:numCache>
            </c:numRef>
          </c:val>
        </c:ser>
        <c:axId val="96031872"/>
        <c:axId val="96033408"/>
      </c:barChart>
      <c:catAx>
        <c:axId val="96031872"/>
        <c:scaling>
          <c:orientation val="minMax"/>
        </c:scaling>
        <c:axPos val="b"/>
        <c:tickLblPos val="nextTo"/>
        <c:crossAx val="96033408"/>
        <c:crosses val="autoZero"/>
        <c:auto val="1"/>
        <c:lblAlgn val="ctr"/>
        <c:lblOffset val="100"/>
      </c:catAx>
      <c:valAx>
        <c:axId val="96033408"/>
        <c:scaling>
          <c:orientation val="minMax"/>
          <c:max val="60"/>
        </c:scaling>
        <c:axPos val="l"/>
        <c:title>
          <c:tx>
            <c:rich>
              <a:bodyPr rot="-5400000" vert="horz"/>
              <a:lstStyle/>
              <a:p>
                <a:pPr>
                  <a:defRPr/>
                </a:pPr>
                <a:r>
                  <a:rPr lang="en-US"/>
                  <a:t>%</a:t>
                </a:r>
              </a:p>
            </c:rich>
          </c:tx>
          <c:layout/>
        </c:title>
        <c:numFmt formatCode="General" sourceLinked="1"/>
        <c:tickLblPos val="nextTo"/>
        <c:crossAx val="96031872"/>
        <c:crosses val="autoZero"/>
        <c:crossBetween val="between"/>
      </c:valAx>
    </c:plotArea>
    <c:legend>
      <c:legendPos val="b"/>
      <c:layout/>
    </c:legend>
    <c:plotVisOnly val="1"/>
    <c:dispBlanksAs val="gap"/>
  </c:chart>
  <c:txPr>
    <a:bodyPr/>
    <a:lstStyle/>
    <a:p>
      <a:pPr>
        <a:defRPr sz="1200"/>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barChart>
        <c:barDir val="col"/>
        <c:grouping val="clustered"/>
        <c:ser>
          <c:idx val="1"/>
          <c:order val="0"/>
          <c:tx>
            <c:strRef>
              <c:f>Sheet5!$G$16</c:f>
              <c:strCache>
                <c:ptCount val="1"/>
                <c:pt idx="0">
                  <c:v>HBS 2012/2013 (using 2012/2013 ratio)</c:v>
                </c:pt>
              </c:strCache>
            </c:strRef>
          </c:tx>
          <c:spPr>
            <a:solidFill>
              <a:schemeClr val="accent1">
                <a:lumMod val="60000"/>
                <a:lumOff val="40000"/>
              </a:schemeClr>
            </a:solidFill>
          </c:spPr>
          <c:dLbls>
            <c:dLbl>
              <c:idx val="0"/>
              <c:layout>
                <c:manualLayout>
                  <c:x val="-2.0964360587002202E-3"/>
                  <c:y val="1.0596025016631061E-2"/>
                </c:manualLayout>
              </c:layout>
              <c:showVal val="1"/>
            </c:dLbl>
            <c:numFmt formatCode="#,##0.00" sourceLinked="0"/>
            <c:showVal val="1"/>
          </c:dLbls>
          <c:cat>
            <c:strRef>
              <c:f>Sheet5!$A$17:$A$20</c:f>
              <c:strCache>
                <c:ptCount val="4"/>
                <c:pt idx="0">
                  <c:v>poor</c:v>
                </c:pt>
                <c:pt idx="1">
                  <c:v>vulnerable</c:v>
                </c:pt>
                <c:pt idx="2">
                  <c:v>middle class low</c:v>
                </c:pt>
                <c:pt idx="3">
                  <c:v>middle class high</c:v>
                </c:pt>
              </c:strCache>
            </c:strRef>
          </c:cat>
          <c:val>
            <c:numRef>
              <c:f>Sheet5!$G$17:$G$20</c:f>
              <c:numCache>
                <c:formatCode>General</c:formatCode>
                <c:ptCount val="4"/>
                <c:pt idx="0">
                  <c:v>35.64</c:v>
                </c:pt>
                <c:pt idx="1">
                  <c:v>41.220000000000013</c:v>
                </c:pt>
                <c:pt idx="2">
                  <c:v>11.42</c:v>
                </c:pt>
                <c:pt idx="3">
                  <c:v>11.72</c:v>
                </c:pt>
              </c:numCache>
            </c:numRef>
          </c:val>
        </c:ser>
        <c:axId val="108616704"/>
        <c:axId val="108634880"/>
      </c:barChart>
      <c:catAx>
        <c:axId val="108616704"/>
        <c:scaling>
          <c:orientation val="minMax"/>
        </c:scaling>
        <c:axPos val="b"/>
        <c:tickLblPos val="nextTo"/>
        <c:crossAx val="108634880"/>
        <c:crosses val="autoZero"/>
        <c:auto val="1"/>
        <c:lblAlgn val="ctr"/>
        <c:lblOffset val="100"/>
      </c:catAx>
      <c:valAx>
        <c:axId val="108634880"/>
        <c:scaling>
          <c:orientation val="minMax"/>
        </c:scaling>
        <c:axPos val="l"/>
        <c:title>
          <c:tx>
            <c:rich>
              <a:bodyPr rot="-5400000" vert="horz"/>
              <a:lstStyle/>
              <a:p>
                <a:pPr>
                  <a:defRPr/>
                </a:pPr>
                <a:r>
                  <a:rPr lang="en-US"/>
                  <a:t>%</a:t>
                </a:r>
              </a:p>
            </c:rich>
          </c:tx>
          <c:layout/>
        </c:title>
        <c:numFmt formatCode="General" sourceLinked="1"/>
        <c:tickLblPos val="nextTo"/>
        <c:crossAx val="108616704"/>
        <c:crosses val="autoZero"/>
        <c:crossBetween val="between"/>
      </c:valAx>
    </c:plotArea>
    <c:plotVisOnly val="1"/>
    <c:dispBlanksAs val="gap"/>
  </c:chart>
  <c:txPr>
    <a:bodyPr/>
    <a:lstStyle/>
    <a:p>
      <a:pPr>
        <a:defRPr sz="1200"/>
      </a:pPr>
      <a:endParaRPr lang="ru-RU"/>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extLst/>
          </a:lstStyle>
          <a:p>
            <a:fld id="{A8ADFD5B-A66C-449C-B6E8-FB716D07777D}" type="datetimeFigureOut">
              <a:rPr lang="en-US" smtClean="0"/>
              <a:pPr/>
              <a:t>8/4/2014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rtlCol="0" anchor="ctr"/>
          <a:lstStyle>
            <a:extLst/>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extLst/>
          </a:lstStyle>
          <a:p>
            <a:fld id="{CA5D3BF3-D352-46FC-8343-31F56E6730E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Source:  HBS survey data from q2 q3, 2012 and q1 q2, 2013</a:t>
            </a:r>
          </a:p>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a:p>
        </p:txBody>
      </p:sp>
      <p:sp>
        <p:nvSpPr>
          <p:cNvPr id="4" name="Rectangle 3"/>
          <p:cNvSpPr>
            <a:spLocks noGrp="1"/>
          </p:cNvSpPr>
          <p:nvPr>
            <p:ph type="sldNum" sz="quarter" idx="10"/>
          </p:nvPr>
        </p:nvSpPr>
        <p:spPr/>
        <p:txBody>
          <a:bodyPr/>
          <a:lstStyle>
            <a:extLst/>
          </a:lstStyle>
          <a:p>
            <a:fld id="{CA5D3BF3-D352-46FC-8343-31F56E6730E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a:p>
        </p:txBody>
      </p:sp>
      <p:sp>
        <p:nvSpPr>
          <p:cNvPr id="4" name="Rectangle 3"/>
          <p:cNvSpPr>
            <a:spLocks noGrp="1"/>
          </p:cNvSpPr>
          <p:nvPr>
            <p:ph type="sldNum" sz="quarter" idx="10"/>
          </p:nvPr>
        </p:nvSpPr>
        <p:spPr/>
        <p:txBody>
          <a:bodyPr/>
          <a:lstStyle>
            <a:extLst/>
          </a:lstStyle>
          <a:p>
            <a:fld id="{CA5D3BF3-D352-46FC-8343-31F56E6730E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a:p>
        </p:txBody>
      </p:sp>
      <p:sp>
        <p:nvSpPr>
          <p:cNvPr id="4" name="Rectangle 3"/>
          <p:cNvSpPr>
            <a:spLocks noGrp="1"/>
          </p:cNvSpPr>
          <p:nvPr>
            <p:ph type="sldNum" sz="quarter" idx="10"/>
          </p:nvPr>
        </p:nvSpPr>
        <p:spPr/>
        <p:txBody>
          <a:bodyPr/>
          <a:lstStyle>
            <a:extLst/>
          </a:lstStyle>
          <a:p>
            <a:fld id="{CA5D3BF3-D352-46FC-8343-31F56E6730E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sz="1400"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Source:  HBS survey data from q2 q3, 2012 and q1 q2, 2013</a:t>
            </a:r>
          </a:p>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Source:  HBS survey data from q2 q3, 2012 and q1 q2, 2013</a:t>
            </a:r>
          </a:p>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Титульный слайд">
    <p:bg>
      <p:bgRef idx="1001">
        <a:schemeClr val="bg2"/>
      </p:bgRef>
    </p:bg>
    <p:spTree>
      <p:nvGrpSpPr>
        <p:cNvPr id="1" name=""/>
        <p:cNvGrpSpPr/>
        <p:nvPr/>
      </p:nvGrpSpPr>
      <p:grpSpPr>
        <a:xfrm>
          <a:off x="0" y="0"/>
          <a:ext cx="0" cy="0"/>
          <a:chOff x="0" y="0"/>
          <a:chExt cx="0" cy="0"/>
        </a:xfrm>
      </p:grpSpPr>
      <p:sp>
        <p:nvSpPr>
          <p:cNvPr id="7" name="Rectangle 6"/>
          <p:cNvSpPr/>
          <p:nvPr/>
        </p:nvSpPr>
        <p:spPr>
          <a:xfrm>
            <a:off x="0" y="4478274"/>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Rectangle 9"/>
          <p:cNvSpPr/>
          <p:nvPr/>
        </p:nvSpPr>
        <p:spPr>
          <a:xfrm>
            <a:off x="-9144" y="4539996"/>
            <a:ext cx="2249424"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1" name="Rectangle 10"/>
          <p:cNvSpPr/>
          <p:nvPr/>
        </p:nvSpPr>
        <p:spPr>
          <a:xfrm>
            <a:off x="2359152" y="4533138"/>
            <a:ext cx="6784848"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Subtitle 8"/>
          <p:cNvSpPr>
            <a:spLocks noGrp="1"/>
          </p:cNvSpPr>
          <p:nvPr>
            <p:ph type="subTitle" idx="1"/>
          </p:nvPr>
        </p:nvSpPr>
        <p:spPr>
          <a:xfrm>
            <a:off x="2362200" y="4537528"/>
            <a:ext cx="6515100" cy="514350"/>
          </a:xfrm>
        </p:spPr>
        <p:txBody>
          <a:bodyPr anchor="ctr"/>
          <a:lstStyle>
            <a:lvl1pPr marL="0" indent="0" algn="l">
              <a:buNone/>
              <a:defRPr sz="28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dirty="0"/>
          </a:p>
        </p:txBody>
      </p:sp>
      <p:sp>
        <p:nvSpPr>
          <p:cNvPr id="28" name="Date Placeholder 27"/>
          <p:cNvSpPr>
            <a:spLocks noGrp="1"/>
          </p:cNvSpPr>
          <p:nvPr>
            <p:ph type="dt" sz="half" idx="10"/>
          </p:nvPr>
        </p:nvSpPr>
        <p:spPr>
          <a:xfrm>
            <a:off x="76200" y="4551524"/>
            <a:ext cx="2057400" cy="514350"/>
          </a:xfrm>
        </p:spPr>
        <p:txBody>
          <a:bodyPr>
            <a:noAutofit/>
          </a:bodyPr>
          <a:lstStyle>
            <a:lvl1pPr algn="ctr">
              <a:defRPr sz="2000">
                <a:solidFill>
                  <a:srgbClr val="FFFFFF"/>
                </a:solidFill>
              </a:defRPr>
            </a:lvl1pPr>
            <a:extLst/>
          </a:lstStyle>
          <a:p>
            <a:pPr algn="ctr"/>
            <a:fld id="{047E157E-8DCB-4F70-A0AF-5EB586A91DD4}" type="datetime1">
              <a:rPr lang="en-US" smtClean="0">
                <a:solidFill>
                  <a:srgbClr val="FFFFFF"/>
                </a:solidFill>
              </a:rPr>
              <a:pPr algn="ctr"/>
              <a:t>8/4/2014</a:t>
            </a:fld>
            <a:endParaRPr lang="en-US" sz="2000" dirty="0">
              <a:solidFill>
                <a:srgbClr val="FFFFFF"/>
              </a:solidFill>
            </a:endParaRPr>
          </a:p>
        </p:txBody>
      </p:sp>
      <p:sp>
        <p:nvSpPr>
          <p:cNvPr id="17" name="Footer Placeholder 16"/>
          <p:cNvSpPr>
            <a:spLocks noGrp="1"/>
          </p:cNvSpPr>
          <p:nvPr>
            <p:ph type="ftr" sz="quarter" idx="11"/>
          </p:nvPr>
        </p:nvSpPr>
        <p:spPr>
          <a:xfrm>
            <a:off x="2085393" y="177404"/>
            <a:ext cx="5867400" cy="273844"/>
          </a:xfrm>
        </p:spPr>
        <p:txBody>
          <a:bodyPr/>
          <a:lstStyle>
            <a:lvl1pPr algn="r">
              <a:defRPr>
                <a:solidFill>
                  <a:schemeClr val="tx2"/>
                </a:solidFill>
              </a:defRPr>
            </a:lvl1pPr>
            <a:extLst/>
          </a:lstStyle>
          <a:p>
            <a:pPr algn="r"/>
            <a:endParaRPr lang="en-US" dirty="0">
              <a:solidFill>
                <a:schemeClr val="tx2"/>
              </a:solidFill>
            </a:endParaRPr>
          </a:p>
        </p:txBody>
      </p:sp>
      <p:sp>
        <p:nvSpPr>
          <p:cNvPr id="29" name="Slide Number Placeholder 28"/>
          <p:cNvSpPr>
            <a:spLocks noGrp="1"/>
          </p:cNvSpPr>
          <p:nvPr>
            <p:ph type="sldNum" sz="quarter" idx="12"/>
          </p:nvPr>
        </p:nvSpPr>
        <p:spPr>
          <a:xfrm>
            <a:off x="8001000" y="171450"/>
            <a:ext cx="838200" cy="285750"/>
          </a:xfrm>
        </p:spPr>
        <p:txBody>
          <a:bodyPr/>
          <a:lstStyle>
            <a:lvl1pPr>
              <a:defRPr>
                <a:solidFill>
                  <a:schemeClr val="tx2"/>
                </a:solidFill>
              </a:defRPr>
            </a:lvl1pPr>
            <a:extLst/>
          </a:lstStyle>
          <a:p>
            <a:fld id="{8F82E0A0-C266-4798-8C8F-B9F91E9DA37E}" type="slidenum">
              <a:rPr lang="en-US" smtClean="0">
                <a:solidFill>
                  <a:schemeClr val="tx2"/>
                </a:solidFill>
              </a:rPr>
              <a:pPr/>
              <a:t>‹#›</a:t>
            </a:fld>
            <a:endParaRPr lang="en-US" dirty="0">
              <a:solidFill>
                <a:schemeClr val="tx2"/>
              </a:solidFill>
            </a:endParaRPr>
          </a:p>
        </p:txBody>
      </p:sp>
      <p:sp>
        <p:nvSpPr>
          <p:cNvPr id="12" name="Rectangle 11"/>
          <p:cNvSpPr>
            <a:spLocks noGrp="1"/>
          </p:cNvSpPr>
          <p:nvPr>
            <p:ph type="title"/>
          </p:nvPr>
        </p:nvSpPr>
        <p:spPr>
          <a:xfrm>
            <a:off x="2362200" y="2343150"/>
            <a:ext cx="6477000" cy="2038350"/>
          </a:xfrm>
        </p:spPr>
        <p:txBody>
          <a:bodyPr rtlCol="0" anchor="b"/>
          <a:lstStyle>
            <a:lvl1pPr>
              <a:defRPr cap="all" baseline="0"/>
            </a:lvl1pPr>
            <a:extLst/>
          </a:lstStyle>
          <a:p>
            <a:r>
              <a:rPr lang="ru-RU" smtClean="0"/>
              <a:t>Образец заголовка</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Пользовательский макет">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r>
              <a:rPr lang="ru-RU" smtClean="0"/>
              <a:t>Образец заголовка</a:t>
            </a:r>
            <a:endParaRPr lang="en-US" dirty="0"/>
          </a:p>
        </p:txBody>
      </p:sp>
      <p:sp>
        <p:nvSpPr>
          <p:cNvPr id="3" name="Rectangle 2"/>
          <p:cNvSpPr>
            <a:spLocks noGrp="1"/>
          </p:cNvSpPr>
          <p:nvPr>
            <p:ph type="dt" sz="half" idx="10"/>
          </p:nvPr>
        </p:nvSpPr>
        <p:spPr/>
        <p:txBody>
          <a:bodyPr/>
          <a:lstStyle>
            <a:extLst/>
          </a:lstStyle>
          <a:p>
            <a:fld id="{E4606EA6-EFEA-4C30-9264-4F9291A5780D}" type="datetime1">
              <a:rPr lang="en-US" smtClean="0"/>
              <a:pPr/>
              <a:t>8/4/2014</a:t>
            </a:fld>
            <a:endParaRPr lang="en-US"/>
          </a:p>
        </p:txBody>
      </p:sp>
      <p:sp>
        <p:nvSpPr>
          <p:cNvPr id="4" name="Rectangle 3"/>
          <p:cNvSpPr>
            <a:spLocks noGrp="1"/>
          </p:cNvSpPr>
          <p:nvPr>
            <p:ph type="ftr" sz="quarter" idx="11"/>
          </p:nvPr>
        </p:nvSpPr>
        <p:spPr/>
        <p:txBody>
          <a:bodyPr/>
          <a:lstStyle>
            <a:extLst/>
          </a:lstStyle>
          <a:p>
            <a:endParaRPr lang="en-US"/>
          </a:p>
        </p:txBody>
      </p:sp>
      <p:sp>
        <p:nvSpPr>
          <p:cNvPr id="5" name="Rectangle 4"/>
          <p:cNvSpPr>
            <a:spLocks noGrp="1"/>
          </p:cNvSpPr>
          <p:nvPr>
            <p:ph type="sldNum" sz="quarter" idx="12"/>
          </p:nvPr>
        </p:nvSpPr>
        <p:spPr/>
        <p:txBody>
          <a:bodyPr/>
          <a:lstStyle>
            <a:extLst/>
          </a:lstStyle>
          <a:p>
            <a:pPr algn="ctr"/>
            <a:fld id="{8F82E0A0-C266-4798-8C8F-B9F91E9DA37E}" type="slidenum">
              <a:rPr lang="en-US" sz="1400" b="1" smtClean="0">
                <a:solidFill>
                  <a:srgbClr val="FFFFFF"/>
                </a:solidFill>
              </a:rPr>
              <a:pPr algn="ctr"/>
              <a:t>‹#›</a:t>
            </a:fld>
            <a:endParaRPr lang="en-US"/>
          </a:p>
        </p:txBody>
      </p:sp>
      <p:sp>
        <p:nvSpPr>
          <p:cNvPr id="7" name="Rectangle 6"/>
          <p:cNvSpPr>
            <a:spLocks noGrp="1"/>
          </p:cNvSpPr>
          <p:nvPr>
            <p:ph sz="quarter" idx="13"/>
          </p:nvPr>
        </p:nvSpPr>
        <p:spPr>
          <a:xfrm>
            <a:off x="609600" y="1352550"/>
            <a:ext cx="8153400" cy="3276600"/>
          </a:xfrm>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057400"/>
            <a:ext cx="7123113" cy="1254919"/>
          </a:xfrm>
        </p:spPr>
        <p:txBody>
          <a:bodyPr anchor="t"/>
          <a:lstStyle>
            <a:lvl1pPr>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7" name="Rectangle 6"/>
          <p:cNvSpPr/>
          <p:nvPr/>
        </p:nvSpPr>
        <p:spPr>
          <a:xfrm>
            <a:off x="0" y="1143000"/>
            <a:ext cx="9144000" cy="85725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Rectangle 7"/>
          <p:cNvSpPr/>
          <p:nvPr/>
        </p:nvSpPr>
        <p:spPr>
          <a:xfrm>
            <a:off x="0" y="1200150"/>
            <a:ext cx="1295400" cy="7429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Rectangle 8"/>
          <p:cNvSpPr/>
          <p:nvPr/>
        </p:nvSpPr>
        <p:spPr>
          <a:xfrm>
            <a:off x="1371600" y="1200150"/>
            <a:ext cx="7772400" cy="7429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hasCustomPrompt="1"/>
          </p:nvPr>
        </p:nvSpPr>
        <p:spPr>
          <a:xfrm>
            <a:off x="1371600" y="1200150"/>
            <a:ext cx="7620000" cy="742950"/>
          </a:xfrm>
        </p:spPr>
        <p:txBody>
          <a:bodyPr/>
          <a:lstStyle>
            <a:lvl1pPr algn="l">
              <a:buNone/>
              <a:defRPr sz="4400" b="0" cap="none">
                <a:solidFill>
                  <a:srgbClr val="FFFFFF"/>
                </a:solidFill>
              </a:defRPr>
            </a:lvl1pPr>
            <a:extLst/>
          </a:lstStyle>
          <a:p>
            <a:r>
              <a:rPr lang="en-US" dirty="0" smtClean="0"/>
              <a:t>Click to edit master title style</a:t>
            </a:r>
            <a:endParaRPr lang="en-US" dirty="0"/>
          </a:p>
        </p:txBody>
      </p:sp>
      <p:sp>
        <p:nvSpPr>
          <p:cNvPr id="12" name="Date Placeholder 11"/>
          <p:cNvSpPr>
            <a:spLocks noGrp="1"/>
          </p:cNvSpPr>
          <p:nvPr>
            <p:ph type="dt" sz="half" idx="10"/>
          </p:nvPr>
        </p:nvSpPr>
        <p:spPr/>
        <p:txBody>
          <a:bodyPr/>
          <a:lstStyle>
            <a:extLst/>
          </a:lstStyle>
          <a:p>
            <a:fld id="{6FCF9F07-3BC7-4570-B054-79111B0A380C}" type="datetime1">
              <a:rPr lang="en-US" smtClean="0"/>
              <a:pPr/>
              <a:t>8/4/2014</a:t>
            </a:fld>
            <a:endParaRPr lang="en-US"/>
          </a:p>
        </p:txBody>
      </p:sp>
      <p:sp>
        <p:nvSpPr>
          <p:cNvPr id="13" name="Slide Number Placeholder 12"/>
          <p:cNvSpPr>
            <a:spLocks noGrp="1"/>
          </p:cNvSpPr>
          <p:nvPr>
            <p:ph type="sldNum" sz="quarter" idx="11"/>
          </p:nvPr>
        </p:nvSpPr>
        <p:spPr>
          <a:xfrm>
            <a:off x="0" y="1314450"/>
            <a:ext cx="1295400" cy="526257"/>
          </a:xfrm>
        </p:spPr>
        <p:txBody>
          <a:bodyPr>
            <a:noAutofit/>
          </a:bodyPr>
          <a:lstStyle>
            <a:lvl1pPr>
              <a:defRPr sz="2400">
                <a:solidFill>
                  <a:srgbClr val="FFFFFF"/>
                </a:solidFill>
              </a:defRPr>
            </a:lvl1pPr>
            <a:extLst/>
          </a:lstStyle>
          <a:p>
            <a:pPr algn="ctr"/>
            <a:fld id="{8F82E0A0-C266-4798-8C8F-B9F91E9DA37E}" type="slidenum">
              <a:rPr lang="en-US" sz="2400" b="1" smtClean="0">
                <a:solidFill>
                  <a:srgbClr val="FFFFFF"/>
                </a:solidFill>
              </a:rPr>
              <a:pPr algn="ctr"/>
              <a:t>‹#›</a:t>
            </a:fld>
            <a:endParaRPr lang="en-US" sz="2400" dirty="0">
              <a:solidFill>
                <a:srgbClr val="FFFFFF"/>
              </a:solidFill>
            </a:endParaRPr>
          </a:p>
        </p:txBody>
      </p:sp>
      <p:sp>
        <p:nvSpPr>
          <p:cNvPr id="14" name="Footer Placeholder 13"/>
          <p:cNvSpPr>
            <a:spLocks noGrp="1"/>
          </p:cNvSpPr>
          <p:nvPr>
            <p:ph type="ftr" sz="quarter" idx="12"/>
          </p:nvPr>
        </p:nvSpPr>
        <p:spPr/>
        <p:txBody>
          <a:bodyPr/>
          <a:lstStyle>
            <a:extLst/>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ru-RU" smtClean="0"/>
              <a:t>Образец заголовка</a:t>
            </a:r>
            <a:endParaRPr lang="en-US" dirty="0"/>
          </a:p>
        </p:txBody>
      </p:sp>
      <p:sp>
        <p:nvSpPr>
          <p:cNvPr id="9" name="Content Placeholder 8"/>
          <p:cNvSpPr>
            <a:spLocks noGrp="1"/>
          </p:cNvSpPr>
          <p:nvPr>
            <p:ph sz="quarter" idx="13"/>
          </p:nvPr>
        </p:nvSpPr>
        <p:spPr>
          <a:xfrm>
            <a:off x="609600" y="1352551"/>
            <a:ext cx="3886200" cy="3268624"/>
          </a:xfrm>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Content Placeholder 10"/>
          <p:cNvSpPr>
            <a:spLocks noGrp="1"/>
          </p:cNvSpPr>
          <p:nvPr>
            <p:ph sz="quarter" idx="14"/>
          </p:nvPr>
        </p:nvSpPr>
        <p:spPr>
          <a:xfrm>
            <a:off x="4844901" y="1352549"/>
            <a:ext cx="3886200" cy="3268625"/>
          </a:xfrm>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8" name="Date Placeholder 7"/>
          <p:cNvSpPr>
            <a:spLocks noGrp="1"/>
          </p:cNvSpPr>
          <p:nvPr>
            <p:ph type="dt" sz="half" idx="15"/>
          </p:nvPr>
        </p:nvSpPr>
        <p:spPr/>
        <p:txBody>
          <a:bodyPr rtlCol="0"/>
          <a:lstStyle>
            <a:extLst/>
          </a:lstStyle>
          <a:p>
            <a:fld id="{E4606EA6-EFEA-4C30-9264-4F9291A5780D}" type="datetime1">
              <a:rPr lang="en-US" smtClean="0"/>
              <a:pPr/>
              <a:t>8/4/2014</a:t>
            </a:fld>
            <a:endParaRPr lang="en-US"/>
          </a:p>
        </p:txBody>
      </p:sp>
      <p:sp>
        <p:nvSpPr>
          <p:cNvPr id="10" name="Slide Number Placeholder 9"/>
          <p:cNvSpPr>
            <a:spLocks noGrp="1"/>
          </p:cNvSpPr>
          <p:nvPr>
            <p:ph type="sldNum" sz="quarter" idx="16"/>
          </p:nvPr>
        </p:nvSpPr>
        <p:spPr/>
        <p:txBody>
          <a:bodyPr rtlCol="0"/>
          <a:lstStyle>
            <a:extLst/>
          </a:lstStyle>
          <a:p>
            <a:pPr algn="ctr"/>
            <a:fld id="{8F82E0A0-C266-4798-8C8F-B9F91E9DA37E}" type="slidenum">
              <a:rPr lang="en-US" sz="1400" b="1" smtClean="0">
                <a:solidFill>
                  <a:srgbClr val="FFFFFF"/>
                </a:solidFill>
              </a:rPr>
              <a:pPr algn="ctr"/>
              <a:t>‹#›</a:t>
            </a:fld>
            <a:endParaRPr lang="en-US"/>
          </a:p>
        </p:txBody>
      </p:sp>
      <p:sp>
        <p:nvSpPr>
          <p:cNvPr id="12" name="Footer Placeholder 11"/>
          <p:cNvSpPr>
            <a:spLocks noGrp="1"/>
          </p:cNvSpPr>
          <p:nvPr>
            <p:ph type="ftr" sz="quarter" idx="17"/>
          </p:nvPr>
        </p:nvSpPr>
        <p:spPr/>
        <p:txBody>
          <a:bodyPr rtlCol="0"/>
          <a:lstStyle>
            <a:extLst/>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12648" y="118110"/>
            <a:ext cx="8153400" cy="1005840"/>
          </a:xfrm>
        </p:spPr>
        <p:txBody>
          <a:bodyPr anchor="b"/>
          <a:lstStyle>
            <a:lvl1pPr>
              <a:defRPr/>
            </a:lvl1pPr>
            <a:extLst/>
          </a:lstStyle>
          <a:p>
            <a:r>
              <a:rPr lang="ru-RU" smtClean="0"/>
              <a:t>Образец заголовка</a:t>
            </a:r>
            <a:endParaRPr lang="en-US" dirty="0"/>
          </a:p>
        </p:txBody>
      </p:sp>
      <p:sp>
        <p:nvSpPr>
          <p:cNvPr id="11" name="Content Placeholder 10"/>
          <p:cNvSpPr>
            <a:spLocks noGrp="1"/>
          </p:cNvSpPr>
          <p:nvPr>
            <p:ph sz="quarter" idx="13"/>
          </p:nvPr>
        </p:nvSpPr>
        <p:spPr>
          <a:xfrm>
            <a:off x="609600" y="1919818"/>
            <a:ext cx="3886200" cy="2628900"/>
          </a:xfrm>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800600" y="1919818"/>
            <a:ext cx="3886200" cy="2628900"/>
          </a:xfrm>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0" name="Date Placeholder 9"/>
          <p:cNvSpPr>
            <a:spLocks noGrp="1"/>
          </p:cNvSpPr>
          <p:nvPr>
            <p:ph type="dt" sz="half" idx="15"/>
          </p:nvPr>
        </p:nvSpPr>
        <p:spPr/>
        <p:txBody>
          <a:bodyPr rtlCol="0"/>
          <a:lstStyle>
            <a:extLst/>
          </a:lstStyle>
          <a:p>
            <a:fld id="{E4606EA6-EFEA-4C30-9264-4F9291A5780D}" type="datetime1">
              <a:rPr lang="en-US" smtClean="0"/>
              <a:pPr/>
              <a:t>8/4/2014</a:t>
            </a:fld>
            <a:endParaRPr lang="en-US"/>
          </a:p>
        </p:txBody>
      </p:sp>
      <p:sp>
        <p:nvSpPr>
          <p:cNvPr id="12" name="Slide Number Placeholder 11"/>
          <p:cNvSpPr>
            <a:spLocks noGrp="1"/>
          </p:cNvSpPr>
          <p:nvPr>
            <p:ph type="sldNum" sz="quarter" idx="16"/>
          </p:nvPr>
        </p:nvSpPr>
        <p:spPr/>
        <p:txBody>
          <a:bodyPr rtlCol="0"/>
          <a:lstStyle>
            <a:extLst/>
          </a:lstStyle>
          <a:p>
            <a:pPr algn="ctr"/>
            <a:fld id="{8F82E0A0-C266-4798-8C8F-B9F91E9DA37E}" type="slidenum">
              <a:rPr lang="en-US" sz="1400" b="1" smtClean="0">
                <a:solidFill>
                  <a:srgbClr val="FFFFFF"/>
                </a:solidFill>
              </a:rPr>
              <a:pPr algn="ctr"/>
              <a:t>‹#›</a:t>
            </a:fld>
            <a:endParaRPr lang="en-US"/>
          </a:p>
        </p:txBody>
      </p:sp>
      <p:sp>
        <p:nvSpPr>
          <p:cNvPr id="14" name="Footer Placeholder 13"/>
          <p:cNvSpPr>
            <a:spLocks noGrp="1"/>
          </p:cNvSpPr>
          <p:nvPr>
            <p:ph type="ftr" sz="quarter" idx="17"/>
          </p:nvPr>
        </p:nvSpPr>
        <p:spPr/>
        <p:txBody>
          <a:bodyPr rtlCol="0"/>
          <a:lstStyle>
            <a:extLst/>
          </a:lstStyle>
          <a:p>
            <a:endParaRPr lang="en-US"/>
          </a:p>
        </p:txBody>
      </p:sp>
      <p:sp>
        <p:nvSpPr>
          <p:cNvPr id="16" name="Text Placeholder 15"/>
          <p:cNvSpPr>
            <a:spLocks noGrp="1"/>
          </p:cNvSpPr>
          <p:nvPr>
            <p:ph type="body" sz="quarter" idx="18"/>
          </p:nvPr>
        </p:nvSpPr>
        <p:spPr>
          <a:xfrm>
            <a:off x="609600" y="1362287"/>
            <a:ext cx="3886200" cy="530352"/>
          </a:xfrm>
          <a:solidFill>
            <a:schemeClr val="accent2"/>
          </a:solidFill>
        </p:spPr>
        <p:txBody>
          <a:bodyPr rtlCol="0" anchor="ctr"/>
          <a:lstStyle>
            <a:lvl1pPr>
              <a:buFontTx/>
              <a:buNone/>
              <a:defRPr sz="2000" b="1">
                <a:solidFill>
                  <a:srgbClr val="FFFFFF"/>
                </a:solidFill>
              </a:defRPr>
            </a:lvl1pPr>
            <a:extLst/>
          </a:lstStyle>
          <a:p>
            <a:pPr lvl="0"/>
            <a:r>
              <a:rPr lang="ru-RU" smtClean="0"/>
              <a:t>Образец текста</a:t>
            </a:r>
          </a:p>
        </p:txBody>
      </p:sp>
      <p:sp>
        <p:nvSpPr>
          <p:cNvPr id="15" name="Text Placeholder 14"/>
          <p:cNvSpPr>
            <a:spLocks noGrp="1"/>
          </p:cNvSpPr>
          <p:nvPr>
            <p:ph type="body" sz="quarter" idx="19"/>
          </p:nvPr>
        </p:nvSpPr>
        <p:spPr>
          <a:xfrm>
            <a:off x="4800600" y="1362287"/>
            <a:ext cx="3886200" cy="530352"/>
          </a:xfrm>
          <a:solidFill>
            <a:schemeClr val="accent4"/>
          </a:solidFill>
        </p:spPr>
        <p:txBody>
          <a:bodyPr rtlCol="0" anchor="ctr"/>
          <a:lstStyle>
            <a:lvl1pPr>
              <a:buFontTx/>
              <a:buNone/>
              <a:defRPr sz="2000" b="1">
                <a:solidFill>
                  <a:srgbClr val="FFFFFF"/>
                </a:solidFill>
              </a:defRPr>
            </a:lvl1pPr>
            <a:extLst/>
          </a:lstStyle>
          <a:p>
            <a:pPr lvl="0"/>
            <a:r>
              <a:rPr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extLst/>
          </a:lstStyle>
          <a:p>
            <a:fld id="{6DFADB5D-B7A0-47E3-AD2D-B1A6F8614213}" type="datetime1">
              <a:rPr lang="en-US" smtClean="0"/>
              <a:pPr/>
              <a:t>8/4/2014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extLst/>
          </a:lstStyle>
          <a:p>
            <a:fld id="{A3F7CB7D-F184-43C7-B6FD-03D728E1BBFF}" type="slidenum">
              <a:rPr lang="en-US" smtClean="0">
                <a:solidFill>
                  <a:srgbClr val="FFFFFF"/>
                </a:solidFill>
              </a:rPr>
              <a:pPr/>
              <a:t>‹#›</a:t>
            </a:fld>
            <a:endParaRPr lang="en-US"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2968126-03FC-49C0-B9B8-2B561CCC3D90}" type="datetime1">
              <a:rPr lang="en-US" smtClean="0"/>
              <a:pPr/>
              <a:t>8/4/2014</a:t>
            </a:fld>
            <a:endParaRPr lang="en-US"/>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a:xfrm>
            <a:off x="0" y="4686300"/>
            <a:ext cx="533400" cy="285750"/>
          </a:xfrm>
        </p:spPr>
        <p:txBody>
          <a:bodyPr/>
          <a:lstStyle>
            <a:lvl1pPr>
              <a:defRPr>
                <a:solidFill>
                  <a:schemeClr val="tx2"/>
                </a:solidFill>
              </a:defRPr>
            </a:lvl1pPr>
            <a:extLst/>
          </a:lstStyle>
          <a:p>
            <a:fld id="{A3F7CB7D-F184-43C7-B6FD-03D728E1BBFF}" type="slidenum">
              <a:rPr lang="en-US" smtClean="0">
                <a:solidFill>
                  <a:schemeClr val="tx2"/>
                </a:solidFill>
              </a:rPr>
              <a:pPr/>
              <a:t>‹#›</a:t>
            </a:fld>
            <a:endParaRPr lang="en-US"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8153400" cy="1005840"/>
          </a:xfrm>
        </p:spPr>
        <p:txBody>
          <a:bodyPr anchor="b"/>
          <a:lstStyle>
            <a:lvl1pPr algn="l">
              <a:buNone/>
              <a:defRPr sz="4200" b="0"/>
            </a:lvl1pPr>
            <a:extLst/>
          </a:lstStyle>
          <a:p>
            <a:r>
              <a:rPr lang="ru-RU" smtClean="0"/>
              <a:t>Образец заголовка</a:t>
            </a:r>
            <a:endParaRPr lang="en-US" dirty="0"/>
          </a:p>
        </p:txBody>
      </p:sp>
      <p:sp>
        <p:nvSpPr>
          <p:cNvPr id="5" name="Date Placeholder 4"/>
          <p:cNvSpPr>
            <a:spLocks noGrp="1"/>
          </p:cNvSpPr>
          <p:nvPr>
            <p:ph type="dt" sz="half" idx="10"/>
          </p:nvPr>
        </p:nvSpPr>
        <p:spPr/>
        <p:txBody>
          <a:bodyPr/>
          <a:lstStyle>
            <a:extLst/>
          </a:lstStyle>
          <a:p>
            <a:fld id="{F49A8198-4617-485E-9585-4840B69DBBA6}" type="datetime1">
              <a:rPr lang="en-US" smtClean="0"/>
              <a:pPr/>
              <a:t>8/4/2014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extLst/>
          </a:lstStyle>
          <a:p>
            <a:fld id="{A3F7CB7D-F184-43C7-B6FD-03D728E1BBFF}" type="slidenum">
              <a:rPr lang="en-US" smtClean="0">
                <a:solidFill>
                  <a:srgbClr val="FFFFFF"/>
                </a:solidFill>
              </a:rPr>
              <a:pPr/>
              <a:t>‹#›</a:t>
            </a:fld>
            <a:endParaRPr lang="en-US" dirty="0">
              <a:solidFill>
                <a:srgbClr val="FFFFFF"/>
              </a:solidFill>
            </a:endParaRPr>
          </a:p>
        </p:txBody>
      </p:sp>
      <p:sp>
        <p:nvSpPr>
          <p:cNvPr id="3" name="Text Placeholder 2"/>
          <p:cNvSpPr>
            <a:spLocks noGrp="1"/>
          </p:cNvSpPr>
          <p:nvPr>
            <p:ph type="body" idx="1"/>
          </p:nvPr>
        </p:nvSpPr>
        <p:spPr>
          <a:xfrm>
            <a:off x="609600" y="1428750"/>
            <a:ext cx="1600200" cy="31242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9" name="Content Placeholder 8"/>
          <p:cNvSpPr>
            <a:spLocks noGrp="1"/>
          </p:cNvSpPr>
          <p:nvPr>
            <p:ph sz="quarter" idx="13"/>
          </p:nvPr>
        </p:nvSpPr>
        <p:spPr>
          <a:xfrm>
            <a:off x="2362200" y="1428750"/>
            <a:ext cx="6400800" cy="3200400"/>
          </a:xfrm>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557668" y="0"/>
            <a:ext cx="7586332" cy="3419856"/>
          </a:xfrm>
          <a:solidFill>
            <a:schemeClr val="tx2">
              <a:shade val="50000"/>
            </a:schemeClr>
          </a:solidFill>
          <a:ln>
            <a:noFill/>
          </a:ln>
        </p:spPr>
        <p:txBody>
          <a:bodyPr/>
          <a:lstStyle>
            <a:lvl1pPr>
              <a:buNone/>
              <a:defRPr sz="3200"/>
            </a:lvl1pPr>
            <a:extLst/>
          </a:lstStyle>
          <a:p>
            <a:r>
              <a:rPr lang="ru-RU" smtClean="0"/>
              <a:t>Вставка рисунка</a:t>
            </a:r>
            <a:endParaRPr lang="en-US" dirty="0"/>
          </a:p>
        </p:txBody>
      </p:sp>
      <p:sp>
        <p:nvSpPr>
          <p:cNvPr id="4" name="Text Placeholder 3"/>
          <p:cNvSpPr>
            <a:spLocks noGrp="1"/>
          </p:cNvSpPr>
          <p:nvPr>
            <p:ph type="body" sz="half" idx="2"/>
          </p:nvPr>
        </p:nvSpPr>
        <p:spPr>
          <a:xfrm>
            <a:off x="1600200" y="4114800"/>
            <a:ext cx="7315200" cy="51435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extLst/>
          </a:lstStyle>
          <a:p>
            <a:pPr lvl="0"/>
            <a:r>
              <a:rPr lang="ru-RU" smtClean="0"/>
              <a:t>Образец текста</a:t>
            </a:r>
          </a:p>
        </p:txBody>
      </p:sp>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1600200" y="3543300"/>
            <a:ext cx="7315200" cy="457200"/>
          </a:xfrm>
        </p:spPr>
        <p:txBody>
          <a:bodyPr anchor="ctr"/>
          <a:lstStyle>
            <a:lvl1pPr algn="l">
              <a:buNone/>
              <a:defRPr sz="2800" b="0">
                <a:solidFill>
                  <a:srgbClr val="FFFFFF"/>
                </a:solidFill>
              </a:defRPr>
            </a:lvl1pPr>
            <a:extLst/>
          </a:lstStyle>
          <a:p>
            <a:r>
              <a:rPr lang="ru-RU" smtClean="0"/>
              <a:t>Образец заголовка</a:t>
            </a:r>
            <a:endParaRPr lang="en-US" dirty="0"/>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2" name="Date Placeholder 11"/>
          <p:cNvSpPr>
            <a:spLocks noGrp="1"/>
          </p:cNvSpPr>
          <p:nvPr>
            <p:ph type="dt" sz="half" idx="10"/>
          </p:nvPr>
        </p:nvSpPr>
        <p:spPr>
          <a:xfrm>
            <a:off x="6248400" y="4686300"/>
            <a:ext cx="2667000" cy="273844"/>
          </a:xfrm>
        </p:spPr>
        <p:txBody>
          <a:bodyPr rtlCol="0"/>
          <a:lstStyle>
            <a:extLst/>
          </a:lstStyle>
          <a:p>
            <a:fld id="{E4606EA6-EFEA-4C30-9264-4F9291A5780D}" type="datetime1">
              <a:rPr lang="en-US" smtClean="0"/>
              <a:pPr/>
              <a:t>8/4/2014</a:t>
            </a:fld>
            <a:endParaRPr lang="en-US"/>
          </a:p>
        </p:txBody>
      </p:sp>
      <p:sp>
        <p:nvSpPr>
          <p:cNvPr id="13" name="Slide Number Placeholder 12"/>
          <p:cNvSpPr>
            <a:spLocks noGrp="1"/>
          </p:cNvSpPr>
          <p:nvPr>
            <p:ph type="sldNum" sz="quarter" idx="11"/>
          </p:nvPr>
        </p:nvSpPr>
        <p:spPr>
          <a:xfrm>
            <a:off x="0" y="3500437"/>
            <a:ext cx="1447800" cy="497684"/>
          </a:xfrm>
        </p:spPr>
        <p:txBody>
          <a:bodyPr rtlCol="0"/>
          <a:lstStyle>
            <a:lvl1pPr>
              <a:defRPr sz="2800"/>
            </a:lvl1pPr>
            <a:extLst/>
          </a:lstStyle>
          <a:p>
            <a:pPr algn="ctr"/>
            <a:fld id="{8F82E0A0-C266-4798-8C8F-B9F91E9DA37E}" type="slidenum">
              <a:rPr lang="en-US" sz="2800" b="1" smtClean="0">
                <a:solidFill>
                  <a:srgbClr val="FFFFFF"/>
                </a:solidFill>
              </a:rPr>
              <a:pPr algn="ctr"/>
              <a:t>‹#›</a:t>
            </a:fld>
            <a:endParaRPr lang="en-US" sz="2800" dirty="0"/>
          </a:p>
        </p:txBody>
      </p:sp>
      <p:sp>
        <p:nvSpPr>
          <p:cNvPr id="14" name="Footer Placeholder 13"/>
          <p:cNvSpPr>
            <a:spLocks noGrp="1"/>
          </p:cNvSpPr>
          <p:nvPr>
            <p:ph type="ftr" sz="quarter" idx="12"/>
          </p:nvPr>
        </p:nvSpPr>
        <p:spPr>
          <a:xfrm>
            <a:off x="1600200" y="4686155"/>
            <a:ext cx="4572000" cy="273844"/>
          </a:xfrm>
        </p:spPr>
        <p:txBody>
          <a:bodyPr rtlCol="0"/>
          <a:lstStyle>
            <a:extLst/>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612648" y="1352550"/>
            <a:ext cx="8153400" cy="3242310"/>
          </a:xfrm>
          <a:prstGeom prst="rect">
            <a:avLst/>
          </a:prstGeom>
        </p:spPr>
        <p:txBody>
          <a:bodyPr vert="horz">
            <a:normAutofit/>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4" name="Date Placeholder 13"/>
          <p:cNvSpPr>
            <a:spLocks noGrp="1"/>
          </p:cNvSpPr>
          <p:nvPr>
            <p:ph type="dt" sz="half" idx="2"/>
          </p:nvPr>
        </p:nvSpPr>
        <p:spPr>
          <a:xfrm>
            <a:off x="6096000" y="4686300"/>
            <a:ext cx="2667000" cy="273844"/>
          </a:xfrm>
          <a:prstGeom prst="rect">
            <a:avLst/>
          </a:prstGeom>
        </p:spPr>
        <p:txBody>
          <a:bodyPr vert="horz" anchor="ctr" anchorCtr="0"/>
          <a:lstStyle>
            <a:lvl1pPr algn="l">
              <a:defRPr sz="1400">
                <a:solidFill>
                  <a:schemeClr val="tx2"/>
                </a:solidFill>
              </a:defRPr>
            </a:lvl1pPr>
            <a:extLst/>
          </a:lstStyle>
          <a:p>
            <a:fld id="{E4606EA6-EFEA-4C30-9264-4F9291A5780D}" type="datetime1">
              <a:rPr lang="en-US" smtClean="0"/>
              <a:pPr/>
              <a:t>8/4/2014</a:t>
            </a:fld>
            <a:endParaRPr lang="en-US" sz="1400" dirty="0">
              <a:solidFill>
                <a:schemeClr val="tx2"/>
              </a:solidFill>
            </a:endParaRPr>
          </a:p>
        </p:txBody>
      </p:sp>
      <p:sp>
        <p:nvSpPr>
          <p:cNvPr id="3" name="Footer Placeholder 2"/>
          <p:cNvSpPr>
            <a:spLocks noGrp="1"/>
          </p:cNvSpPr>
          <p:nvPr>
            <p:ph type="ftr" sz="quarter" idx="3"/>
          </p:nvPr>
        </p:nvSpPr>
        <p:spPr>
          <a:xfrm>
            <a:off x="609601" y="4686155"/>
            <a:ext cx="5421083" cy="273844"/>
          </a:xfrm>
          <a:prstGeom prst="rect">
            <a:avLst/>
          </a:prstGeom>
        </p:spPr>
        <p:txBody>
          <a:bodyPr vert="horz" anchor="ctr"/>
          <a:lstStyle>
            <a:lvl1pPr algn="r">
              <a:defRPr sz="1400">
                <a:solidFill>
                  <a:schemeClr val="tx2"/>
                </a:solidFill>
              </a:defRPr>
            </a:lvl1pPr>
            <a:extLst/>
          </a:lstStyle>
          <a:p>
            <a:pPr algn="r"/>
            <a:endParaRPr lang="en-US" sz="1400" dirty="0">
              <a:solidFill>
                <a:schemeClr val="tx2"/>
              </a:solidFill>
            </a:endParaRPr>
          </a:p>
        </p:txBody>
      </p:sp>
      <p:sp>
        <p:nvSpPr>
          <p:cNvPr id="7" name="Rectangle 6"/>
          <p:cNvSpPr/>
          <p:nvPr/>
        </p:nvSpPr>
        <p:spPr>
          <a:xfrm>
            <a:off x="0" y="1095170"/>
            <a:ext cx="9144000" cy="24003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Rectangle 7"/>
          <p:cNvSpPr/>
          <p:nvPr/>
        </p:nvSpPr>
        <p:spPr>
          <a:xfrm>
            <a:off x="0" y="1129460"/>
            <a:ext cx="533400" cy="1714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Rectangle 8"/>
          <p:cNvSpPr/>
          <p:nvPr/>
        </p:nvSpPr>
        <p:spPr>
          <a:xfrm>
            <a:off x="590550" y="1129460"/>
            <a:ext cx="8553450" cy="1714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3" name="Slide Number Placeholder 22"/>
          <p:cNvSpPr>
            <a:spLocks noGrp="1"/>
          </p:cNvSpPr>
          <p:nvPr>
            <p:ph type="sldNum" sz="quarter" idx="4"/>
          </p:nvPr>
        </p:nvSpPr>
        <p:spPr>
          <a:xfrm>
            <a:off x="0" y="1123507"/>
            <a:ext cx="533400" cy="183357"/>
          </a:xfrm>
          <a:prstGeom prst="rect">
            <a:avLst/>
          </a:prstGeom>
        </p:spPr>
        <p:txBody>
          <a:bodyPr vert="horz" anchor="ctr" anchorCtr="0">
            <a:normAutofit/>
          </a:bodyPr>
          <a:lstStyle>
            <a:lvl1pPr algn="ctr">
              <a:defRPr sz="1400" b="1">
                <a:solidFill>
                  <a:srgbClr val="FFFFFF"/>
                </a:solidFill>
              </a:defRPr>
            </a:lvl1pPr>
            <a:extLst/>
          </a:lstStyle>
          <a:p>
            <a:pPr algn="ctr"/>
            <a:fld id="{8F82E0A0-C266-4798-8C8F-B9F91E9DA37E}" type="slidenum">
              <a:rPr lang="en-US" sz="1400" b="1" smtClean="0">
                <a:solidFill>
                  <a:srgbClr val="FFFFFF"/>
                </a:solidFill>
              </a:rPr>
              <a:pPr algn="ctr"/>
              <a:t>‹#›</a:t>
            </a:fld>
            <a:endParaRPr lang="en-US" sz="1400" b="1" dirty="0">
              <a:solidFill>
                <a:srgbClr val="FFFFFF"/>
              </a:solidFill>
            </a:endParaRPr>
          </a:p>
        </p:txBody>
      </p:sp>
      <p:sp>
        <p:nvSpPr>
          <p:cNvPr id="22" name="Title Placeholder 21"/>
          <p:cNvSpPr>
            <a:spLocks noGrp="1"/>
          </p:cNvSpPr>
          <p:nvPr>
            <p:ph type="title"/>
          </p:nvPr>
        </p:nvSpPr>
        <p:spPr>
          <a:xfrm>
            <a:off x="609600" y="118110"/>
            <a:ext cx="8153400" cy="1005840"/>
          </a:xfrm>
          <a:prstGeom prst="rect">
            <a:avLst/>
          </a:prstGeom>
        </p:spPr>
        <p:txBody>
          <a:bodyPr vert="horz" anchor="b">
            <a:normAutofit/>
          </a:bodyPr>
          <a:lstStyle>
            <a:extLst/>
          </a:lstStyle>
          <a:p>
            <a:r>
              <a:rPr lang="ru-RU" smtClean="0"/>
              <a:t>Образец заголовка</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latinLnBrk="0" hangingPunct="1">
        <a:spcBef>
          <a:spcPct val="0"/>
        </a:spcBef>
        <a:buNone/>
        <a:defRP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p:nvPr>
        </p:nvSpPr>
        <p:spPr>
          <a:xfrm>
            <a:off x="457200" y="2343150"/>
            <a:ext cx="8382000" cy="2038350"/>
          </a:xfrm>
        </p:spPr>
        <p:txBody>
          <a:bodyPr>
            <a:noAutofit/>
          </a:bodyPr>
          <a:lstStyle>
            <a:extLst/>
          </a:lstStyle>
          <a:p>
            <a:pPr algn="ctr" rtl="1"/>
            <a:r>
              <a:rPr lang="it-IT" sz="2400" b="1" i="1" dirty="0" smtClean="0">
                <a:latin typeface="Times New Roman" pitchFamily="18" charset="0"/>
                <a:cs typeface="Times New Roman" pitchFamily="18" charset="0"/>
              </a:rPr>
              <a:t>Tajikistan 2012/2013 Poverty estimates using the TajStat Household Budget Survey</a:t>
            </a:r>
            <a:endParaRPr lang="en-US" sz="2400" b="1" i="1" dirty="0">
              <a:latin typeface="Times New Roman" pitchFamily="18" charset="0"/>
              <a:cs typeface="Times New Roman" pitchFamily="18" charset="0"/>
            </a:endParaRPr>
          </a:p>
        </p:txBody>
      </p:sp>
      <p:sp>
        <p:nvSpPr>
          <p:cNvPr id="5" name="Rectangle 4"/>
          <p:cNvSpPr>
            <a:spLocks noGrp="1"/>
          </p:cNvSpPr>
          <p:nvPr>
            <p:ph type="subTitle" idx="1"/>
          </p:nvPr>
        </p:nvSpPr>
        <p:spPr/>
        <p:txBody>
          <a:bodyPr>
            <a:normAutofit/>
          </a:bodyPr>
          <a:lstStyle>
            <a:extLst/>
          </a:lstStyle>
          <a:p>
            <a:r>
              <a:rPr lang="it-IT" sz="1600" b="1" dirty="0" smtClean="0"/>
              <a:t>TajStat –– World Bank</a:t>
            </a:r>
            <a:endParaRPr lang="en-US" sz="1600" b="1" dirty="0"/>
          </a:p>
        </p:txBody>
      </p:sp>
      <p:pic>
        <p:nvPicPr>
          <p:cNvPr id="6" name="Picture 5" descr="tips-on-budgeting.jpg"/>
          <p:cNvPicPr>
            <a:picLocks noChangeAspect="1"/>
          </p:cNvPicPr>
          <p:nvPr/>
        </p:nvPicPr>
        <p:blipFill>
          <a:blip r:embed="rId3"/>
          <a:stretch>
            <a:fillRect/>
          </a:stretch>
        </p:blipFill>
        <p:spPr>
          <a:xfrm>
            <a:off x="194484" y="141019"/>
            <a:ext cx="3535331" cy="235453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99230" y="514350"/>
            <a:ext cx="8610600" cy="414326"/>
          </a:xfrm>
        </p:spPr>
        <p:txBody>
          <a:bodyPr>
            <a:noAutofit/>
          </a:bodyPr>
          <a:lstStyle>
            <a:extLst/>
          </a:lstStyle>
          <a:p>
            <a:pPr lvl="0"/>
            <a:r>
              <a:rPr lang="en-US" sz="1600" b="1" i="1" dirty="0" smtClean="0">
                <a:latin typeface="Browallia New" pitchFamily="34" charset="-34"/>
                <a:cs typeface="Browallia New" pitchFamily="34" charset="-34"/>
              </a:rPr>
              <a:t>PRELIMINARY VULNERABLE AND MIDDLE CLASS RESULTS BASED ON THE HBS</a:t>
            </a:r>
            <a:endParaRPr lang="en-US" sz="1600" b="1" i="1" dirty="0">
              <a:latin typeface="Browallia New" pitchFamily="34" charset="-34"/>
              <a:cs typeface="Browallia New" pitchFamily="34" charset="-34"/>
            </a:endParaRPr>
          </a:p>
        </p:txBody>
      </p:sp>
      <p:sp>
        <p:nvSpPr>
          <p:cNvPr id="4" name="Rectangle 3"/>
          <p:cNvSpPr>
            <a:spLocks noGrp="1"/>
          </p:cNvSpPr>
          <p:nvPr>
            <p:ph sz="quarter" idx="14"/>
          </p:nvPr>
        </p:nvSpPr>
        <p:spPr>
          <a:xfrm>
            <a:off x="5214942" y="1407730"/>
            <a:ext cx="3800298" cy="2688020"/>
          </a:xfrm>
          <a:gradFill flip="none" rotWithShape="1">
            <a:gsLst>
              <a:gs pos="100000">
                <a:schemeClr val="accent2"/>
              </a:gs>
              <a:gs pos="50000">
                <a:schemeClr val="accent1">
                  <a:tint val="44500"/>
                  <a:satMod val="160000"/>
                </a:schemeClr>
              </a:gs>
              <a:gs pos="100000">
                <a:schemeClr val="accent1">
                  <a:tint val="23500"/>
                  <a:satMod val="160000"/>
                </a:schemeClr>
              </a:gs>
            </a:gsLst>
            <a:lin ang="16200000" scaled="0"/>
            <a:tileRect/>
          </a:gradFill>
        </p:spPr>
        <p:txBody>
          <a:bodyPr numCol="1">
            <a:normAutofit/>
          </a:bodyPr>
          <a:lstStyle>
            <a:extLst/>
          </a:lstStyle>
          <a:p>
            <a:pPr algn="just">
              <a:buNone/>
            </a:pPr>
            <a:r>
              <a:rPr lang="ru-RU" sz="1600" dirty="0" smtClean="0">
                <a:latin typeface="Calibri" pitchFamily="34" charset="0"/>
                <a:cs typeface="Calibri" pitchFamily="34" charset="0"/>
              </a:rPr>
              <a:t>	</a:t>
            </a:r>
          </a:p>
          <a:p>
            <a:pPr marL="0" indent="0">
              <a:buNone/>
            </a:pPr>
            <a:r>
              <a:rPr lang="en-US" sz="1600" dirty="0" smtClean="0">
                <a:latin typeface="Calibri" pitchFamily="34" charset="0"/>
                <a:cs typeface="Calibri" pitchFamily="34" charset="0"/>
              </a:rPr>
              <a:t>Figure</a:t>
            </a:r>
            <a:r>
              <a:rPr lang="ru-RU" sz="1600" dirty="0" smtClean="0">
                <a:latin typeface="Calibri" pitchFamily="34" charset="0"/>
                <a:cs typeface="Calibri" pitchFamily="34" charset="0"/>
              </a:rPr>
              <a:t> </a:t>
            </a:r>
            <a:r>
              <a:rPr lang="en-US" sz="1600" dirty="0" smtClean="0">
                <a:latin typeface="Calibri" pitchFamily="34" charset="0"/>
                <a:cs typeface="Calibri" pitchFamily="34" charset="0"/>
              </a:rPr>
              <a:t> shows the corresponding shares for</a:t>
            </a:r>
            <a:r>
              <a:rPr lang="ru-RU" sz="1600" dirty="0" smtClean="0">
                <a:latin typeface="Calibri" pitchFamily="34" charset="0"/>
                <a:cs typeface="Calibri" pitchFamily="34" charset="0"/>
              </a:rPr>
              <a:t> </a:t>
            </a:r>
            <a:r>
              <a:rPr lang="en-US" sz="1600" dirty="0" smtClean="0">
                <a:latin typeface="Calibri" pitchFamily="34" charset="0"/>
                <a:cs typeface="Calibri" pitchFamily="34" charset="0"/>
              </a:rPr>
              <a:t>the middle class.   </a:t>
            </a:r>
            <a:br>
              <a:rPr lang="en-US" sz="1600" dirty="0" smtClean="0">
                <a:latin typeface="Calibri" pitchFamily="34" charset="0"/>
                <a:cs typeface="Calibri" pitchFamily="34" charset="0"/>
              </a:rPr>
            </a:br>
            <a:r>
              <a:rPr lang="en-US" sz="1600" dirty="0" smtClean="0">
                <a:latin typeface="Calibri" pitchFamily="34" charset="0"/>
                <a:cs typeface="Calibri" pitchFamily="34" charset="0"/>
              </a:rPr>
              <a:t>Slightly more than two fifth of Tajikistan population are in the vulnerable group while one fifth of population falls into middle class categories.</a:t>
            </a:r>
          </a:p>
          <a:p>
            <a:pPr>
              <a:buNone/>
            </a:pPr>
            <a:endParaRPr lang="en-US" sz="1500" dirty="0">
              <a:latin typeface="Calibri" pitchFamily="34" charset="0"/>
              <a:cs typeface="Calibri" pitchFamily="34" charset="0"/>
            </a:endParaRPr>
          </a:p>
        </p:txBody>
      </p:sp>
      <p:graphicFrame>
        <p:nvGraphicFramePr>
          <p:cNvPr id="7" name="Chart 6"/>
          <p:cNvGraphicFramePr/>
          <p:nvPr/>
        </p:nvGraphicFramePr>
        <p:xfrm>
          <a:off x="152400" y="1657350"/>
          <a:ext cx="4848228" cy="2615364"/>
        </p:xfrm>
        <a:graphic>
          <a:graphicData uri="http://schemas.openxmlformats.org/drawingml/2006/chart">
            <c:chart xmlns:c="http://schemas.openxmlformats.org/drawingml/2006/chart" xmlns:r="http://schemas.openxmlformats.org/officeDocument/2006/relationships" r:id="rId3"/>
          </a:graphicData>
        </a:graphic>
      </p:graphicFrame>
      <p:sp>
        <p:nvSpPr>
          <p:cNvPr id="10241" name="Rectangle 1"/>
          <p:cNvSpPr>
            <a:spLocks noChangeArrowheads="1"/>
          </p:cNvSpPr>
          <p:nvPr/>
        </p:nvSpPr>
        <p:spPr bwMode="auto">
          <a:xfrm>
            <a:off x="504500" y="1247450"/>
            <a:ext cx="2057400" cy="2308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1" u="none" strike="noStrike" cap="none" normalizeH="0" baseline="0" dirty="0" smtClean="0">
                <a:ln>
                  <a:noFill/>
                </a:ln>
                <a:solidFill>
                  <a:schemeClr val="tx1"/>
                </a:solidFill>
                <a:effectLst/>
                <a:latin typeface="Calibri" pitchFamily="34" charset="0"/>
                <a:ea typeface="Calibri" pitchFamily="34" charset="0"/>
                <a:cs typeface="Calibri" pitchFamily="34" charset="0"/>
              </a:rPr>
              <a:t>Share of Middle Class </a:t>
            </a:r>
            <a:endParaRPr kumimoji="0" lang="en-US" sz="900" b="0"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20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2000"/>
                                        <p:tgtEl>
                                          <p:spTgt spid="4">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09600" y="118110"/>
            <a:ext cx="8153400" cy="882004"/>
          </a:xfrm>
        </p:spPr>
        <p:txBody>
          <a:bodyPr>
            <a:normAutofit/>
          </a:bodyPr>
          <a:lstStyle>
            <a:extLst/>
          </a:lstStyle>
          <a:p>
            <a:pPr lvl="0"/>
            <a:r>
              <a:rPr lang="en-US" sz="1600" dirty="0" smtClean="0">
                <a:solidFill>
                  <a:schemeClr val="tx1"/>
                </a:solidFill>
                <a:latin typeface="Calibri" pitchFamily="34" charset="0"/>
                <a:ea typeface="Calibri" pitchFamily="34" charset="0"/>
                <a:cs typeface="Calibri" pitchFamily="34" charset="0"/>
              </a:rPr>
              <a:t>All data tables refer to the latest HBS data available in 2012/2013 period over the following time frame:  quarter 3, quarter 4 of 2012 and quarter 1, quarter 2 of 2013.</a:t>
            </a:r>
            <a:endParaRPr lang="en-US" sz="2400" dirty="0"/>
          </a:p>
        </p:txBody>
      </p:sp>
      <p:graphicFrame>
        <p:nvGraphicFramePr>
          <p:cNvPr id="8" name="Table 7"/>
          <p:cNvGraphicFramePr>
            <a:graphicFrameLocks noGrp="1"/>
          </p:cNvGraphicFramePr>
          <p:nvPr/>
        </p:nvGraphicFramePr>
        <p:xfrm>
          <a:off x="785784" y="1285867"/>
          <a:ext cx="7643867" cy="3737438"/>
        </p:xfrm>
        <a:graphic>
          <a:graphicData uri="http://schemas.openxmlformats.org/drawingml/2006/table">
            <a:tbl>
              <a:tblPr/>
              <a:tblGrid>
                <a:gridCol w="3200361"/>
                <a:gridCol w="1322654"/>
                <a:gridCol w="237008"/>
                <a:gridCol w="1322654"/>
                <a:gridCol w="237008"/>
                <a:gridCol w="1324182"/>
              </a:tblGrid>
              <a:tr h="343088">
                <a:tc gridSpan="6">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2000" b="1" dirty="0" smtClean="0">
                          <a:solidFill>
                            <a:srgbClr val="000000"/>
                          </a:solidFill>
                          <a:latin typeface="Calibri"/>
                          <a:ea typeface="Times New Roman"/>
                          <a:cs typeface="Calibri"/>
                        </a:rPr>
                        <a:t>Table 1: Overall Poverty</a:t>
                      </a:r>
                      <a:endParaRPr lang="en-US" sz="2000" dirty="0" smtClean="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78906">
                <a:tc>
                  <a:txBody>
                    <a:bodyPr/>
                    <a:lstStyle/>
                    <a:p>
                      <a:pPr marL="0" marR="0" algn="ctr">
                        <a:lnSpc>
                          <a:spcPct val="115000"/>
                        </a:lnSpc>
                        <a:spcBef>
                          <a:spcPts val="0"/>
                        </a:spcBef>
                        <a:spcAft>
                          <a:spcPts val="0"/>
                        </a:spcAft>
                      </a:pPr>
                      <a:r>
                        <a:rPr lang="en-US" sz="1200" b="1" dirty="0">
                          <a:solidFill>
                            <a:srgbClr val="000000"/>
                          </a:solidFill>
                          <a:latin typeface="Calibri"/>
                          <a:ea typeface="Times New Roman"/>
                          <a:cs typeface="Calibri"/>
                        </a:rPr>
                        <a:t> </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rgbClr val="000000"/>
                          </a:solidFill>
                          <a:latin typeface="Calibri"/>
                          <a:ea typeface="Times New Roman"/>
                          <a:cs typeface="Calibri"/>
                        </a:rPr>
                        <a:t>Poverty Headcount Rate</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solidFill>
                            <a:srgbClr val="000000"/>
                          </a:solidFill>
                          <a:latin typeface="Calibri"/>
                          <a:ea typeface="Times New Roman"/>
                          <a:cs typeface="Calibri"/>
                        </a:rPr>
                        <a:t>Poverty Gap</a:t>
                      </a:r>
                      <a:endParaRPr lang="en-US" sz="12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rgbClr val="000000"/>
                          </a:solidFill>
                          <a:latin typeface="Calibri"/>
                          <a:ea typeface="Times New Roman"/>
                          <a:cs typeface="Calibri"/>
                        </a:rPr>
                        <a:t>Squared Poverty Gap</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4001">
                <a:tc>
                  <a:txBody>
                    <a:bodyPr/>
                    <a:lstStyle/>
                    <a:p>
                      <a:pPr marL="0" marR="0" algn="ctr">
                        <a:lnSpc>
                          <a:spcPct val="115000"/>
                        </a:lnSpc>
                        <a:spcBef>
                          <a:spcPts val="0"/>
                        </a:spcBef>
                        <a:spcAft>
                          <a:spcPts val="0"/>
                        </a:spcAft>
                      </a:pPr>
                      <a:r>
                        <a:rPr lang="en-US" sz="1200" b="1" dirty="0">
                          <a:solidFill>
                            <a:srgbClr val="000000"/>
                          </a:solidFill>
                          <a:latin typeface="Calibri"/>
                          <a:ea typeface="Times New Roman"/>
                          <a:cs typeface="Calibri"/>
                        </a:rPr>
                        <a:t> </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rgbClr val="000000"/>
                          </a:solidFill>
                          <a:latin typeface="Calibri"/>
                          <a:ea typeface="Times New Roman"/>
                          <a:cs typeface="Calibri"/>
                        </a:rPr>
                        <a:t>2012/2013</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solidFill>
                            <a:srgbClr val="000000"/>
                          </a:solidFill>
                          <a:latin typeface="Calibri"/>
                          <a:ea typeface="Times New Roman"/>
                          <a:cs typeface="Calibri"/>
                        </a:rPr>
                        <a:t>2012/2013</a:t>
                      </a:r>
                      <a:endParaRPr lang="en-US" sz="12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solidFill>
                            <a:srgbClr val="000000"/>
                          </a:solidFill>
                          <a:latin typeface="Calibri"/>
                          <a:ea typeface="Times New Roman"/>
                          <a:cs typeface="Calibri"/>
                        </a:rPr>
                        <a:t>2012/2013</a:t>
                      </a:r>
                      <a:endParaRPr lang="en-US" sz="12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4001">
                <a:tc gridSpan="2">
                  <a:txBody>
                    <a:bodyPr/>
                    <a:lstStyle/>
                    <a:p>
                      <a:pPr marL="0" marR="0">
                        <a:lnSpc>
                          <a:spcPct val="115000"/>
                        </a:lnSpc>
                        <a:spcBef>
                          <a:spcPts val="0"/>
                        </a:spcBef>
                        <a:spcAft>
                          <a:spcPts val="0"/>
                        </a:spcAft>
                      </a:pPr>
                      <a:r>
                        <a:rPr lang="en-US" sz="1200" b="1" dirty="0">
                          <a:solidFill>
                            <a:srgbClr val="000000"/>
                          </a:solidFill>
                          <a:latin typeface="Calibri"/>
                          <a:ea typeface="Times New Roman"/>
                          <a:cs typeface="Calibri"/>
                        </a:rPr>
                        <a:t>Upper poverty line = 145.55 </a:t>
                      </a:r>
                      <a:r>
                        <a:rPr lang="en-US" sz="1200" b="1" dirty="0" err="1">
                          <a:solidFill>
                            <a:srgbClr val="000000"/>
                          </a:solidFill>
                          <a:latin typeface="Calibri"/>
                          <a:ea typeface="Times New Roman"/>
                          <a:cs typeface="Calibri"/>
                        </a:rPr>
                        <a:t>somoni</a:t>
                      </a:r>
                      <a:r>
                        <a:rPr lang="en-US" sz="1200" b="1" dirty="0">
                          <a:solidFill>
                            <a:srgbClr val="000000"/>
                          </a:solidFill>
                          <a:latin typeface="Calibri"/>
                          <a:ea typeface="Times New Roman"/>
                          <a:cs typeface="Calibri"/>
                        </a:rPr>
                        <a:t>/person/month</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4001">
                <a:tc>
                  <a:txBody>
                    <a:bodyPr/>
                    <a:lstStyle/>
                    <a:p>
                      <a:pPr marL="0" marR="0">
                        <a:lnSpc>
                          <a:spcPct val="115000"/>
                        </a:lnSpc>
                        <a:spcBef>
                          <a:spcPts val="0"/>
                        </a:spcBef>
                        <a:spcAft>
                          <a:spcPts val="0"/>
                        </a:spcAft>
                      </a:pPr>
                      <a:r>
                        <a:rPr lang="en-US" sz="1200" dirty="0">
                          <a:solidFill>
                            <a:srgbClr val="000000"/>
                          </a:solidFill>
                          <a:latin typeface="Calibri"/>
                          <a:ea typeface="Times New Roman"/>
                          <a:cs typeface="Calibri"/>
                        </a:rPr>
                        <a:t>Urban</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Calibri"/>
                          <a:ea typeface="Times New Roman"/>
                          <a:cs typeface="Calibri"/>
                        </a:rPr>
                        <a:t>28.5</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Calibri"/>
                          <a:ea typeface="Times New Roman"/>
                          <a:cs typeface="Calibri"/>
                        </a:rPr>
                        <a:t>6.5</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Calibri"/>
                          <a:ea typeface="Times New Roman"/>
                          <a:cs typeface="Calibri"/>
                        </a:rPr>
                        <a:t>2.1</a:t>
                      </a:r>
                      <a:endParaRPr lang="en-US" sz="12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4001">
                <a:tc>
                  <a:txBody>
                    <a:bodyPr/>
                    <a:lstStyle/>
                    <a:p>
                      <a:pPr marL="0" marR="0">
                        <a:lnSpc>
                          <a:spcPct val="115000"/>
                        </a:lnSpc>
                        <a:spcBef>
                          <a:spcPts val="0"/>
                        </a:spcBef>
                        <a:spcAft>
                          <a:spcPts val="0"/>
                        </a:spcAft>
                      </a:pPr>
                      <a:r>
                        <a:rPr lang="en-US" sz="1200" dirty="0">
                          <a:solidFill>
                            <a:srgbClr val="000000"/>
                          </a:solidFill>
                          <a:latin typeface="Calibri"/>
                          <a:ea typeface="Times New Roman"/>
                          <a:cs typeface="Calibri"/>
                        </a:rPr>
                        <a:t>Rural</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Calibri"/>
                          <a:ea typeface="Times New Roman"/>
                          <a:cs typeface="Calibri"/>
                        </a:rPr>
                        <a:t>39.2</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Calibri"/>
                          <a:ea typeface="Times New Roman"/>
                          <a:cs typeface="Calibri"/>
                        </a:rPr>
                        <a:t>10.1</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Calibri"/>
                          <a:ea typeface="Times New Roman"/>
                          <a:cs typeface="Calibri"/>
                        </a:rPr>
                        <a:t>3.7</a:t>
                      </a:r>
                      <a:endParaRPr lang="en-US" sz="12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4001">
                <a:tc>
                  <a:txBody>
                    <a:bodyPr/>
                    <a:lstStyle/>
                    <a:p>
                      <a:pPr>
                        <a:lnSpc>
                          <a:spcPct val="115000"/>
                        </a:lnSpc>
                      </a:pPr>
                      <a:endParaRPr lang="en-US" sz="1200">
                        <a:latin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4001">
                <a:tc>
                  <a:txBody>
                    <a:bodyPr/>
                    <a:lstStyle/>
                    <a:p>
                      <a:pPr marL="0" marR="0">
                        <a:lnSpc>
                          <a:spcPct val="115000"/>
                        </a:lnSpc>
                        <a:spcBef>
                          <a:spcPts val="0"/>
                        </a:spcBef>
                        <a:spcAft>
                          <a:spcPts val="0"/>
                        </a:spcAft>
                      </a:pPr>
                      <a:r>
                        <a:rPr lang="en-US" sz="1200" b="1" dirty="0">
                          <a:solidFill>
                            <a:srgbClr val="000000"/>
                          </a:solidFill>
                          <a:latin typeface="Calibri"/>
                          <a:ea typeface="Times New Roman"/>
                          <a:cs typeface="Calibri"/>
                        </a:rPr>
                        <a:t>Total</a:t>
                      </a:r>
                      <a:endParaRPr lang="en-US" sz="1200" b="1"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rgbClr val="000000"/>
                          </a:solidFill>
                          <a:latin typeface="Calibri"/>
                          <a:ea typeface="Times New Roman"/>
                          <a:cs typeface="Calibri"/>
                        </a:rPr>
                        <a:t>35.6</a:t>
                      </a:r>
                      <a:endParaRPr lang="en-US" sz="1200" b="1"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b="1"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rgbClr val="000000"/>
                          </a:solidFill>
                          <a:latin typeface="Calibri"/>
                          <a:ea typeface="Times New Roman"/>
                          <a:cs typeface="Calibri"/>
                        </a:rPr>
                        <a:t>8.9</a:t>
                      </a:r>
                      <a:endParaRPr lang="en-US" sz="1200" b="1"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b="1"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rgbClr val="000000"/>
                          </a:solidFill>
                          <a:latin typeface="Calibri"/>
                          <a:ea typeface="Times New Roman"/>
                          <a:cs typeface="Calibri"/>
                        </a:rPr>
                        <a:t>3.2</a:t>
                      </a:r>
                      <a:endParaRPr lang="en-US" sz="1200" b="1"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4001">
                <a:tc>
                  <a:txBody>
                    <a:bodyPr/>
                    <a:lstStyle/>
                    <a:p>
                      <a:pPr>
                        <a:lnSpc>
                          <a:spcPct val="115000"/>
                        </a:lnSpc>
                      </a:pPr>
                      <a:endParaRPr lang="en-US" sz="1200">
                        <a:latin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4001">
                <a:tc gridSpan="2">
                  <a:txBody>
                    <a:bodyPr/>
                    <a:lstStyle/>
                    <a:p>
                      <a:pPr marL="0" marR="0">
                        <a:lnSpc>
                          <a:spcPct val="115000"/>
                        </a:lnSpc>
                        <a:spcBef>
                          <a:spcPts val="0"/>
                        </a:spcBef>
                        <a:spcAft>
                          <a:spcPts val="0"/>
                        </a:spcAft>
                      </a:pPr>
                      <a:r>
                        <a:rPr lang="en-US" sz="1200" b="1">
                          <a:solidFill>
                            <a:srgbClr val="000000"/>
                          </a:solidFill>
                          <a:latin typeface="Calibri"/>
                          <a:ea typeface="Times New Roman"/>
                          <a:cs typeface="Calibri"/>
                        </a:rPr>
                        <a:t>Food poverty line = 105.14 somoni/person/month</a:t>
                      </a:r>
                      <a:endParaRPr lang="en-US" sz="12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4001">
                <a:tc>
                  <a:txBody>
                    <a:bodyPr/>
                    <a:lstStyle/>
                    <a:p>
                      <a:pPr marL="0" marR="0">
                        <a:lnSpc>
                          <a:spcPct val="115000"/>
                        </a:lnSpc>
                        <a:spcBef>
                          <a:spcPts val="0"/>
                        </a:spcBef>
                        <a:spcAft>
                          <a:spcPts val="0"/>
                        </a:spcAft>
                      </a:pPr>
                      <a:r>
                        <a:rPr lang="en-US" sz="1200">
                          <a:solidFill>
                            <a:srgbClr val="000000"/>
                          </a:solidFill>
                          <a:latin typeface="Calibri"/>
                          <a:ea typeface="Times New Roman"/>
                          <a:cs typeface="Calibri"/>
                        </a:rPr>
                        <a:t>Urban</a:t>
                      </a:r>
                      <a:endParaRPr lang="en-US" sz="12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Calibri"/>
                          <a:ea typeface="Times New Roman"/>
                          <a:cs typeface="Calibri"/>
                        </a:rPr>
                        <a:t>10.0</a:t>
                      </a:r>
                      <a:endParaRPr lang="en-US" sz="12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Calibri"/>
                          <a:ea typeface="Times New Roman"/>
                          <a:cs typeface="Calibri"/>
                        </a:rPr>
                        <a:t>1.6</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Calibri"/>
                          <a:ea typeface="Times New Roman"/>
                          <a:cs typeface="Calibri"/>
                        </a:rPr>
                        <a:t>0.4</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4001">
                <a:tc>
                  <a:txBody>
                    <a:bodyPr/>
                    <a:lstStyle/>
                    <a:p>
                      <a:pPr marL="0" marR="0">
                        <a:lnSpc>
                          <a:spcPct val="115000"/>
                        </a:lnSpc>
                        <a:spcBef>
                          <a:spcPts val="0"/>
                        </a:spcBef>
                        <a:spcAft>
                          <a:spcPts val="0"/>
                        </a:spcAft>
                      </a:pPr>
                      <a:r>
                        <a:rPr lang="en-US" sz="1200">
                          <a:solidFill>
                            <a:srgbClr val="000000"/>
                          </a:solidFill>
                          <a:latin typeface="Calibri"/>
                          <a:ea typeface="Times New Roman"/>
                          <a:cs typeface="Calibri"/>
                        </a:rPr>
                        <a:t>Rural</a:t>
                      </a:r>
                      <a:endParaRPr lang="en-US" sz="12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Calibri"/>
                          <a:ea typeface="Times New Roman"/>
                          <a:cs typeface="Calibri"/>
                        </a:rPr>
                        <a:t>16.4</a:t>
                      </a:r>
                      <a:endParaRPr lang="en-US" sz="12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Calibri"/>
                          <a:ea typeface="Times New Roman"/>
                          <a:cs typeface="Calibri"/>
                        </a:rPr>
                        <a:t>3.3</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Calibri"/>
                          <a:ea typeface="Times New Roman"/>
                          <a:cs typeface="Calibri"/>
                        </a:rPr>
                        <a:t>1.0</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4001">
                <a:tc>
                  <a:txBody>
                    <a:bodyPr/>
                    <a:lstStyle/>
                    <a:p>
                      <a:pPr>
                        <a:lnSpc>
                          <a:spcPct val="115000"/>
                        </a:lnSpc>
                      </a:pPr>
                      <a:endParaRPr lang="en-US" sz="1200">
                        <a:latin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4001">
                <a:tc>
                  <a:txBody>
                    <a:bodyPr/>
                    <a:lstStyle/>
                    <a:p>
                      <a:pPr marL="0" marR="0">
                        <a:lnSpc>
                          <a:spcPct val="115000"/>
                        </a:lnSpc>
                        <a:spcBef>
                          <a:spcPts val="0"/>
                        </a:spcBef>
                        <a:spcAft>
                          <a:spcPts val="0"/>
                        </a:spcAft>
                      </a:pPr>
                      <a:r>
                        <a:rPr lang="en-US" sz="1200" b="1" dirty="0">
                          <a:solidFill>
                            <a:srgbClr val="000000"/>
                          </a:solidFill>
                          <a:latin typeface="Calibri"/>
                          <a:ea typeface="Times New Roman"/>
                          <a:cs typeface="Calibri"/>
                        </a:rPr>
                        <a:t>Total</a:t>
                      </a:r>
                      <a:endParaRPr lang="en-US" sz="1200" b="1"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rgbClr val="000000"/>
                          </a:solidFill>
                          <a:latin typeface="Calibri"/>
                          <a:ea typeface="Times New Roman"/>
                          <a:cs typeface="Calibri"/>
                        </a:rPr>
                        <a:t>14.3</a:t>
                      </a:r>
                      <a:endParaRPr lang="en-US" sz="1200" b="1"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b="1"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rgbClr val="000000"/>
                          </a:solidFill>
                          <a:latin typeface="Calibri"/>
                          <a:ea typeface="Times New Roman"/>
                          <a:cs typeface="Calibri"/>
                        </a:rPr>
                        <a:t>2.8</a:t>
                      </a:r>
                      <a:endParaRPr lang="en-US" sz="1200" b="1"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b="1"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rgbClr val="000000"/>
                          </a:solidFill>
                          <a:latin typeface="Calibri"/>
                          <a:ea typeface="Times New Roman"/>
                          <a:cs typeface="Calibri"/>
                        </a:rPr>
                        <a:t>0.8</a:t>
                      </a:r>
                      <a:endParaRPr lang="en-US" sz="1200" b="1"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09600" y="118110"/>
            <a:ext cx="8153400" cy="882004"/>
          </a:xfrm>
        </p:spPr>
        <p:txBody>
          <a:bodyPr>
            <a:normAutofit/>
          </a:bodyPr>
          <a:lstStyle>
            <a:extLst/>
          </a:lstStyle>
          <a:p>
            <a:pPr algn="ctr"/>
            <a:r>
              <a:rPr lang="en-US" sz="2400" b="1" dirty="0" smtClean="0">
                <a:solidFill>
                  <a:srgbClr val="000000"/>
                </a:solidFill>
                <a:latin typeface="Calibri"/>
                <a:ea typeface="Times New Roman"/>
                <a:cs typeface="Calibri"/>
              </a:rPr>
              <a:t>Table 2: Distribution of Poor in Urban and Rural Areas</a:t>
            </a:r>
            <a:endParaRPr lang="en-US" sz="2400" dirty="0"/>
          </a:p>
        </p:txBody>
      </p:sp>
      <p:graphicFrame>
        <p:nvGraphicFramePr>
          <p:cNvPr id="9" name="Table 8"/>
          <p:cNvGraphicFramePr>
            <a:graphicFrameLocks noGrp="1"/>
          </p:cNvGraphicFramePr>
          <p:nvPr/>
        </p:nvGraphicFramePr>
        <p:xfrm>
          <a:off x="571472" y="1142992"/>
          <a:ext cx="8215142" cy="3748487"/>
        </p:xfrm>
        <a:graphic>
          <a:graphicData uri="http://schemas.openxmlformats.org/drawingml/2006/table">
            <a:tbl>
              <a:tblPr/>
              <a:tblGrid>
                <a:gridCol w="3462475"/>
                <a:gridCol w="1400717"/>
                <a:gridCol w="250826"/>
                <a:gridCol w="1425149"/>
                <a:gridCol w="250826"/>
                <a:gridCol w="1425149"/>
              </a:tblGrid>
              <a:tr h="225053">
                <a:tc gridSpan="6">
                  <a:txBody>
                    <a:bodyPr/>
                    <a:lstStyle/>
                    <a:p>
                      <a:pPr marL="0" marR="0" algn="ctr">
                        <a:lnSpc>
                          <a:spcPct val="115000"/>
                        </a:lnSpc>
                        <a:spcBef>
                          <a:spcPts val="0"/>
                        </a:spcBef>
                        <a:spcAft>
                          <a:spcPts val="0"/>
                        </a:spcAft>
                      </a:pPr>
                      <a:endParaRPr lang="en-US" sz="1200" dirty="0">
                        <a:latin typeface="Calibri"/>
                        <a:ea typeface="Calibri"/>
                        <a:cs typeface="Arial"/>
                      </a:endParaRPr>
                    </a:p>
                  </a:txBody>
                  <a:tcPr marL="68580" marR="6858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96858">
                <a:tc>
                  <a:txBody>
                    <a:bodyPr/>
                    <a:lstStyle/>
                    <a:p>
                      <a:pPr marL="0" marR="0" algn="ctr">
                        <a:lnSpc>
                          <a:spcPct val="115000"/>
                        </a:lnSpc>
                        <a:spcBef>
                          <a:spcPts val="0"/>
                        </a:spcBef>
                        <a:spcAft>
                          <a:spcPts val="0"/>
                        </a:spcAft>
                      </a:pPr>
                      <a:r>
                        <a:rPr lang="en-US" sz="1200" b="1" dirty="0">
                          <a:solidFill>
                            <a:srgbClr val="000000"/>
                          </a:solidFill>
                          <a:latin typeface="Calibri"/>
                          <a:ea typeface="Times New Roman"/>
                          <a:cs typeface="Calibri"/>
                        </a:rPr>
                        <a:t> </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rgbClr val="000000"/>
                          </a:solidFill>
                          <a:latin typeface="Calibri"/>
                          <a:ea typeface="Times New Roman"/>
                          <a:cs typeface="Calibri"/>
                        </a:rPr>
                        <a:t>Poverty Headcount Rate</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solidFill>
                            <a:srgbClr val="000000"/>
                          </a:solidFill>
                          <a:latin typeface="Calibri"/>
                          <a:ea typeface="Times New Roman"/>
                          <a:cs typeface="Calibri"/>
                        </a:rPr>
                        <a:t>Distribution of the Poor</a:t>
                      </a:r>
                      <a:endParaRPr lang="en-US" sz="12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solidFill>
                            <a:srgbClr val="000000"/>
                          </a:solidFill>
                          <a:latin typeface="Calibri"/>
                          <a:ea typeface="Times New Roman"/>
                          <a:cs typeface="Calibri"/>
                        </a:rPr>
                        <a:t>Distribution of Population</a:t>
                      </a:r>
                      <a:endParaRPr lang="en-US" sz="12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053">
                <a:tc>
                  <a:txBody>
                    <a:bodyPr/>
                    <a:lstStyle/>
                    <a:p>
                      <a:pPr marL="0" marR="0" algn="ctr">
                        <a:lnSpc>
                          <a:spcPct val="115000"/>
                        </a:lnSpc>
                        <a:spcBef>
                          <a:spcPts val="0"/>
                        </a:spcBef>
                        <a:spcAft>
                          <a:spcPts val="0"/>
                        </a:spcAft>
                      </a:pPr>
                      <a:r>
                        <a:rPr lang="en-US" sz="1200" b="1" dirty="0">
                          <a:solidFill>
                            <a:srgbClr val="000000"/>
                          </a:solidFill>
                          <a:latin typeface="Calibri"/>
                          <a:ea typeface="Times New Roman"/>
                          <a:cs typeface="Calibri"/>
                        </a:rPr>
                        <a:t> </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rgbClr val="000000"/>
                          </a:solidFill>
                          <a:latin typeface="Calibri"/>
                          <a:ea typeface="Times New Roman"/>
                          <a:cs typeface="Calibri"/>
                        </a:rPr>
                        <a:t>2012/2013</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solidFill>
                            <a:srgbClr val="000000"/>
                          </a:solidFill>
                          <a:latin typeface="Calibri"/>
                          <a:ea typeface="Times New Roman"/>
                          <a:cs typeface="Calibri"/>
                        </a:rPr>
                        <a:t>2012/2013</a:t>
                      </a:r>
                      <a:endParaRPr lang="en-US" sz="12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solidFill>
                            <a:srgbClr val="000000"/>
                          </a:solidFill>
                          <a:latin typeface="Calibri"/>
                          <a:ea typeface="Times New Roman"/>
                          <a:cs typeface="Calibri"/>
                        </a:rPr>
                        <a:t>2012/2013</a:t>
                      </a:r>
                      <a:endParaRPr lang="en-US" sz="12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8023">
                <a:tc>
                  <a:txBody>
                    <a:bodyPr/>
                    <a:lstStyle/>
                    <a:p>
                      <a:pPr marL="0" marR="0">
                        <a:lnSpc>
                          <a:spcPct val="115000"/>
                        </a:lnSpc>
                        <a:spcBef>
                          <a:spcPts val="0"/>
                        </a:spcBef>
                        <a:spcAft>
                          <a:spcPts val="0"/>
                        </a:spcAft>
                      </a:pPr>
                      <a:r>
                        <a:rPr lang="en-US" sz="1200" b="1" dirty="0">
                          <a:solidFill>
                            <a:srgbClr val="000000"/>
                          </a:solidFill>
                          <a:latin typeface="Calibri"/>
                          <a:ea typeface="Times New Roman"/>
                          <a:cs typeface="Calibri"/>
                        </a:rPr>
                        <a:t>Upper poverty line = 145.55 </a:t>
                      </a:r>
                      <a:r>
                        <a:rPr lang="en-US" sz="1200" b="1" dirty="0" err="1">
                          <a:solidFill>
                            <a:srgbClr val="000000"/>
                          </a:solidFill>
                          <a:latin typeface="Calibri"/>
                          <a:ea typeface="Times New Roman"/>
                          <a:cs typeface="Calibri"/>
                        </a:rPr>
                        <a:t>somoni</a:t>
                      </a:r>
                      <a:r>
                        <a:rPr lang="en-US" sz="1200" b="1" dirty="0">
                          <a:solidFill>
                            <a:srgbClr val="000000"/>
                          </a:solidFill>
                          <a:latin typeface="Calibri"/>
                          <a:ea typeface="Times New Roman"/>
                          <a:cs typeface="Calibri"/>
                        </a:rPr>
                        <a:t>/person/month</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053">
                <a:tc>
                  <a:txBody>
                    <a:bodyPr/>
                    <a:lstStyle/>
                    <a:p>
                      <a:pPr marL="0" marR="0">
                        <a:lnSpc>
                          <a:spcPct val="115000"/>
                        </a:lnSpc>
                        <a:spcBef>
                          <a:spcPts val="0"/>
                        </a:spcBef>
                        <a:spcAft>
                          <a:spcPts val="0"/>
                        </a:spcAft>
                      </a:pPr>
                      <a:r>
                        <a:rPr lang="en-US" sz="1200" dirty="0">
                          <a:solidFill>
                            <a:srgbClr val="000000"/>
                          </a:solidFill>
                          <a:latin typeface="Calibri"/>
                          <a:ea typeface="Times New Roman"/>
                          <a:cs typeface="Calibri"/>
                        </a:rPr>
                        <a:t>Urban</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Calibri"/>
                          <a:ea typeface="Times New Roman"/>
                          <a:cs typeface="Calibri"/>
                        </a:rPr>
                        <a:t>28.5</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Calibri"/>
                          <a:ea typeface="Times New Roman"/>
                          <a:cs typeface="Calibri"/>
                        </a:rPr>
                        <a:t>26.5</a:t>
                      </a:r>
                      <a:endParaRPr lang="en-US" sz="12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Calibri"/>
                          <a:ea typeface="Times New Roman"/>
                          <a:cs typeface="Calibri"/>
                        </a:rPr>
                        <a:t>33.2</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053">
                <a:tc>
                  <a:txBody>
                    <a:bodyPr/>
                    <a:lstStyle/>
                    <a:p>
                      <a:pPr marL="0" marR="0">
                        <a:lnSpc>
                          <a:spcPct val="115000"/>
                        </a:lnSpc>
                        <a:spcBef>
                          <a:spcPts val="0"/>
                        </a:spcBef>
                        <a:spcAft>
                          <a:spcPts val="0"/>
                        </a:spcAft>
                      </a:pPr>
                      <a:r>
                        <a:rPr lang="en-US" sz="1200" dirty="0">
                          <a:solidFill>
                            <a:srgbClr val="000000"/>
                          </a:solidFill>
                          <a:latin typeface="Calibri"/>
                          <a:ea typeface="Times New Roman"/>
                          <a:cs typeface="Calibri"/>
                        </a:rPr>
                        <a:t>Rural</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Calibri"/>
                          <a:ea typeface="Times New Roman"/>
                          <a:cs typeface="Calibri"/>
                        </a:rPr>
                        <a:t>39.2</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Calibri"/>
                          <a:ea typeface="Times New Roman"/>
                          <a:cs typeface="Calibri"/>
                        </a:rPr>
                        <a:t>73.5</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Calibri"/>
                          <a:ea typeface="Times New Roman"/>
                          <a:cs typeface="Calibri"/>
                        </a:rPr>
                        <a:t>66.8</a:t>
                      </a:r>
                      <a:endParaRPr lang="en-US" sz="12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053">
                <a:tc>
                  <a:txBody>
                    <a:bodyPr/>
                    <a:lstStyle/>
                    <a:p>
                      <a:pPr>
                        <a:lnSpc>
                          <a:spcPct val="115000"/>
                        </a:lnSpc>
                      </a:pPr>
                      <a:endParaRPr lang="en-US" sz="1200">
                        <a:latin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053">
                <a:tc>
                  <a:txBody>
                    <a:bodyPr/>
                    <a:lstStyle/>
                    <a:p>
                      <a:pPr marL="0" marR="0">
                        <a:lnSpc>
                          <a:spcPct val="115000"/>
                        </a:lnSpc>
                        <a:spcBef>
                          <a:spcPts val="0"/>
                        </a:spcBef>
                        <a:spcAft>
                          <a:spcPts val="0"/>
                        </a:spcAft>
                      </a:pPr>
                      <a:r>
                        <a:rPr lang="en-US" sz="1200" b="1" dirty="0">
                          <a:solidFill>
                            <a:srgbClr val="000000"/>
                          </a:solidFill>
                          <a:latin typeface="Calibri"/>
                          <a:ea typeface="Times New Roman"/>
                          <a:cs typeface="Calibri"/>
                        </a:rPr>
                        <a:t>Total</a:t>
                      </a:r>
                      <a:endParaRPr lang="en-US" sz="1200" b="1"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rgbClr val="000000"/>
                          </a:solidFill>
                          <a:latin typeface="Calibri"/>
                          <a:ea typeface="Times New Roman"/>
                          <a:cs typeface="Calibri"/>
                        </a:rPr>
                        <a:t>35.6</a:t>
                      </a:r>
                      <a:endParaRPr lang="en-US" sz="1200" b="1"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b="1"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rgbClr val="000000"/>
                          </a:solidFill>
                          <a:latin typeface="Calibri"/>
                          <a:ea typeface="Times New Roman"/>
                          <a:cs typeface="Calibri"/>
                        </a:rPr>
                        <a:t>100.0</a:t>
                      </a:r>
                      <a:endParaRPr lang="en-US" sz="1200" b="1"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b="1"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rgbClr val="000000"/>
                          </a:solidFill>
                          <a:latin typeface="Calibri"/>
                          <a:ea typeface="Times New Roman"/>
                          <a:cs typeface="Calibri"/>
                        </a:rPr>
                        <a:t>100.0</a:t>
                      </a:r>
                      <a:endParaRPr lang="en-US" sz="1200" b="1"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053">
                <a:tc>
                  <a:txBody>
                    <a:bodyPr/>
                    <a:lstStyle/>
                    <a:p>
                      <a:pPr>
                        <a:lnSpc>
                          <a:spcPct val="115000"/>
                        </a:lnSpc>
                      </a:pPr>
                      <a:endParaRPr lang="en-US" sz="1200">
                        <a:latin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8023">
                <a:tc>
                  <a:txBody>
                    <a:bodyPr/>
                    <a:lstStyle/>
                    <a:p>
                      <a:pPr marL="0" marR="0">
                        <a:lnSpc>
                          <a:spcPct val="115000"/>
                        </a:lnSpc>
                        <a:spcBef>
                          <a:spcPts val="0"/>
                        </a:spcBef>
                        <a:spcAft>
                          <a:spcPts val="0"/>
                        </a:spcAft>
                      </a:pPr>
                      <a:r>
                        <a:rPr lang="en-US" sz="1200" b="1">
                          <a:solidFill>
                            <a:srgbClr val="000000"/>
                          </a:solidFill>
                          <a:latin typeface="Calibri"/>
                          <a:ea typeface="Times New Roman"/>
                          <a:cs typeface="Calibri"/>
                        </a:rPr>
                        <a:t>Food poverty line = 105.14 somoni/person/month</a:t>
                      </a:r>
                      <a:endParaRPr lang="en-US" sz="12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053">
                <a:tc>
                  <a:txBody>
                    <a:bodyPr/>
                    <a:lstStyle/>
                    <a:p>
                      <a:pPr marL="0" marR="0">
                        <a:lnSpc>
                          <a:spcPct val="115000"/>
                        </a:lnSpc>
                        <a:spcBef>
                          <a:spcPts val="0"/>
                        </a:spcBef>
                        <a:spcAft>
                          <a:spcPts val="0"/>
                        </a:spcAft>
                      </a:pPr>
                      <a:r>
                        <a:rPr lang="en-US" sz="1200">
                          <a:solidFill>
                            <a:srgbClr val="000000"/>
                          </a:solidFill>
                          <a:latin typeface="Calibri"/>
                          <a:ea typeface="Times New Roman"/>
                          <a:cs typeface="Calibri"/>
                        </a:rPr>
                        <a:t>Urban</a:t>
                      </a:r>
                      <a:endParaRPr lang="en-US" sz="12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Calibri"/>
                          <a:ea typeface="Times New Roman"/>
                          <a:cs typeface="Calibri"/>
                        </a:rPr>
                        <a:t>10.0</a:t>
                      </a:r>
                      <a:endParaRPr lang="en-US" sz="12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Calibri"/>
                          <a:ea typeface="Times New Roman"/>
                          <a:cs typeface="Calibri"/>
                        </a:rPr>
                        <a:t>23.2</a:t>
                      </a:r>
                      <a:endParaRPr lang="en-US" sz="12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Calibri"/>
                          <a:ea typeface="Times New Roman"/>
                          <a:cs typeface="Calibri"/>
                        </a:rPr>
                        <a:t>33.2</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053">
                <a:tc>
                  <a:txBody>
                    <a:bodyPr/>
                    <a:lstStyle/>
                    <a:p>
                      <a:pPr marL="0" marR="0">
                        <a:lnSpc>
                          <a:spcPct val="115000"/>
                        </a:lnSpc>
                        <a:spcBef>
                          <a:spcPts val="0"/>
                        </a:spcBef>
                        <a:spcAft>
                          <a:spcPts val="0"/>
                        </a:spcAft>
                      </a:pPr>
                      <a:r>
                        <a:rPr lang="en-US" sz="1200">
                          <a:solidFill>
                            <a:srgbClr val="000000"/>
                          </a:solidFill>
                          <a:latin typeface="Calibri"/>
                          <a:ea typeface="Times New Roman"/>
                          <a:cs typeface="Calibri"/>
                        </a:rPr>
                        <a:t>Rural</a:t>
                      </a:r>
                      <a:endParaRPr lang="en-US" sz="12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Calibri"/>
                          <a:ea typeface="Times New Roman"/>
                          <a:cs typeface="Calibri"/>
                        </a:rPr>
                        <a:t>16.4</a:t>
                      </a:r>
                      <a:endParaRPr lang="en-US" sz="12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Calibri"/>
                          <a:ea typeface="Times New Roman"/>
                          <a:cs typeface="Calibri"/>
                        </a:rPr>
                        <a:t>76.8</a:t>
                      </a:r>
                      <a:endParaRPr lang="en-US" sz="12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latin typeface="Calibri"/>
                          <a:ea typeface="Times New Roman"/>
                          <a:cs typeface="Calibri"/>
                        </a:rPr>
                        <a:t>66.8</a:t>
                      </a:r>
                      <a:endParaRPr lang="en-US" sz="12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053">
                <a:tc>
                  <a:txBody>
                    <a:bodyPr/>
                    <a:lstStyle/>
                    <a:p>
                      <a:pPr>
                        <a:lnSpc>
                          <a:spcPct val="115000"/>
                        </a:lnSpc>
                      </a:pPr>
                      <a:endParaRPr lang="en-US" sz="1200">
                        <a:latin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053">
                <a:tc>
                  <a:txBody>
                    <a:bodyPr/>
                    <a:lstStyle/>
                    <a:p>
                      <a:pPr marL="0" marR="0">
                        <a:lnSpc>
                          <a:spcPct val="115000"/>
                        </a:lnSpc>
                        <a:spcBef>
                          <a:spcPts val="0"/>
                        </a:spcBef>
                        <a:spcAft>
                          <a:spcPts val="0"/>
                        </a:spcAft>
                      </a:pPr>
                      <a:r>
                        <a:rPr lang="en-US" sz="1200" b="1" dirty="0">
                          <a:solidFill>
                            <a:srgbClr val="000000"/>
                          </a:solidFill>
                          <a:latin typeface="Calibri"/>
                          <a:ea typeface="Times New Roman"/>
                          <a:cs typeface="Calibri"/>
                        </a:rPr>
                        <a:t>Total</a:t>
                      </a:r>
                      <a:endParaRPr lang="en-US" sz="1200" b="1"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rgbClr val="000000"/>
                          </a:solidFill>
                          <a:latin typeface="Calibri"/>
                          <a:ea typeface="Times New Roman"/>
                          <a:cs typeface="Calibri"/>
                        </a:rPr>
                        <a:t>14.3</a:t>
                      </a:r>
                      <a:endParaRPr lang="en-US" sz="1200" b="1"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b="1"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rgbClr val="000000"/>
                          </a:solidFill>
                          <a:latin typeface="Calibri"/>
                          <a:ea typeface="Times New Roman"/>
                          <a:cs typeface="Calibri"/>
                        </a:rPr>
                        <a:t>100.0</a:t>
                      </a:r>
                      <a:endParaRPr lang="en-US" sz="1200" b="1"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200" b="1"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rgbClr val="000000"/>
                          </a:solidFill>
                          <a:latin typeface="Calibri"/>
                          <a:ea typeface="Times New Roman"/>
                          <a:cs typeface="Calibri"/>
                        </a:rPr>
                        <a:t>100.0</a:t>
                      </a:r>
                      <a:endParaRPr lang="en-US" sz="1200" b="1"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09600" y="118110"/>
            <a:ext cx="8153400" cy="882004"/>
          </a:xfrm>
        </p:spPr>
        <p:txBody>
          <a:bodyPr>
            <a:noAutofit/>
          </a:bodyPr>
          <a:lstStyle>
            <a:extLst/>
          </a:lstStyle>
          <a:p>
            <a:pPr marL="0" marR="0" algn="ctr">
              <a:lnSpc>
                <a:spcPct val="115000"/>
              </a:lnSpc>
              <a:spcBef>
                <a:spcPts val="0"/>
              </a:spcBef>
              <a:spcAft>
                <a:spcPts val="0"/>
              </a:spcAft>
            </a:pPr>
            <a:r>
              <a:rPr lang="en-US" sz="2400" b="1" dirty="0" smtClean="0">
                <a:solidFill>
                  <a:srgbClr val="000000"/>
                </a:solidFill>
                <a:latin typeface="Calibri"/>
                <a:ea typeface="Times New Roman"/>
                <a:cs typeface="Calibri"/>
              </a:rPr>
              <a:t>Table 3: Headcount Ratio by </a:t>
            </a:r>
            <a:r>
              <a:rPr lang="en-US" sz="2400" b="1" dirty="0" err="1" smtClean="0">
                <a:solidFill>
                  <a:srgbClr val="000000"/>
                </a:solidFill>
                <a:latin typeface="Calibri"/>
                <a:ea typeface="Times New Roman"/>
                <a:cs typeface="Calibri"/>
              </a:rPr>
              <a:t>Subnational</a:t>
            </a:r>
            <a:r>
              <a:rPr lang="en-US" sz="2400" b="1" dirty="0" smtClean="0">
                <a:solidFill>
                  <a:srgbClr val="000000"/>
                </a:solidFill>
                <a:latin typeface="Calibri"/>
                <a:ea typeface="Times New Roman"/>
                <a:cs typeface="Calibri"/>
              </a:rPr>
              <a:t> Regions</a:t>
            </a:r>
            <a:endParaRPr lang="en-US" sz="2000" dirty="0">
              <a:latin typeface="Calibri"/>
              <a:ea typeface="Calibri"/>
              <a:cs typeface="Arial"/>
            </a:endParaRPr>
          </a:p>
        </p:txBody>
      </p:sp>
      <p:graphicFrame>
        <p:nvGraphicFramePr>
          <p:cNvPr id="7" name="Table 6"/>
          <p:cNvGraphicFramePr>
            <a:graphicFrameLocks noGrp="1"/>
          </p:cNvGraphicFramePr>
          <p:nvPr/>
        </p:nvGraphicFramePr>
        <p:xfrm>
          <a:off x="714347" y="1131841"/>
          <a:ext cx="8072495" cy="3944977"/>
        </p:xfrm>
        <a:graphic>
          <a:graphicData uri="http://schemas.openxmlformats.org/drawingml/2006/table">
            <a:tbl>
              <a:tblPr/>
              <a:tblGrid>
                <a:gridCol w="3071835"/>
                <a:gridCol w="1500198"/>
                <a:gridCol w="214314"/>
                <a:gridCol w="1428760"/>
                <a:gridCol w="285752"/>
                <a:gridCol w="1571636"/>
              </a:tblGrid>
              <a:tr h="152399">
                <a:tc gridSpan="6">
                  <a:txBody>
                    <a:bodyPr/>
                    <a:lstStyle/>
                    <a:p>
                      <a:pPr marL="0" marR="0" algn="ctr">
                        <a:lnSpc>
                          <a:spcPct val="115000"/>
                        </a:lnSpc>
                        <a:spcBef>
                          <a:spcPts val="0"/>
                        </a:spcBef>
                        <a:spcAft>
                          <a:spcPts val="0"/>
                        </a:spcAft>
                      </a:pPr>
                      <a:endParaRPr lang="en-US" sz="900" dirty="0">
                        <a:latin typeface="Calibri"/>
                        <a:ea typeface="Calibri"/>
                        <a:cs typeface="Arial"/>
                      </a:endParaRPr>
                    </a:p>
                  </a:txBody>
                  <a:tcPr marL="56340" marR="5634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82043">
                <a:tc>
                  <a:txBody>
                    <a:bodyPr/>
                    <a:lstStyle/>
                    <a:p>
                      <a:pPr marL="0" marR="0" algn="ctr">
                        <a:lnSpc>
                          <a:spcPct val="115000"/>
                        </a:lnSpc>
                        <a:spcBef>
                          <a:spcPts val="0"/>
                        </a:spcBef>
                        <a:spcAft>
                          <a:spcPts val="0"/>
                        </a:spcAft>
                      </a:pPr>
                      <a:r>
                        <a:rPr lang="en-US" sz="1000" b="1" dirty="0">
                          <a:solidFill>
                            <a:srgbClr val="000000"/>
                          </a:solidFill>
                          <a:latin typeface="Calibri"/>
                          <a:ea typeface="Times New Roman"/>
                          <a:cs typeface="Calibri"/>
                        </a:rPr>
                        <a:t> </a:t>
                      </a:r>
                      <a:endParaRPr lang="en-US" sz="1000"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solidFill>
                            <a:srgbClr val="000000"/>
                          </a:solidFill>
                          <a:latin typeface="Calibri"/>
                          <a:ea typeface="Times New Roman"/>
                          <a:cs typeface="Calibri"/>
                        </a:rPr>
                        <a:t>Poverty Headcount Rate</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solidFill>
                            <a:srgbClr val="000000"/>
                          </a:solidFill>
                          <a:latin typeface="Calibri"/>
                          <a:ea typeface="Times New Roman"/>
                          <a:cs typeface="Calibri"/>
                        </a:rPr>
                        <a:t>Distribution of the Poor</a:t>
                      </a:r>
                      <a:endParaRPr lang="en-US" sz="1000"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solidFill>
                            <a:srgbClr val="000000"/>
                          </a:solidFill>
                          <a:latin typeface="Calibri"/>
                          <a:ea typeface="Times New Roman"/>
                          <a:cs typeface="Calibri"/>
                        </a:rPr>
                        <a:t>Distribution of Population</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9332">
                <a:tc>
                  <a:txBody>
                    <a:bodyPr/>
                    <a:lstStyle/>
                    <a:p>
                      <a:pPr marL="0" marR="0" algn="ctr">
                        <a:lnSpc>
                          <a:spcPct val="115000"/>
                        </a:lnSpc>
                        <a:spcBef>
                          <a:spcPts val="0"/>
                        </a:spcBef>
                        <a:spcAft>
                          <a:spcPts val="0"/>
                        </a:spcAft>
                      </a:pPr>
                      <a:r>
                        <a:rPr lang="en-US" sz="1000" b="1" dirty="0">
                          <a:solidFill>
                            <a:srgbClr val="000000"/>
                          </a:solidFill>
                          <a:latin typeface="Calibri"/>
                          <a:ea typeface="Times New Roman"/>
                          <a:cs typeface="Calibri"/>
                        </a:rPr>
                        <a:t> </a:t>
                      </a:r>
                      <a:endParaRPr lang="en-US" sz="1000"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solidFill>
                            <a:srgbClr val="000000"/>
                          </a:solidFill>
                          <a:latin typeface="Calibri"/>
                          <a:ea typeface="Times New Roman"/>
                          <a:cs typeface="Calibri"/>
                        </a:rPr>
                        <a:t>2012/2013</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solidFill>
                            <a:srgbClr val="000000"/>
                          </a:solidFill>
                          <a:latin typeface="Calibri"/>
                          <a:ea typeface="Times New Roman"/>
                          <a:cs typeface="Calibri"/>
                        </a:rPr>
                        <a:t>2012/2013</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solidFill>
                            <a:srgbClr val="000000"/>
                          </a:solidFill>
                          <a:latin typeface="Calibri"/>
                          <a:ea typeface="Times New Roman"/>
                          <a:cs typeface="Calibri"/>
                        </a:rPr>
                        <a:t>2012/2013</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9332">
                <a:tc>
                  <a:txBody>
                    <a:bodyPr/>
                    <a:lstStyle/>
                    <a:p>
                      <a:pPr marL="0" marR="0">
                        <a:lnSpc>
                          <a:spcPct val="115000"/>
                        </a:lnSpc>
                        <a:spcBef>
                          <a:spcPts val="0"/>
                        </a:spcBef>
                        <a:spcAft>
                          <a:spcPts val="0"/>
                        </a:spcAft>
                      </a:pPr>
                      <a:r>
                        <a:rPr lang="en-US" sz="1000" b="1" dirty="0">
                          <a:solidFill>
                            <a:srgbClr val="000000"/>
                          </a:solidFill>
                          <a:latin typeface="Calibri"/>
                          <a:ea typeface="Times New Roman"/>
                          <a:cs typeface="Calibri"/>
                        </a:rPr>
                        <a:t>Upper poverty line = 145.55 </a:t>
                      </a:r>
                      <a:r>
                        <a:rPr lang="en-US" sz="1000" b="1" dirty="0" err="1">
                          <a:solidFill>
                            <a:srgbClr val="000000"/>
                          </a:solidFill>
                          <a:latin typeface="Calibri"/>
                          <a:ea typeface="Times New Roman"/>
                          <a:cs typeface="Calibri"/>
                        </a:rPr>
                        <a:t>somoni</a:t>
                      </a:r>
                      <a:r>
                        <a:rPr lang="en-US" sz="1000" b="1" dirty="0">
                          <a:solidFill>
                            <a:srgbClr val="000000"/>
                          </a:solidFill>
                          <a:latin typeface="Calibri"/>
                          <a:ea typeface="Times New Roman"/>
                          <a:cs typeface="Calibri"/>
                        </a:rPr>
                        <a:t>/person/month</a:t>
                      </a:r>
                      <a:endParaRPr lang="en-US" sz="1000"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dirty="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9332">
                <a:tc>
                  <a:txBody>
                    <a:bodyPr/>
                    <a:lstStyle/>
                    <a:p>
                      <a:pPr>
                        <a:lnSpc>
                          <a:spcPct val="115000"/>
                        </a:lnSpc>
                      </a:pPr>
                      <a:endParaRPr lang="en-US" sz="1000" dirty="0">
                        <a:latin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dirty="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9332">
                <a:tc>
                  <a:txBody>
                    <a:bodyPr/>
                    <a:lstStyle/>
                    <a:p>
                      <a:pPr marL="0" marR="0">
                        <a:lnSpc>
                          <a:spcPct val="115000"/>
                        </a:lnSpc>
                        <a:spcBef>
                          <a:spcPts val="0"/>
                        </a:spcBef>
                        <a:spcAft>
                          <a:spcPts val="0"/>
                        </a:spcAft>
                      </a:pPr>
                      <a:r>
                        <a:rPr lang="en-US" sz="1000" b="1" dirty="0">
                          <a:solidFill>
                            <a:srgbClr val="000000"/>
                          </a:solidFill>
                          <a:latin typeface="Calibri"/>
                          <a:ea typeface="Times New Roman"/>
                          <a:cs typeface="Calibri"/>
                        </a:rPr>
                        <a:t>Region/Oblast</a:t>
                      </a:r>
                      <a:endParaRPr lang="en-US" sz="1000"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dirty="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dirty="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9332">
                <a:tc>
                  <a:txBody>
                    <a:bodyPr/>
                    <a:lstStyle/>
                    <a:p>
                      <a:pPr marL="0" marR="0">
                        <a:lnSpc>
                          <a:spcPct val="115000"/>
                        </a:lnSpc>
                        <a:spcBef>
                          <a:spcPts val="0"/>
                        </a:spcBef>
                        <a:spcAft>
                          <a:spcPts val="0"/>
                        </a:spcAft>
                      </a:pPr>
                      <a:r>
                        <a:rPr lang="en-US" sz="1000">
                          <a:solidFill>
                            <a:srgbClr val="000000"/>
                          </a:solidFill>
                          <a:latin typeface="Calibri"/>
                          <a:ea typeface="Times New Roman"/>
                          <a:cs typeface="Calibri"/>
                        </a:rPr>
                        <a:t>Dushanbe</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solidFill>
                            <a:srgbClr val="000000"/>
                          </a:solidFill>
                          <a:latin typeface="Calibri"/>
                          <a:ea typeface="Times New Roman"/>
                          <a:cs typeface="Calibri"/>
                        </a:rPr>
                        <a:t>19.2</a:t>
                      </a:r>
                      <a:endParaRPr lang="en-US" sz="1000"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dirty="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solidFill>
                            <a:srgbClr val="000000"/>
                          </a:solidFill>
                          <a:latin typeface="Calibri"/>
                          <a:ea typeface="Times New Roman"/>
                          <a:cs typeface="Calibri"/>
                        </a:rPr>
                        <a:t>5.9</a:t>
                      </a:r>
                      <a:endParaRPr lang="en-US" sz="1000"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solidFill>
                            <a:srgbClr val="000000"/>
                          </a:solidFill>
                          <a:latin typeface="Calibri"/>
                          <a:ea typeface="Times New Roman"/>
                          <a:cs typeface="Calibri"/>
                        </a:rPr>
                        <a:t>11.0</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9332">
                <a:tc>
                  <a:txBody>
                    <a:bodyPr/>
                    <a:lstStyle/>
                    <a:p>
                      <a:pPr marL="0" marR="0">
                        <a:lnSpc>
                          <a:spcPct val="115000"/>
                        </a:lnSpc>
                        <a:spcBef>
                          <a:spcPts val="0"/>
                        </a:spcBef>
                        <a:spcAft>
                          <a:spcPts val="0"/>
                        </a:spcAft>
                      </a:pPr>
                      <a:r>
                        <a:rPr lang="en-US" sz="1000">
                          <a:solidFill>
                            <a:srgbClr val="000000"/>
                          </a:solidFill>
                          <a:latin typeface="Calibri"/>
                          <a:ea typeface="Times New Roman"/>
                          <a:cs typeface="Calibri"/>
                        </a:rPr>
                        <a:t>Sogd</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solidFill>
                            <a:srgbClr val="000000"/>
                          </a:solidFill>
                          <a:latin typeface="Calibri"/>
                          <a:ea typeface="Times New Roman"/>
                          <a:cs typeface="Calibri"/>
                        </a:rPr>
                        <a:t>23.9</a:t>
                      </a:r>
                      <a:endParaRPr lang="en-US" sz="1000"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dirty="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solidFill>
                            <a:srgbClr val="000000"/>
                          </a:solidFill>
                          <a:latin typeface="Calibri"/>
                          <a:ea typeface="Times New Roman"/>
                          <a:cs typeface="Calibri"/>
                        </a:rPr>
                        <a:t>17.3</a:t>
                      </a:r>
                      <a:endParaRPr lang="en-US" sz="1000"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solidFill>
                            <a:srgbClr val="000000"/>
                          </a:solidFill>
                          <a:latin typeface="Calibri"/>
                          <a:ea typeface="Times New Roman"/>
                          <a:cs typeface="Calibri"/>
                        </a:rPr>
                        <a:t>25.7</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9332">
                <a:tc>
                  <a:txBody>
                    <a:bodyPr/>
                    <a:lstStyle/>
                    <a:p>
                      <a:pPr marL="0" marR="0">
                        <a:lnSpc>
                          <a:spcPct val="115000"/>
                        </a:lnSpc>
                        <a:spcBef>
                          <a:spcPts val="0"/>
                        </a:spcBef>
                        <a:spcAft>
                          <a:spcPts val="0"/>
                        </a:spcAft>
                      </a:pPr>
                      <a:r>
                        <a:rPr lang="en-US" sz="1000">
                          <a:solidFill>
                            <a:srgbClr val="000000"/>
                          </a:solidFill>
                          <a:latin typeface="Calibri"/>
                          <a:ea typeface="Times New Roman"/>
                          <a:cs typeface="Calibri"/>
                        </a:rPr>
                        <a:t>KHatlon</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solidFill>
                            <a:srgbClr val="000000"/>
                          </a:solidFill>
                          <a:latin typeface="Calibri"/>
                          <a:ea typeface="Times New Roman"/>
                          <a:cs typeface="Calibri"/>
                        </a:rPr>
                        <a:t>39.2</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dirty="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solidFill>
                            <a:srgbClr val="000000"/>
                          </a:solidFill>
                          <a:latin typeface="Calibri"/>
                          <a:ea typeface="Times New Roman"/>
                          <a:cs typeface="Calibri"/>
                        </a:rPr>
                        <a:t>34.7</a:t>
                      </a:r>
                      <a:endParaRPr lang="en-US" sz="1000"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solidFill>
                            <a:srgbClr val="000000"/>
                          </a:solidFill>
                          <a:latin typeface="Calibri"/>
                          <a:ea typeface="Times New Roman"/>
                          <a:cs typeface="Calibri"/>
                        </a:rPr>
                        <a:t>31.5</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9332">
                <a:tc>
                  <a:txBody>
                    <a:bodyPr/>
                    <a:lstStyle/>
                    <a:p>
                      <a:pPr marL="0" marR="0">
                        <a:lnSpc>
                          <a:spcPct val="115000"/>
                        </a:lnSpc>
                        <a:spcBef>
                          <a:spcPts val="0"/>
                        </a:spcBef>
                        <a:spcAft>
                          <a:spcPts val="0"/>
                        </a:spcAft>
                      </a:pPr>
                      <a:r>
                        <a:rPr lang="en-US" sz="1000" dirty="0" smtClean="0">
                          <a:solidFill>
                            <a:srgbClr val="000000"/>
                          </a:solidFill>
                          <a:latin typeface="Calibri"/>
                          <a:ea typeface="Calibri"/>
                          <a:cs typeface="Calibri"/>
                        </a:rPr>
                        <a:t>DRS</a:t>
                      </a:r>
                      <a:endParaRPr lang="en-US" sz="1000"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solidFill>
                            <a:srgbClr val="000000"/>
                          </a:solidFill>
                          <a:latin typeface="Calibri"/>
                          <a:ea typeface="Times New Roman"/>
                          <a:cs typeface="Calibri"/>
                        </a:rPr>
                        <a:t>45.7</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solidFill>
                            <a:srgbClr val="000000"/>
                          </a:solidFill>
                          <a:latin typeface="Calibri"/>
                          <a:ea typeface="Times New Roman"/>
                          <a:cs typeface="Calibri"/>
                        </a:rPr>
                        <a:t>30.1</a:t>
                      </a:r>
                      <a:endParaRPr lang="en-US" sz="1000"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dirty="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solidFill>
                            <a:srgbClr val="000000"/>
                          </a:solidFill>
                          <a:latin typeface="Calibri"/>
                          <a:ea typeface="Times New Roman"/>
                          <a:cs typeface="Calibri"/>
                        </a:rPr>
                        <a:t>23.5</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372">
                <a:tc>
                  <a:txBody>
                    <a:bodyPr/>
                    <a:lstStyle/>
                    <a:p>
                      <a:pPr marL="0" marR="0">
                        <a:lnSpc>
                          <a:spcPct val="115000"/>
                        </a:lnSpc>
                        <a:spcBef>
                          <a:spcPts val="0"/>
                        </a:spcBef>
                        <a:spcAft>
                          <a:spcPts val="0"/>
                        </a:spcAft>
                      </a:pPr>
                      <a:r>
                        <a:rPr lang="en-US" sz="1000">
                          <a:solidFill>
                            <a:srgbClr val="000000"/>
                          </a:solidFill>
                          <a:latin typeface="Calibri"/>
                          <a:ea typeface="Times New Roman"/>
                          <a:cs typeface="Calibri"/>
                        </a:rPr>
                        <a:t>GBAO</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solidFill>
                            <a:srgbClr val="000000"/>
                          </a:solidFill>
                          <a:latin typeface="Calibri"/>
                          <a:ea typeface="Times New Roman"/>
                          <a:cs typeface="Calibri"/>
                        </a:rPr>
                        <a:t>51.5</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solidFill>
                            <a:srgbClr val="000000"/>
                          </a:solidFill>
                          <a:latin typeface="Calibri"/>
                          <a:ea typeface="Times New Roman"/>
                          <a:cs typeface="Calibri"/>
                        </a:rPr>
                        <a:t>12.1</a:t>
                      </a:r>
                      <a:endParaRPr lang="en-US" sz="1000"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solidFill>
                            <a:srgbClr val="000000"/>
                          </a:solidFill>
                          <a:latin typeface="Calibri"/>
                          <a:ea typeface="Times New Roman"/>
                          <a:cs typeface="Calibri"/>
                        </a:rPr>
                        <a:t>8.4</a:t>
                      </a:r>
                      <a:endParaRPr lang="en-US" sz="1000"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9332">
                <a:tc>
                  <a:txBody>
                    <a:bodyPr/>
                    <a:lstStyle/>
                    <a:p>
                      <a:pPr marL="0" marR="0">
                        <a:lnSpc>
                          <a:spcPct val="115000"/>
                        </a:lnSpc>
                        <a:spcBef>
                          <a:spcPts val="0"/>
                        </a:spcBef>
                        <a:spcAft>
                          <a:spcPts val="0"/>
                        </a:spcAft>
                      </a:pPr>
                      <a:r>
                        <a:rPr lang="en-US" sz="1000" b="1" dirty="0">
                          <a:solidFill>
                            <a:srgbClr val="000000"/>
                          </a:solidFill>
                          <a:latin typeface="Calibri"/>
                          <a:ea typeface="Times New Roman"/>
                          <a:cs typeface="Calibri"/>
                        </a:rPr>
                        <a:t>Total</a:t>
                      </a:r>
                      <a:endParaRPr lang="en-US" sz="1000" b="1"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solidFill>
                            <a:srgbClr val="000000"/>
                          </a:solidFill>
                          <a:latin typeface="Calibri"/>
                          <a:ea typeface="Times New Roman"/>
                          <a:cs typeface="Calibri"/>
                        </a:rPr>
                        <a:t>35.6</a:t>
                      </a:r>
                      <a:endParaRPr lang="en-US" sz="1000" b="1"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b="1" dirty="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solidFill>
                            <a:srgbClr val="000000"/>
                          </a:solidFill>
                          <a:latin typeface="Calibri"/>
                          <a:ea typeface="Times New Roman"/>
                          <a:cs typeface="Calibri"/>
                        </a:rPr>
                        <a:t>100.0</a:t>
                      </a:r>
                      <a:endParaRPr lang="en-US" sz="1000" b="1"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b="1" dirty="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solidFill>
                            <a:srgbClr val="000000"/>
                          </a:solidFill>
                          <a:latin typeface="Calibri"/>
                          <a:ea typeface="Times New Roman"/>
                          <a:cs typeface="Calibri"/>
                        </a:rPr>
                        <a:t>100.0</a:t>
                      </a:r>
                      <a:endParaRPr lang="en-US" sz="1000" b="1"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9332">
                <a:tc>
                  <a:txBody>
                    <a:bodyPr/>
                    <a:lstStyle/>
                    <a:p>
                      <a:pPr>
                        <a:lnSpc>
                          <a:spcPct val="115000"/>
                        </a:lnSpc>
                      </a:pPr>
                      <a:endParaRPr lang="en-US" sz="1000" dirty="0">
                        <a:latin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dirty="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dirty="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9332">
                <a:tc>
                  <a:txBody>
                    <a:bodyPr/>
                    <a:lstStyle/>
                    <a:p>
                      <a:pPr marL="0" marR="0">
                        <a:lnSpc>
                          <a:spcPct val="115000"/>
                        </a:lnSpc>
                        <a:spcBef>
                          <a:spcPts val="0"/>
                        </a:spcBef>
                        <a:spcAft>
                          <a:spcPts val="0"/>
                        </a:spcAft>
                      </a:pPr>
                      <a:r>
                        <a:rPr lang="en-US" sz="1000" b="1">
                          <a:solidFill>
                            <a:srgbClr val="000000"/>
                          </a:solidFill>
                          <a:latin typeface="Calibri"/>
                          <a:ea typeface="Times New Roman"/>
                          <a:cs typeface="Calibri"/>
                        </a:rPr>
                        <a:t>Food poverty line = 105.14 somoni/person/month</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dirty="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9332">
                <a:tc>
                  <a:txBody>
                    <a:bodyPr/>
                    <a:lstStyle/>
                    <a:p>
                      <a:pPr>
                        <a:lnSpc>
                          <a:spcPct val="115000"/>
                        </a:lnSpc>
                      </a:pPr>
                      <a:endParaRPr lang="en-US" sz="1000" dirty="0">
                        <a:latin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dirty="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9332">
                <a:tc>
                  <a:txBody>
                    <a:bodyPr/>
                    <a:lstStyle/>
                    <a:p>
                      <a:pPr marL="0" marR="0">
                        <a:lnSpc>
                          <a:spcPct val="115000"/>
                        </a:lnSpc>
                        <a:spcBef>
                          <a:spcPts val="0"/>
                        </a:spcBef>
                        <a:spcAft>
                          <a:spcPts val="0"/>
                        </a:spcAft>
                      </a:pPr>
                      <a:r>
                        <a:rPr lang="en-US" sz="1000" b="1" dirty="0">
                          <a:solidFill>
                            <a:srgbClr val="000000"/>
                          </a:solidFill>
                          <a:latin typeface="Calibri"/>
                          <a:ea typeface="Times New Roman"/>
                          <a:cs typeface="Calibri"/>
                        </a:rPr>
                        <a:t>Region/Oblast</a:t>
                      </a:r>
                      <a:endParaRPr lang="en-US" sz="1000"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dirty="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9332">
                <a:tc>
                  <a:txBody>
                    <a:bodyPr/>
                    <a:lstStyle/>
                    <a:p>
                      <a:pPr marL="0" marR="0">
                        <a:lnSpc>
                          <a:spcPct val="115000"/>
                        </a:lnSpc>
                        <a:spcBef>
                          <a:spcPts val="0"/>
                        </a:spcBef>
                        <a:spcAft>
                          <a:spcPts val="0"/>
                        </a:spcAft>
                      </a:pPr>
                      <a:r>
                        <a:rPr lang="en-US" sz="1000">
                          <a:solidFill>
                            <a:srgbClr val="000000"/>
                          </a:solidFill>
                          <a:latin typeface="Calibri"/>
                          <a:ea typeface="Times New Roman"/>
                          <a:cs typeface="Calibri"/>
                        </a:rPr>
                        <a:t>Dushanbe</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solidFill>
                            <a:srgbClr val="000000"/>
                          </a:solidFill>
                          <a:latin typeface="Calibri"/>
                          <a:ea typeface="Times New Roman"/>
                          <a:cs typeface="Calibri"/>
                        </a:rPr>
                        <a:t>5.1</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solidFill>
                            <a:srgbClr val="000000"/>
                          </a:solidFill>
                          <a:latin typeface="Calibri"/>
                          <a:ea typeface="Times New Roman"/>
                          <a:cs typeface="Calibri"/>
                        </a:rPr>
                        <a:t>4.0</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solidFill>
                            <a:srgbClr val="000000"/>
                          </a:solidFill>
                          <a:latin typeface="Calibri"/>
                          <a:ea typeface="Times New Roman"/>
                          <a:cs typeface="Calibri"/>
                        </a:rPr>
                        <a:t>11.0</a:t>
                      </a:r>
                      <a:endParaRPr lang="en-US" sz="1000"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9332">
                <a:tc>
                  <a:txBody>
                    <a:bodyPr/>
                    <a:lstStyle/>
                    <a:p>
                      <a:pPr marL="0" marR="0">
                        <a:lnSpc>
                          <a:spcPct val="115000"/>
                        </a:lnSpc>
                        <a:spcBef>
                          <a:spcPts val="0"/>
                        </a:spcBef>
                        <a:spcAft>
                          <a:spcPts val="0"/>
                        </a:spcAft>
                      </a:pPr>
                      <a:r>
                        <a:rPr lang="en-US" sz="1000">
                          <a:solidFill>
                            <a:srgbClr val="000000"/>
                          </a:solidFill>
                          <a:latin typeface="Calibri"/>
                          <a:ea typeface="Times New Roman"/>
                          <a:cs typeface="Calibri"/>
                        </a:rPr>
                        <a:t>Sogd</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solidFill>
                            <a:srgbClr val="000000"/>
                          </a:solidFill>
                          <a:latin typeface="Calibri"/>
                          <a:ea typeface="Times New Roman"/>
                          <a:cs typeface="Calibri"/>
                        </a:rPr>
                        <a:t>7.1</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solidFill>
                            <a:srgbClr val="000000"/>
                          </a:solidFill>
                          <a:latin typeface="Calibri"/>
                          <a:ea typeface="Times New Roman"/>
                          <a:cs typeface="Calibri"/>
                        </a:rPr>
                        <a:t>12.8</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solidFill>
                            <a:srgbClr val="000000"/>
                          </a:solidFill>
                          <a:latin typeface="Calibri"/>
                          <a:ea typeface="Times New Roman"/>
                          <a:cs typeface="Calibri"/>
                        </a:rPr>
                        <a:t>25.7</a:t>
                      </a:r>
                      <a:endParaRPr lang="en-US" sz="1000"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9332">
                <a:tc>
                  <a:txBody>
                    <a:bodyPr/>
                    <a:lstStyle/>
                    <a:p>
                      <a:pPr marL="0" marR="0">
                        <a:lnSpc>
                          <a:spcPct val="115000"/>
                        </a:lnSpc>
                        <a:spcBef>
                          <a:spcPts val="0"/>
                        </a:spcBef>
                        <a:spcAft>
                          <a:spcPts val="0"/>
                        </a:spcAft>
                      </a:pPr>
                      <a:r>
                        <a:rPr lang="en-US" sz="1000">
                          <a:solidFill>
                            <a:srgbClr val="000000"/>
                          </a:solidFill>
                          <a:latin typeface="Calibri"/>
                          <a:ea typeface="Times New Roman"/>
                          <a:cs typeface="Calibri"/>
                        </a:rPr>
                        <a:t>KHatlon</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solidFill>
                            <a:srgbClr val="000000"/>
                          </a:solidFill>
                          <a:latin typeface="Calibri"/>
                          <a:ea typeface="Times New Roman"/>
                          <a:cs typeface="Calibri"/>
                        </a:rPr>
                        <a:t>16.7</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solidFill>
                            <a:srgbClr val="000000"/>
                          </a:solidFill>
                          <a:latin typeface="Calibri"/>
                          <a:ea typeface="Times New Roman"/>
                          <a:cs typeface="Calibri"/>
                        </a:rPr>
                        <a:t>36.8</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solidFill>
                            <a:srgbClr val="000000"/>
                          </a:solidFill>
                          <a:latin typeface="Calibri"/>
                          <a:ea typeface="Times New Roman"/>
                          <a:cs typeface="Calibri"/>
                        </a:rPr>
                        <a:t>31.5</a:t>
                      </a:r>
                      <a:endParaRPr lang="en-US" sz="1000"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9332">
                <a:tc>
                  <a:txBody>
                    <a:bodyPr/>
                    <a:lstStyle/>
                    <a:p>
                      <a:pPr marL="0" marR="0">
                        <a:lnSpc>
                          <a:spcPct val="115000"/>
                        </a:lnSpc>
                        <a:spcBef>
                          <a:spcPts val="0"/>
                        </a:spcBef>
                        <a:spcAft>
                          <a:spcPts val="0"/>
                        </a:spcAft>
                      </a:pPr>
                      <a:r>
                        <a:rPr lang="en-US" sz="1000" dirty="0" smtClean="0">
                          <a:solidFill>
                            <a:srgbClr val="000000"/>
                          </a:solidFill>
                          <a:latin typeface="Calibri"/>
                          <a:ea typeface="Times New Roman"/>
                          <a:cs typeface="Calibri"/>
                        </a:rPr>
                        <a:t>DRS</a:t>
                      </a:r>
                      <a:endParaRPr lang="en-US" sz="1000"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solidFill>
                            <a:srgbClr val="000000"/>
                          </a:solidFill>
                          <a:latin typeface="Calibri"/>
                          <a:ea typeface="Times New Roman"/>
                          <a:cs typeface="Calibri"/>
                        </a:rPr>
                        <a:t>19.7</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solidFill>
                            <a:srgbClr val="000000"/>
                          </a:solidFill>
                          <a:latin typeface="Calibri"/>
                          <a:ea typeface="Times New Roman"/>
                          <a:cs typeface="Calibri"/>
                        </a:rPr>
                        <a:t>32.5</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solidFill>
                            <a:srgbClr val="000000"/>
                          </a:solidFill>
                          <a:latin typeface="Calibri"/>
                          <a:ea typeface="Times New Roman"/>
                          <a:cs typeface="Calibri"/>
                        </a:rPr>
                        <a:t>23.5</a:t>
                      </a:r>
                      <a:endParaRPr lang="en-US" sz="1000"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9332">
                <a:tc>
                  <a:txBody>
                    <a:bodyPr/>
                    <a:lstStyle/>
                    <a:p>
                      <a:pPr marL="0" marR="0">
                        <a:lnSpc>
                          <a:spcPct val="115000"/>
                        </a:lnSpc>
                        <a:spcBef>
                          <a:spcPts val="0"/>
                        </a:spcBef>
                        <a:spcAft>
                          <a:spcPts val="0"/>
                        </a:spcAft>
                      </a:pPr>
                      <a:r>
                        <a:rPr lang="en-US" sz="1000">
                          <a:solidFill>
                            <a:srgbClr val="000000"/>
                          </a:solidFill>
                          <a:latin typeface="Calibri"/>
                          <a:ea typeface="Times New Roman"/>
                          <a:cs typeface="Calibri"/>
                        </a:rPr>
                        <a:t>GBAO</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solidFill>
                            <a:srgbClr val="000000"/>
                          </a:solidFill>
                          <a:latin typeface="Calibri"/>
                          <a:ea typeface="Times New Roman"/>
                          <a:cs typeface="Calibri"/>
                        </a:rPr>
                        <a:t>24.0</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solidFill>
                            <a:srgbClr val="000000"/>
                          </a:solidFill>
                          <a:latin typeface="Calibri"/>
                          <a:ea typeface="Times New Roman"/>
                          <a:cs typeface="Calibri"/>
                        </a:rPr>
                        <a:t>14.1</a:t>
                      </a:r>
                      <a:endParaRPr lang="en-US" sz="100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solidFill>
                            <a:srgbClr val="000000"/>
                          </a:solidFill>
                          <a:latin typeface="Calibri"/>
                          <a:ea typeface="Times New Roman"/>
                          <a:cs typeface="Calibri"/>
                        </a:rPr>
                        <a:t>8.4</a:t>
                      </a:r>
                      <a:endParaRPr lang="en-US" sz="1000"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9332">
                <a:tc>
                  <a:txBody>
                    <a:bodyPr/>
                    <a:lstStyle/>
                    <a:p>
                      <a:pPr marL="0" marR="0">
                        <a:lnSpc>
                          <a:spcPct val="115000"/>
                        </a:lnSpc>
                        <a:spcBef>
                          <a:spcPts val="0"/>
                        </a:spcBef>
                        <a:spcAft>
                          <a:spcPts val="0"/>
                        </a:spcAft>
                      </a:pPr>
                      <a:r>
                        <a:rPr lang="en-US" sz="1000" b="1" dirty="0">
                          <a:solidFill>
                            <a:srgbClr val="000000"/>
                          </a:solidFill>
                          <a:latin typeface="Calibri"/>
                          <a:ea typeface="Times New Roman"/>
                          <a:cs typeface="Calibri"/>
                        </a:rPr>
                        <a:t>Total</a:t>
                      </a:r>
                      <a:endParaRPr lang="en-US" sz="1000" b="1"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solidFill>
                            <a:srgbClr val="000000"/>
                          </a:solidFill>
                          <a:latin typeface="Calibri"/>
                          <a:ea typeface="Times New Roman"/>
                          <a:cs typeface="Calibri"/>
                        </a:rPr>
                        <a:t>14.3</a:t>
                      </a:r>
                      <a:endParaRPr lang="en-US" sz="1000" b="1"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b="1" dirty="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solidFill>
                            <a:srgbClr val="000000"/>
                          </a:solidFill>
                          <a:latin typeface="Calibri"/>
                          <a:ea typeface="Times New Roman"/>
                          <a:cs typeface="Calibri"/>
                        </a:rPr>
                        <a:t>100.0</a:t>
                      </a:r>
                      <a:endParaRPr lang="en-US" sz="1000" b="1"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000" b="1" dirty="0">
                        <a:latin typeface="Calibri"/>
                        <a:cs typeface="Arial"/>
                      </a:endParaRPr>
                    </a:p>
                  </a:txBody>
                  <a:tcPr marL="56340" marR="5634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solidFill>
                            <a:srgbClr val="000000"/>
                          </a:solidFill>
                          <a:latin typeface="Calibri"/>
                          <a:ea typeface="Times New Roman"/>
                          <a:cs typeface="Calibri"/>
                        </a:rPr>
                        <a:t>100.0</a:t>
                      </a:r>
                      <a:endParaRPr lang="en-US" sz="1000" b="1" dirty="0">
                        <a:latin typeface="Calibri"/>
                        <a:ea typeface="Calibri"/>
                        <a:cs typeface="Arial"/>
                      </a:endParaRPr>
                    </a:p>
                  </a:txBody>
                  <a:tcPr marL="56340" marR="56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83480" y="170660"/>
            <a:ext cx="8153400" cy="758016"/>
          </a:xfrm>
        </p:spPr>
        <p:txBody>
          <a:bodyPr>
            <a:normAutofit/>
          </a:bodyPr>
          <a:lstStyle>
            <a:extLst/>
          </a:lstStyle>
          <a:p>
            <a:pPr marL="0" marR="0" algn="ctr">
              <a:lnSpc>
                <a:spcPct val="115000"/>
              </a:lnSpc>
              <a:spcBef>
                <a:spcPts val="0"/>
              </a:spcBef>
              <a:spcAft>
                <a:spcPts val="0"/>
              </a:spcAft>
            </a:pPr>
            <a:r>
              <a:rPr lang="en-US" sz="2400" b="1" dirty="0" smtClean="0">
                <a:solidFill>
                  <a:srgbClr val="000000"/>
                </a:solidFill>
                <a:latin typeface="Calibri"/>
                <a:ea typeface="Times New Roman"/>
                <a:cs typeface="Calibri"/>
              </a:rPr>
              <a:t>Table 4: Poverty Gap Measure by </a:t>
            </a:r>
            <a:r>
              <a:rPr lang="en-US" sz="2400" b="1" dirty="0" err="1" smtClean="0">
                <a:solidFill>
                  <a:srgbClr val="000000"/>
                </a:solidFill>
                <a:latin typeface="Calibri"/>
                <a:ea typeface="Times New Roman"/>
                <a:cs typeface="Calibri"/>
              </a:rPr>
              <a:t>Subnational</a:t>
            </a:r>
            <a:r>
              <a:rPr lang="en-US" sz="2400" b="1" dirty="0" smtClean="0">
                <a:solidFill>
                  <a:srgbClr val="000000"/>
                </a:solidFill>
                <a:latin typeface="Calibri"/>
                <a:ea typeface="Times New Roman"/>
                <a:cs typeface="Calibri"/>
              </a:rPr>
              <a:t> Regions</a:t>
            </a:r>
            <a:endParaRPr lang="en-US" sz="2400" dirty="0">
              <a:latin typeface="Calibri"/>
              <a:ea typeface="Calibri"/>
              <a:cs typeface="Arial"/>
            </a:endParaRPr>
          </a:p>
        </p:txBody>
      </p:sp>
      <p:graphicFrame>
        <p:nvGraphicFramePr>
          <p:cNvPr id="7" name="Table 6"/>
          <p:cNvGraphicFramePr>
            <a:graphicFrameLocks noGrp="1"/>
          </p:cNvGraphicFramePr>
          <p:nvPr/>
        </p:nvGraphicFramePr>
        <p:xfrm>
          <a:off x="428596" y="1019160"/>
          <a:ext cx="8501123" cy="4052920"/>
        </p:xfrm>
        <a:graphic>
          <a:graphicData uri="http://schemas.openxmlformats.org/drawingml/2006/table">
            <a:tbl>
              <a:tblPr/>
              <a:tblGrid>
                <a:gridCol w="3981926"/>
                <a:gridCol w="1326175"/>
                <a:gridCol w="226697"/>
                <a:gridCol w="1438390"/>
                <a:gridCol w="226697"/>
                <a:gridCol w="1301238"/>
              </a:tblGrid>
              <a:tr h="257279">
                <a:tc gridSpan="6">
                  <a:txBody>
                    <a:bodyPr/>
                    <a:lstStyle/>
                    <a:p>
                      <a:pPr marL="0" marR="0" algn="ctr">
                        <a:lnSpc>
                          <a:spcPct val="115000"/>
                        </a:lnSpc>
                        <a:spcBef>
                          <a:spcPts val="0"/>
                        </a:spcBef>
                        <a:spcAft>
                          <a:spcPts val="0"/>
                        </a:spcAft>
                      </a:pPr>
                      <a:endParaRPr lang="en-US" sz="1100" dirty="0">
                        <a:latin typeface="Calibri"/>
                        <a:ea typeface="Calibri"/>
                        <a:cs typeface="Arial"/>
                      </a:endParaRPr>
                    </a:p>
                  </a:txBody>
                  <a:tcPr marL="68580" marR="6858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05909">
                <a:tc>
                  <a:txBody>
                    <a:bodyPr/>
                    <a:lstStyle/>
                    <a:p>
                      <a:pPr marL="0" marR="0" algn="ctr">
                        <a:lnSpc>
                          <a:spcPct val="115000"/>
                        </a:lnSpc>
                        <a:spcBef>
                          <a:spcPts val="0"/>
                        </a:spcBef>
                        <a:spcAft>
                          <a:spcPts val="0"/>
                        </a:spcAft>
                      </a:pPr>
                      <a:r>
                        <a:rPr lang="en-US" sz="1400" b="1" dirty="0">
                          <a:solidFill>
                            <a:srgbClr val="000000"/>
                          </a:solidFill>
                          <a:latin typeface="Calibri"/>
                          <a:ea typeface="Times New Roman"/>
                          <a:cs typeface="Calibri"/>
                        </a:rPr>
                        <a:t> </a:t>
                      </a:r>
                      <a:endParaRPr lang="en-US" sz="14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0000"/>
                          </a:solidFill>
                          <a:latin typeface="Calibri"/>
                          <a:ea typeface="Times New Roman"/>
                          <a:cs typeface="Calibri"/>
                        </a:rPr>
                        <a:t>Poverty gap</a:t>
                      </a:r>
                      <a:endParaRPr lang="en-US" sz="14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a:latin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0000"/>
                          </a:solidFill>
                          <a:latin typeface="Calibri"/>
                          <a:ea typeface="Times New Roman"/>
                          <a:cs typeface="Calibri"/>
                        </a:rPr>
                        <a:t>Contribution to Overall Poverty</a:t>
                      </a:r>
                      <a:endParaRPr lang="en-US" sz="14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a:latin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0000"/>
                          </a:solidFill>
                          <a:latin typeface="Calibri"/>
                          <a:ea typeface="Times New Roman"/>
                          <a:cs typeface="Calibri"/>
                        </a:rPr>
                        <a:t>Distribution of Population</a:t>
                      </a:r>
                      <a:endParaRPr lang="en-US" sz="14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838">
                <a:tc>
                  <a:txBody>
                    <a:bodyPr/>
                    <a:lstStyle/>
                    <a:p>
                      <a:pPr marL="0" marR="0" algn="ctr">
                        <a:lnSpc>
                          <a:spcPct val="115000"/>
                        </a:lnSpc>
                        <a:spcBef>
                          <a:spcPts val="0"/>
                        </a:spcBef>
                        <a:spcAft>
                          <a:spcPts val="0"/>
                        </a:spcAft>
                      </a:pPr>
                      <a:r>
                        <a:rPr lang="en-US" sz="1400" b="1" dirty="0">
                          <a:solidFill>
                            <a:srgbClr val="000000"/>
                          </a:solidFill>
                          <a:latin typeface="Calibri"/>
                          <a:ea typeface="Times New Roman"/>
                          <a:cs typeface="Calibri"/>
                        </a:rPr>
                        <a:t> </a:t>
                      </a:r>
                      <a:endParaRPr lang="en-US" sz="14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0000"/>
                          </a:solidFill>
                          <a:latin typeface="Calibri"/>
                          <a:ea typeface="Times New Roman"/>
                          <a:cs typeface="Calibri"/>
                        </a:rPr>
                        <a:t>2012/2013</a:t>
                      </a:r>
                      <a:endParaRPr lang="en-US" sz="14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0000"/>
                          </a:solidFill>
                          <a:latin typeface="Calibri"/>
                          <a:ea typeface="Times New Roman"/>
                          <a:cs typeface="Calibri"/>
                        </a:rPr>
                        <a:t>2012/2013</a:t>
                      </a:r>
                      <a:endParaRPr lang="en-US" sz="14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0000"/>
                          </a:solidFill>
                          <a:latin typeface="Calibri"/>
                          <a:ea typeface="Times New Roman"/>
                          <a:cs typeface="Calibri"/>
                        </a:rPr>
                        <a:t>2012/2013</a:t>
                      </a:r>
                      <a:endParaRPr lang="en-US" sz="14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838">
                <a:tc>
                  <a:txBody>
                    <a:bodyPr/>
                    <a:lstStyle/>
                    <a:p>
                      <a:pPr marL="0" marR="0">
                        <a:lnSpc>
                          <a:spcPct val="115000"/>
                        </a:lnSpc>
                        <a:spcBef>
                          <a:spcPts val="0"/>
                        </a:spcBef>
                        <a:spcAft>
                          <a:spcPts val="0"/>
                        </a:spcAft>
                      </a:pPr>
                      <a:r>
                        <a:rPr lang="en-US" sz="1400" b="1" dirty="0">
                          <a:solidFill>
                            <a:srgbClr val="000000"/>
                          </a:solidFill>
                          <a:latin typeface="Calibri"/>
                          <a:ea typeface="Times New Roman"/>
                          <a:cs typeface="Calibri"/>
                        </a:rPr>
                        <a:t>Upper poverty line = 145.55 </a:t>
                      </a:r>
                      <a:r>
                        <a:rPr lang="en-US" sz="1400" b="1" dirty="0" err="1" smtClean="0">
                          <a:solidFill>
                            <a:srgbClr val="000000"/>
                          </a:solidFill>
                          <a:latin typeface="Calibri"/>
                          <a:ea typeface="Times New Roman"/>
                          <a:cs typeface="Calibri"/>
                        </a:rPr>
                        <a:t>somoni</a:t>
                      </a:r>
                      <a:r>
                        <a:rPr lang="en-US" sz="1400" b="1" dirty="0" smtClean="0">
                          <a:solidFill>
                            <a:srgbClr val="000000"/>
                          </a:solidFill>
                          <a:latin typeface="Calibri"/>
                          <a:ea typeface="Times New Roman"/>
                          <a:cs typeface="Calibri"/>
                        </a:rPr>
                        <a:t>/person/month</a:t>
                      </a:r>
                      <a:endParaRPr lang="en-US" sz="14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838">
                <a:tc>
                  <a:txBody>
                    <a:bodyPr/>
                    <a:lstStyle/>
                    <a:p>
                      <a:pPr>
                        <a:lnSpc>
                          <a:spcPct val="115000"/>
                        </a:lnSpc>
                      </a:pPr>
                      <a:endParaRPr lang="en-US" sz="1400" dirty="0">
                        <a:latin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838">
                <a:tc>
                  <a:txBody>
                    <a:bodyPr/>
                    <a:lstStyle/>
                    <a:p>
                      <a:pPr marL="0" marR="0">
                        <a:lnSpc>
                          <a:spcPct val="115000"/>
                        </a:lnSpc>
                        <a:spcBef>
                          <a:spcPts val="0"/>
                        </a:spcBef>
                        <a:spcAft>
                          <a:spcPts val="0"/>
                        </a:spcAft>
                      </a:pPr>
                      <a:r>
                        <a:rPr lang="en-US" sz="1400" b="1">
                          <a:solidFill>
                            <a:srgbClr val="000000"/>
                          </a:solidFill>
                          <a:latin typeface="Calibri"/>
                          <a:ea typeface="Times New Roman"/>
                          <a:cs typeface="Calibri"/>
                        </a:rPr>
                        <a:t>Region/Oblast</a:t>
                      </a:r>
                      <a:endParaRPr lang="en-US" sz="14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838">
                <a:tc>
                  <a:txBody>
                    <a:bodyPr/>
                    <a:lstStyle/>
                    <a:p>
                      <a:pPr marL="0" marR="0">
                        <a:lnSpc>
                          <a:spcPct val="115000"/>
                        </a:lnSpc>
                        <a:spcBef>
                          <a:spcPts val="0"/>
                        </a:spcBef>
                        <a:spcAft>
                          <a:spcPts val="0"/>
                        </a:spcAft>
                      </a:pPr>
                      <a:r>
                        <a:rPr lang="en-US" sz="1400">
                          <a:solidFill>
                            <a:srgbClr val="000000"/>
                          </a:solidFill>
                          <a:latin typeface="Calibri"/>
                          <a:ea typeface="Times New Roman"/>
                          <a:cs typeface="Calibri"/>
                        </a:rPr>
                        <a:t>Dushanbe</a:t>
                      </a:r>
                      <a:endParaRPr lang="en-US" sz="14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rgbClr val="000000"/>
                          </a:solidFill>
                          <a:latin typeface="Calibri"/>
                          <a:ea typeface="Times New Roman"/>
                          <a:cs typeface="Calibri"/>
                        </a:rPr>
                        <a:t>3.8</a:t>
                      </a:r>
                      <a:endParaRPr lang="en-US" sz="14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rgbClr val="000000"/>
                          </a:solidFill>
                          <a:latin typeface="Calibri"/>
                          <a:ea typeface="Times New Roman"/>
                          <a:cs typeface="Calibri"/>
                        </a:rPr>
                        <a:t>4.7</a:t>
                      </a:r>
                      <a:endParaRPr lang="en-US" sz="14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latin typeface="Calibri"/>
                          <a:ea typeface="Times New Roman"/>
                          <a:cs typeface="Calibri"/>
                        </a:rPr>
                        <a:t>11.0</a:t>
                      </a:r>
                      <a:endParaRPr lang="en-US" sz="14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838">
                <a:tc>
                  <a:txBody>
                    <a:bodyPr/>
                    <a:lstStyle/>
                    <a:p>
                      <a:pPr marL="0" marR="0">
                        <a:lnSpc>
                          <a:spcPct val="115000"/>
                        </a:lnSpc>
                        <a:spcBef>
                          <a:spcPts val="0"/>
                        </a:spcBef>
                        <a:spcAft>
                          <a:spcPts val="0"/>
                        </a:spcAft>
                      </a:pPr>
                      <a:r>
                        <a:rPr lang="en-US" sz="1400">
                          <a:solidFill>
                            <a:srgbClr val="000000"/>
                          </a:solidFill>
                          <a:latin typeface="Calibri"/>
                          <a:ea typeface="Times New Roman"/>
                          <a:cs typeface="Calibri"/>
                        </a:rPr>
                        <a:t>Sogd</a:t>
                      </a:r>
                      <a:endParaRPr lang="en-US" sz="14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latin typeface="Calibri"/>
                          <a:ea typeface="Times New Roman"/>
                          <a:cs typeface="Calibri"/>
                        </a:rPr>
                        <a:t>4.9</a:t>
                      </a:r>
                      <a:endParaRPr lang="en-US" sz="14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rgbClr val="000000"/>
                          </a:solidFill>
                          <a:latin typeface="Calibri"/>
                          <a:ea typeface="Times New Roman"/>
                          <a:cs typeface="Calibri"/>
                        </a:rPr>
                        <a:t>14.2</a:t>
                      </a:r>
                      <a:endParaRPr lang="en-US" sz="14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latin typeface="Calibri"/>
                          <a:ea typeface="Times New Roman"/>
                          <a:cs typeface="Calibri"/>
                        </a:rPr>
                        <a:t>25.7</a:t>
                      </a:r>
                      <a:endParaRPr lang="en-US" sz="14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838">
                <a:tc>
                  <a:txBody>
                    <a:bodyPr/>
                    <a:lstStyle/>
                    <a:p>
                      <a:pPr marL="0" marR="0">
                        <a:lnSpc>
                          <a:spcPct val="115000"/>
                        </a:lnSpc>
                        <a:spcBef>
                          <a:spcPts val="0"/>
                        </a:spcBef>
                        <a:spcAft>
                          <a:spcPts val="0"/>
                        </a:spcAft>
                      </a:pPr>
                      <a:r>
                        <a:rPr lang="en-US" sz="1400" dirty="0" err="1">
                          <a:solidFill>
                            <a:srgbClr val="000000"/>
                          </a:solidFill>
                          <a:latin typeface="Calibri"/>
                          <a:ea typeface="Times New Roman"/>
                          <a:cs typeface="Calibri"/>
                        </a:rPr>
                        <a:t>KHatlon</a:t>
                      </a:r>
                      <a:endParaRPr lang="en-US" sz="14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latin typeface="Calibri"/>
                          <a:ea typeface="Times New Roman"/>
                          <a:cs typeface="Calibri"/>
                        </a:rPr>
                        <a:t>10.2</a:t>
                      </a:r>
                      <a:endParaRPr lang="en-US" sz="14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rgbClr val="000000"/>
                          </a:solidFill>
                          <a:latin typeface="Calibri"/>
                          <a:ea typeface="Times New Roman"/>
                          <a:cs typeface="Calibri"/>
                        </a:rPr>
                        <a:t>35.9</a:t>
                      </a:r>
                      <a:endParaRPr lang="en-US" sz="14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latin typeface="Calibri"/>
                          <a:ea typeface="Times New Roman"/>
                          <a:cs typeface="Calibri"/>
                        </a:rPr>
                        <a:t>31.5</a:t>
                      </a:r>
                      <a:endParaRPr lang="en-US" sz="14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838">
                <a:tc>
                  <a:txBody>
                    <a:bodyPr/>
                    <a:lstStyle/>
                    <a:p>
                      <a:pPr marL="0" marR="0">
                        <a:lnSpc>
                          <a:spcPct val="115000"/>
                        </a:lnSpc>
                        <a:spcBef>
                          <a:spcPts val="0"/>
                        </a:spcBef>
                        <a:spcAft>
                          <a:spcPts val="0"/>
                        </a:spcAft>
                      </a:pPr>
                      <a:r>
                        <a:rPr lang="en-US" sz="1400" dirty="0" smtClean="0">
                          <a:solidFill>
                            <a:srgbClr val="000000"/>
                          </a:solidFill>
                          <a:latin typeface="Calibri"/>
                          <a:ea typeface="Times New Roman"/>
                          <a:cs typeface="Calibri"/>
                        </a:rPr>
                        <a:t>DRS</a:t>
                      </a:r>
                      <a:endParaRPr lang="en-US" sz="14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latin typeface="Calibri"/>
                          <a:ea typeface="Times New Roman"/>
                          <a:cs typeface="Calibri"/>
                        </a:rPr>
                        <a:t>12.0</a:t>
                      </a:r>
                      <a:endParaRPr lang="en-US" sz="14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rgbClr val="000000"/>
                          </a:solidFill>
                          <a:latin typeface="Calibri"/>
                          <a:ea typeface="Times New Roman"/>
                          <a:cs typeface="Calibri"/>
                        </a:rPr>
                        <a:t>31.7</a:t>
                      </a:r>
                      <a:endParaRPr lang="en-US" sz="14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latin typeface="Calibri"/>
                          <a:ea typeface="Times New Roman"/>
                          <a:cs typeface="Calibri"/>
                        </a:rPr>
                        <a:t>23.5</a:t>
                      </a:r>
                      <a:endParaRPr lang="en-US" sz="14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838">
                <a:tc>
                  <a:txBody>
                    <a:bodyPr/>
                    <a:lstStyle/>
                    <a:p>
                      <a:pPr marL="0" marR="0">
                        <a:lnSpc>
                          <a:spcPct val="115000"/>
                        </a:lnSpc>
                        <a:spcBef>
                          <a:spcPts val="0"/>
                        </a:spcBef>
                        <a:spcAft>
                          <a:spcPts val="0"/>
                        </a:spcAft>
                      </a:pPr>
                      <a:r>
                        <a:rPr lang="en-US" sz="1400" dirty="0">
                          <a:solidFill>
                            <a:srgbClr val="000000"/>
                          </a:solidFill>
                          <a:latin typeface="Calibri"/>
                          <a:ea typeface="Times New Roman"/>
                          <a:cs typeface="Calibri"/>
                        </a:rPr>
                        <a:t>GBAO</a:t>
                      </a:r>
                      <a:endParaRPr lang="en-US" sz="14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latin typeface="Calibri"/>
                          <a:ea typeface="Times New Roman"/>
                          <a:cs typeface="Calibri"/>
                        </a:rPr>
                        <a:t>14.4</a:t>
                      </a:r>
                      <a:endParaRPr lang="en-US" sz="140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rgbClr val="000000"/>
                          </a:solidFill>
                          <a:latin typeface="Calibri"/>
                          <a:ea typeface="Times New Roman"/>
                          <a:cs typeface="Calibri"/>
                        </a:rPr>
                        <a:t>13.5</a:t>
                      </a:r>
                      <a:endParaRPr lang="en-US" sz="14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rgbClr val="000000"/>
                          </a:solidFill>
                          <a:latin typeface="Calibri"/>
                          <a:ea typeface="Times New Roman"/>
                          <a:cs typeface="Calibri"/>
                        </a:rPr>
                        <a:t>8.4</a:t>
                      </a:r>
                      <a:endParaRPr lang="en-US" sz="14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838">
                <a:tc>
                  <a:txBody>
                    <a:bodyPr/>
                    <a:lstStyle/>
                    <a:p>
                      <a:pPr>
                        <a:lnSpc>
                          <a:spcPct val="115000"/>
                        </a:lnSpc>
                      </a:pPr>
                      <a:endParaRPr lang="en-US" sz="1400">
                        <a:latin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838">
                <a:tc>
                  <a:txBody>
                    <a:bodyPr/>
                    <a:lstStyle/>
                    <a:p>
                      <a:pPr marL="0" marR="0">
                        <a:lnSpc>
                          <a:spcPct val="115000"/>
                        </a:lnSpc>
                        <a:spcBef>
                          <a:spcPts val="0"/>
                        </a:spcBef>
                        <a:spcAft>
                          <a:spcPts val="0"/>
                        </a:spcAft>
                      </a:pPr>
                      <a:r>
                        <a:rPr lang="en-US" sz="1400" b="1" dirty="0">
                          <a:solidFill>
                            <a:srgbClr val="000000"/>
                          </a:solidFill>
                          <a:latin typeface="Calibri"/>
                          <a:ea typeface="Times New Roman"/>
                          <a:cs typeface="Calibri"/>
                        </a:rPr>
                        <a:t>Total</a:t>
                      </a:r>
                      <a:endParaRPr lang="en-US" sz="1400" b="1"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0000"/>
                          </a:solidFill>
                          <a:latin typeface="Calibri"/>
                          <a:ea typeface="Times New Roman"/>
                          <a:cs typeface="Calibri"/>
                        </a:rPr>
                        <a:t>8.9</a:t>
                      </a:r>
                      <a:endParaRPr lang="en-US" sz="1400" b="1"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b="1"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0000"/>
                          </a:solidFill>
                          <a:latin typeface="Calibri"/>
                          <a:ea typeface="Times New Roman"/>
                          <a:cs typeface="Calibri"/>
                        </a:rPr>
                        <a:t>100.0</a:t>
                      </a:r>
                      <a:endParaRPr lang="en-US" sz="1400" b="1"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pPr>
                      <a:endParaRPr lang="en-US" sz="1400" b="1" dirty="0">
                        <a:latin typeface="Calibri"/>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0000"/>
                          </a:solidFill>
                          <a:latin typeface="Calibri"/>
                          <a:ea typeface="Times New Roman"/>
                          <a:cs typeface="Calibri"/>
                        </a:rPr>
                        <a:t>100.0</a:t>
                      </a:r>
                      <a:endParaRPr lang="en-US" sz="1400" b="1"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838">
                <a:tc>
                  <a:txBody>
                    <a:bodyPr/>
                    <a:lstStyle/>
                    <a:p>
                      <a:pPr>
                        <a:lnSpc>
                          <a:spcPct val="115000"/>
                        </a:lnSpc>
                      </a:pPr>
                      <a:endParaRPr lang="en-US" sz="1400">
                        <a:latin typeface="Calibri"/>
                        <a:cs typeface="Arial"/>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nSpc>
                          <a:spcPct val="115000"/>
                        </a:lnSpc>
                      </a:pPr>
                      <a:endParaRPr lang="en-US" sz="1400">
                        <a:latin typeface="Calibri"/>
                        <a:cs typeface="Arial"/>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nSpc>
                          <a:spcPct val="115000"/>
                        </a:lnSpc>
                      </a:pPr>
                      <a:endParaRPr lang="en-US" sz="1400">
                        <a:latin typeface="Calibri"/>
                        <a:cs typeface="Arial"/>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nSpc>
                          <a:spcPct val="115000"/>
                        </a:lnSpc>
                      </a:pPr>
                      <a:endParaRPr lang="en-US" sz="1400" dirty="0">
                        <a:latin typeface="Calibri"/>
                        <a:cs typeface="Arial"/>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nSpc>
                          <a:spcPct val="115000"/>
                        </a:lnSpc>
                      </a:pPr>
                      <a:endParaRPr lang="en-US" sz="1400" dirty="0">
                        <a:latin typeface="Calibri"/>
                        <a:cs typeface="Arial"/>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nSpc>
                          <a:spcPct val="115000"/>
                        </a:lnSpc>
                      </a:pPr>
                      <a:endParaRPr lang="en-US" sz="1400" dirty="0">
                        <a:latin typeface="Calibri"/>
                        <a:cs typeface="Arial"/>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tcPr>
                </a:tc>
              </a:tr>
              <a:tr h="192965">
                <a:tc>
                  <a:txBody>
                    <a:bodyPr/>
                    <a:lstStyle/>
                    <a:p>
                      <a:pPr marL="0" marR="0">
                        <a:lnSpc>
                          <a:spcPct val="115000"/>
                        </a:lnSpc>
                        <a:spcBef>
                          <a:spcPts val="0"/>
                        </a:spcBef>
                        <a:spcAft>
                          <a:spcPts val="0"/>
                        </a:spcAft>
                      </a:pPr>
                      <a:endParaRPr lang="en-US" sz="1400" dirty="0">
                        <a:latin typeface="Calibri"/>
                        <a:ea typeface="Calibri"/>
                        <a:cs typeface="Arial"/>
                      </a:endParaRPr>
                    </a:p>
                  </a:txBody>
                  <a:tcPr marL="68580" marR="68580" marT="0" marB="0" anchor="ctr">
                    <a:lnL>
                      <a:noFill/>
                    </a:lnL>
                    <a:lnR>
                      <a:noFill/>
                    </a:lnR>
                    <a:lnT>
                      <a:noFill/>
                    </a:lnT>
                    <a:lnB>
                      <a:noFill/>
                    </a:lnB>
                  </a:tcPr>
                </a:tc>
                <a:tc>
                  <a:txBody>
                    <a:bodyPr/>
                    <a:lstStyle/>
                    <a:p>
                      <a:pPr>
                        <a:lnSpc>
                          <a:spcPct val="115000"/>
                        </a:lnSpc>
                      </a:pPr>
                      <a:endParaRPr lang="en-US" sz="1400">
                        <a:latin typeface="Calibri"/>
                        <a:cs typeface="Arial"/>
                      </a:endParaRPr>
                    </a:p>
                  </a:txBody>
                  <a:tcPr marL="68580" marR="68580" marT="0" marB="0" anchor="b">
                    <a:lnL>
                      <a:noFill/>
                    </a:lnL>
                    <a:lnR>
                      <a:noFill/>
                    </a:lnR>
                    <a:lnT>
                      <a:noFill/>
                    </a:lnT>
                    <a:lnB>
                      <a:noFill/>
                    </a:lnB>
                  </a:tcPr>
                </a:tc>
                <a:tc>
                  <a:txBody>
                    <a:bodyPr/>
                    <a:lstStyle/>
                    <a:p>
                      <a:pPr>
                        <a:lnSpc>
                          <a:spcPct val="115000"/>
                        </a:lnSpc>
                      </a:pPr>
                      <a:endParaRPr lang="en-US" sz="1400">
                        <a:latin typeface="Calibri"/>
                        <a:cs typeface="Arial"/>
                      </a:endParaRPr>
                    </a:p>
                  </a:txBody>
                  <a:tcPr marL="68580" marR="68580" marT="0" marB="0" anchor="b">
                    <a:lnL>
                      <a:noFill/>
                    </a:lnL>
                    <a:lnR>
                      <a:noFill/>
                    </a:lnR>
                    <a:lnT>
                      <a:noFill/>
                    </a:lnT>
                    <a:lnB>
                      <a:noFill/>
                    </a:lnB>
                  </a:tcPr>
                </a:tc>
                <a:tc>
                  <a:txBody>
                    <a:bodyPr/>
                    <a:lstStyle/>
                    <a:p>
                      <a:pPr>
                        <a:lnSpc>
                          <a:spcPct val="115000"/>
                        </a:lnSpc>
                      </a:pPr>
                      <a:endParaRPr lang="en-US" sz="1400">
                        <a:latin typeface="Calibri"/>
                        <a:cs typeface="Arial"/>
                      </a:endParaRPr>
                    </a:p>
                  </a:txBody>
                  <a:tcPr marL="68580" marR="68580" marT="0" marB="0" anchor="b">
                    <a:lnL>
                      <a:noFill/>
                    </a:lnL>
                    <a:lnR>
                      <a:noFill/>
                    </a:lnR>
                    <a:lnT>
                      <a:noFill/>
                    </a:lnT>
                    <a:lnB>
                      <a:noFill/>
                    </a:lnB>
                  </a:tcPr>
                </a:tc>
                <a:tc>
                  <a:txBody>
                    <a:bodyPr/>
                    <a:lstStyle/>
                    <a:p>
                      <a:pPr>
                        <a:lnSpc>
                          <a:spcPct val="115000"/>
                        </a:lnSpc>
                      </a:pPr>
                      <a:endParaRPr lang="en-US" sz="1400">
                        <a:latin typeface="Calibri"/>
                        <a:cs typeface="Arial"/>
                      </a:endParaRPr>
                    </a:p>
                  </a:txBody>
                  <a:tcPr marL="68580" marR="68580" marT="0" marB="0" anchor="b">
                    <a:lnL>
                      <a:noFill/>
                    </a:lnL>
                    <a:lnR>
                      <a:noFill/>
                    </a:lnR>
                    <a:lnT>
                      <a:noFill/>
                    </a:lnT>
                    <a:lnB>
                      <a:noFill/>
                    </a:lnB>
                  </a:tcPr>
                </a:tc>
                <a:tc>
                  <a:txBody>
                    <a:bodyPr/>
                    <a:lstStyle/>
                    <a:p>
                      <a:pPr>
                        <a:lnSpc>
                          <a:spcPct val="115000"/>
                        </a:lnSpc>
                      </a:pPr>
                      <a:endParaRPr lang="en-US" sz="1400" dirty="0">
                        <a:latin typeface="Calibri"/>
                        <a:cs typeface="Arial"/>
                      </a:endParaRPr>
                    </a:p>
                  </a:txBody>
                  <a:tcPr marL="68580" marR="68580" marT="0"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83480" y="160150"/>
            <a:ext cx="8153400" cy="1005840"/>
          </a:xfrm>
        </p:spPr>
        <p:txBody>
          <a:bodyPr>
            <a:normAutofit/>
          </a:bodyPr>
          <a:lstStyle>
            <a:extLst/>
          </a:lstStyle>
          <a:p>
            <a:pPr algn="ctr"/>
            <a:r>
              <a:rPr lang="en-US" sz="3600" b="1" dirty="0" smtClean="0"/>
              <a:t>FINAL REMARKS</a:t>
            </a:r>
            <a:endParaRPr lang="en-US" sz="3600" b="1" dirty="0"/>
          </a:p>
        </p:txBody>
      </p:sp>
      <p:sp>
        <p:nvSpPr>
          <p:cNvPr id="4" name="Rectangle 3"/>
          <p:cNvSpPr>
            <a:spLocks noGrp="1"/>
          </p:cNvSpPr>
          <p:nvPr>
            <p:ph sz="quarter" idx="14"/>
          </p:nvPr>
        </p:nvSpPr>
        <p:spPr>
          <a:xfrm>
            <a:off x="500034" y="1357304"/>
            <a:ext cx="8072494" cy="3652846"/>
          </a:xfrm>
          <a:gradFill>
            <a:gsLst>
              <a:gs pos="100000">
                <a:schemeClr val="accent2"/>
              </a:gs>
              <a:gs pos="50000">
                <a:schemeClr val="accent1">
                  <a:tint val="44500"/>
                  <a:satMod val="160000"/>
                </a:schemeClr>
              </a:gs>
              <a:gs pos="100000">
                <a:schemeClr val="accent1">
                  <a:tint val="23500"/>
                  <a:satMod val="160000"/>
                </a:schemeClr>
              </a:gs>
            </a:gsLst>
            <a:lin ang="16200000" scaled="0"/>
          </a:gradFill>
        </p:spPr>
        <p:txBody>
          <a:bodyPr>
            <a:noAutofit/>
          </a:bodyPr>
          <a:lstStyle>
            <a:extLst/>
          </a:lstStyle>
          <a:p>
            <a:pPr>
              <a:buFont typeface="Wingdings" pitchFamily="2" charset="2"/>
              <a:buChar char="Ø"/>
            </a:pPr>
            <a:r>
              <a:rPr lang="en-US" sz="1400" i="1" dirty="0" smtClean="0"/>
              <a:t>Regarding the implementation of the improvement plan of the HBS the following activities are already under way:</a:t>
            </a:r>
            <a:br>
              <a:rPr lang="en-US" sz="1400" i="1" dirty="0" smtClean="0"/>
            </a:br>
            <a:endParaRPr lang="en-US" sz="500" i="1" dirty="0" smtClean="0"/>
          </a:p>
          <a:p>
            <a:pPr>
              <a:buFont typeface="Wingdings" pitchFamily="2" charset="2"/>
              <a:buChar char="Ø"/>
            </a:pPr>
            <a:r>
              <a:rPr lang="en-US" sz="1400" b="1" dirty="0" smtClean="0"/>
              <a:t>Data entry system</a:t>
            </a:r>
            <a:r>
              <a:rPr lang="en-US" sz="1400" dirty="0" smtClean="0"/>
              <a:t>. The redesign of a new data entry system for the HBS has already started. A beta version of the proposed system has been crated and is starting to be tested with </a:t>
            </a:r>
            <a:r>
              <a:rPr lang="en-US" sz="1400" dirty="0" err="1" smtClean="0"/>
              <a:t>TajStat</a:t>
            </a:r>
            <a:r>
              <a:rPr lang="en-US" sz="1400" dirty="0" smtClean="0"/>
              <a:t> team. The new platform will be based on </a:t>
            </a:r>
            <a:r>
              <a:rPr lang="en-US" sz="1400" dirty="0" err="1" smtClean="0"/>
              <a:t>CSPro</a:t>
            </a:r>
            <a:r>
              <a:rPr lang="en-US" sz="1400" dirty="0" smtClean="0"/>
              <a:t>.</a:t>
            </a:r>
          </a:p>
          <a:p>
            <a:pPr lvl="0">
              <a:buFont typeface="Wingdings" pitchFamily="2" charset="2"/>
              <a:buChar char="Ø"/>
            </a:pPr>
            <a:r>
              <a:rPr lang="en-US" sz="1400" b="1" dirty="0" smtClean="0"/>
              <a:t>Sample Frame update</a:t>
            </a:r>
            <a:r>
              <a:rPr lang="en-US" sz="1400" dirty="0" smtClean="0"/>
              <a:t>. In the December/2013 World Bank mission it was agreed that </a:t>
            </a:r>
            <a:r>
              <a:rPr lang="en-US" sz="1400" dirty="0" err="1" smtClean="0"/>
              <a:t>TajStat</a:t>
            </a:r>
            <a:r>
              <a:rPr lang="en-US" sz="1400" dirty="0" smtClean="0"/>
              <a:t> will lead the redesign of the sample frame and that the World Bank will provide international experts to revise the proposed work.</a:t>
            </a:r>
          </a:p>
          <a:p>
            <a:pPr lvl="0">
              <a:buFont typeface="Wingdings" pitchFamily="2" charset="2"/>
              <a:buChar char="Ø"/>
            </a:pPr>
            <a:r>
              <a:rPr lang="en-US" sz="1400" b="1" dirty="0" smtClean="0"/>
              <a:t>Revised questionnaire</a:t>
            </a:r>
            <a:r>
              <a:rPr lang="en-US" sz="1400" dirty="0" smtClean="0"/>
              <a:t>. A redesigned questionnaire has been suggested and piloted in Dushanbe in June/2013. A larger scale instrument test with 500 households has also gone to the field between July/2013 and August/2013. Once the data is cleaned the team will start to analyze the results.</a:t>
            </a:r>
          </a:p>
          <a:p>
            <a:pPr>
              <a:buFont typeface="Wingdings" pitchFamily="2" charset="2"/>
              <a:buChar char="Ø"/>
            </a:pPr>
            <a:r>
              <a:rPr lang="en-US" sz="1400" b="1" dirty="0" smtClean="0"/>
              <a:t>Data dissemination and reporting</a:t>
            </a:r>
            <a:r>
              <a:rPr lang="en-US" sz="1400" dirty="0" smtClean="0"/>
              <a:t>. In December/2013 the World Bank mission organized training in Dushanbe to </a:t>
            </a:r>
            <a:r>
              <a:rPr lang="en-US" sz="1400" dirty="0" err="1" smtClean="0"/>
              <a:t>TajStat</a:t>
            </a:r>
            <a:r>
              <a:rPr lang="en-US" sz="1400" dirty="0" smtClean="0"/>
              <a:t> staff on international standards and tools for </a:t>
            </a:r>
            <a:r>
              <a:rPr lang="en-US" sz="1400" dirty="0" err="1" smtClean="0"/>
              <a:t>microdata</a:t>
            </a:r>
            <a:r>
              <a:rPr lang="en-US" sz="1400" dirty="0" smtClean="0"/>
              <a:t> documentation, archiving and dissemination. The </a:t>
            </a:r>
            <a:r>
              <a:rPr lang="en-US" sz="1400" dirty="0" err="1" smtClean="0"/>
              <a:t>TajStat</a:t>
            </a:r>
            <a:r>
              <a:rPr lang="en-US" sz="1400" smtClean="0"/>
              <a:t> with </a:t>
            </a:r>
            <a:r>
              <a:rPr lang="en-US" sz="1400" dirty="0" smtClean="0"/>
              <a:t>World Bank will continue to accompany this process</a:t>
            </a:r>
            <a:endParaRPr lang="en-US" sz="1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1928808"/>
            <a:ext cx="8153400" cy="928694"/>
          </a:xfrm>
          <a:noFill/>
          <a:ln>
            <a:noFill/>
          </a:ln>
        </p:spPr>
        <p:txBody>
          <a:bodyPr/>
          <a:lstStyle/>
          <a:p>
            <a:pPr algn="ctr"/>
            <a:r>
              <a:rPr lang="en-US" b="1" i="1" dirty="0" smtClean="0">
                <a:solidFill>
                  <a:schemeClr val="tx1"/>
                </a:solidFill>
              </a:rPr>
              <a:t>THANK YOU FOR ATTENTION!</a:t>
            </a:r>
            <a:endParaRPr lang="ru-RU" b="1" i="1"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509750" y="220060"/>
            <a:ext cx="8153400" cy="1005840"/>
          </a:xfrm>
        </p:spPr>
        <p:txBody>
          <a:bodyPr/>
          <a:lstStyle>
            <a:extLst/>
          </a:lstStyle>
          <a:p>
            <a:pPr algn="ctr"/>
            <a:r>
              <a:rPr lang="en-US" sz="4000" b="1" i="1" dirty="0" smtClean="0">
                <a:latin typeface="Times New Roman" pitchFamily="18" charset="0"/>
                <a:cs typeface="Times New Roman" pitchFamily="18" charset="0"/>
              </a:rPr>
              <a:t>Introduction</a:t>
            </a:r>
            <a:endParaRPr lang="en-US" sz="4000" b="1" i="1" dirty="0">
              <a:latin typeface="Times New Roman" pitchFamily="18" charset="0"/>
              <a:cs typeface="Times New Roman" pitchFamily="18" charset="0"/>
            </a:endParaRPr>
          </a:p>
        </p:txBody>
      </p:sp>
      <p:sp>
        <p:nvSpPr>
          <p:cNvPr id="3" name="Rectangle 2"/>
          <p:cNvSpPr>
            <a:spLocks noGrp="1"/>
          </p:cNvSpPr>
          <p:nvPr>
            <p:ph sz="quarter" idx="13"/>
          </p:nvPr>
        </p:nvSpPr>
        <p:spPr>
          <a:xfrm>
            <a:off x="588580" y="1384081"/>
            <a:ext cx="5202620" cy="3428999"/>
          </a:xfrm>
        </p:spPr>
        <p:style>
          <a:lnRef idx="0">
            <a:scrgbClr r="0" g="0" b="0"/>
          </a:lnRef>
          <a:fillRef idx="1002">
            <a:schemeClr val="lt1"/>
          </a:fillRef>
          <a:effectRef idx="0">
            <a:scrgbClr r="0" g="0" b="0"/>
          </a:effectRef>
          <a:fontRef idx="major"/>
        </p:style>
        <p:txBody>
          <a:bodyPr>
            <a:normAutofit fontScale="92500"/>
          </a:bodyPr>
          <a:lstStyle>
            <a:extLst/>
          </a:lstStyle>
          <a:p>
            <a:pPr algn="justLow">
              <a:buFont typeface="Wingdings" pitchFamily="2" charset="2"/>
              <a:buChar char="v"/>
            </a:pPr>
            <a:r>
              <a:rPr lang="en-US" sz="1700" b="1" dirty="0" smtClean="0"/>
              <a:t>Tajikistan</a:t>
            </a:r>
            <a:r>
              <a:rPr lang="en-US" sz="1700" dirty="0" smtClean="0"/>
              <a:t> </a:t>
            </a:r>
            <a:r>
              <a:rPr lang="en-US" sz="1400" dirty="0" smtClean="0"/>
              <a:t>is one of the poorest countries in the Europe and Central Asian region with GDP per capita of US $ 2,247 in PPP terms in 2012. The country has grown very fast during the 2000s and was not strongly affected by the 2008-2009 world recession. Tajikistan’s performance in poverty reduction during 2007-2009 positions it in the top </a:t>
            </a:r>
            <a:r>
              <a:rPr lang="en-US" sz="1400" dirty="0" err="1" smtClean="0"/>
              <a:t>decile</a:t>
            </a:r>
            <a:r>
              <a:rPr lang="en-US" sz="1400" dirty="0" smtClean="0"/>
              <a:t> of the world performers (Wald Bank, 2014).</a:t>
            </a:r>
          </a:p>
          <a:p>
            <a:pPr algn="justLow">
              <a:buFont typeface="Wingdings" pitchFamily="2" charset="2"/>
              <a:buChar char="v"/>
            </a:pPr>
            <a:r>
              <a:rPr lang="en-US" sz="1400" dirty="0" smtClean="0"/>
              <a:t>However, due to the lack of suitable surveys, Tajikistan has not been able to report poverty estimates based on actual </a:t>
            </a:r>
            <a:r>
              <a:rPr lang="en-US" sz="1400" dirty="0" err="1" smtClean="0"/>
              <a:t>microdata</a:t>
            </a:r>
            <a:r>
              <a:rPr lang="en-US" sz="1400" dirty="0" smtClean="0"/>
              <a:t> for the past five years, instead the country has relied on poverty-growth elasticity estimates to project poverty since 2009. The shortcomings of such approach are many, not the least the fact that is assumes a distributional neutral growth, which implies in a constant relationship between growth and poverty reduction over time. The recent crises (i.e. 2006 food crisis; Global Financial Crisis; </a:t>
            </a:r>
            <a:r>
              <a:rPr lang="en-US" sz="1400" dirty="0" err="1" smtClean="0"/>
              <a:t>Eurozone</a:t>
            </a:r>
            <a:r>
              <a:rPr lang="en-US" sz="1400" dirty="0" smtClean="0"/>
              <a:t> crisis; 2009 food crisis) have shown that this is not case, as many countries presented growth and poverty dynamics that were not aligned.</a:t>
            </a:r>
            <a:endParaRPr lang="en-US" sz="1400" dirty="0"/>
          </a:p>
        </p:txBody>
      </p:sp>
      <p:pic>
        <p:nvPicPr>
          <p:cNvPr id="10" name="Picture 9" descr="0002407.jpeg"/>
          <p:cNvPicPr>
            <a:picLocks noChangeAspect="1"/>
          </p:cNvPicPr>
          <p:nvPr/>
        </p:nvPicPr>
        <p:blipFill>
          <a:blip r:embed="rId3"/>
          <a:stretch>
            <a:fillRect/>
          </a:stretch>
        </p:blipFill>
        <p:spPr>
          <a:xfrm>
            <a:off x="5907040" y="1361090"/>
            <a:ext cx="3089700" cy="1962150"/>
          </a:xfrm>
          <a:prstGeom prst="roundRect">
            <a:avLst>
              <a:gd name="adj" fmla="val 8594"/>
            </a:avLst>
          </a:prstGeom>
          <a:solidFill>
            <a:srgbClr val="FFFFFF">
              <a:shade val="85000"/>
            </a:srgbClr>
          </a:solidFill>
          <a:ln>
            <a:noFill/>
          </a:ln>
          <a:effectLst>
            <a:outerShdw blurRad="50800" dist="38100" algn="l" rotWithShape="0">
              <a:prstClr val="black">
                <a:alpha val="40000"/>
              </a:prstClr>
            </a:outerShdw>
            <a:reflection blurRad="12700" stA="38000" endPos="28000" dist="5000" dir="5400000" sy="-100000" algn="bl" rotWithShape="0"/>
            <a:softEdge rad="63500"/>
          </a:effectLst>
        </p:spPr>
      </p:pic>
      <p:pic>
        <p:nvPicPr>
          <p:cNvPr id="5" name="Picture 2"/>
          <p:cNvPicPr>
            <a:picLocks noChangeAspect="1" noChangeArrowheads="1"/>
          </p:cNvPicPr>
          <p:nvPr/>
        </p:nvPicPr>
        <p:blipFill>
          <a:blip r:embed="rId4"/>
          <a:srcRect/>
          <a:stretch>
            <a:fillRect/>
          </a:stretch>
        </p:blipFill>
        <p:spPr bwMode="auto">
          <a:xfrm>
            <a:off x="6000760" y="3357568"/>
            <a:ext cx="3000396" cy="1657350"/>
          </a:xfrm>
          <a:prstGeom prst="rect">
            <a:avLst/>
          </a:prstGeom>
          <a:noFill/>
          <a:ln w="9525">
            <a:noFill/>
            <a:miter lim="800000"/>
            <a:headEnd/>
            <a:tailEnd/>
          </a:ln>
          <a:effectLst/>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1000"/>
                                        <p:tgtEl>
                                          <p:spTgt spid="10"/>
                                        </p:tgtEl>
                                      </p:cBhvr>
                                    </p:animEffect>
                                    <p:anim calcmode="lin" valueType="num">
                                      <p:cBhvr>
                                        <p:cTn id="26" dur="1000" fill="hold"/>
                                        <p:tgtEl>
                                          <p:spTgt spid="10"/>
                                        </p:tgtEl>
                                        <p:attrNameLst>
                                          <p:attrName>ppt_x</p:attrName>
                                        </p:attrNameLst>
                                      </p:cBhvr>
                                      <p:tavLst>
                                        <p:tav tm="0">
                                          <p:val>
                                            <p:strVal val="#ppt_x"/>
                                          </p:val>
                                        </p:tav>
                                        <p:tav tm="100000">
                                          <p:val>
                                            <p:strVal val="#ppt_x"/>
                                          </p:val>
                                        </p:tav>
                                      </p:tavLst>
                                    </p:anim>
                                    <p:anim calcmode="lin" valueType="num">
                                      <p:cBhvr>
                                        <p:cTn id="2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93990" y="212700"/>
            <a:ext cx="8153400" cy="1005840"/>
          </a:xfrm>
        </p:spPr>
        <p:txBody>
          <a:bodyPr>
            <a:normAutofit/>
          </a:bodyPr>
          <a:lstStyle>
            <a:extLst/>
          </a:lstStyle>
          <a:p>
            <a:pPr algn="ctr"/>
            <a:r>
              <a:rPr lang="en-US" sz="4000" b="1" i="1" dirty="0" smtClean="0">
                <a:latin typeface="Times New Roman" pitchFamily="18" charset="0"/>
                <a:cs typeface="Times New Roman" pitchFamily="18" charset="0"/>
              </a:rPr>
              <a:t>Data</a:t>
            </a:r>
            <a:r>
              <a:rPr lang="en-US" sz="1400" b="1" i="1" dirty="0" smtClean="0">
                <a:latin typeface="Times New Roman" pitchFamily="18" charset="0"/>
                <a:cs typeface="Times New Roman" pitchFamily="18" charset="0"/>
              </a:rPr>
              <a:t>-page 1</a:t>
            </a:r>
            <a:endParaRPr lang="en-US" sz="1400" b="1" i="1" dirty="0">
              <a:latin typeface="Times New Roman" pitchFamily="18" charset="0"/>
              <a:cs typeface="Times New Roman" pitchFamily="18" charset="0"/>
            </a:endParaRPr>
          </a:p>
        </p:txBody>
      </p:sp>
      <p:sp>
        <p:nvSpPr>
          <p:cNvPr id="3" name="Rectangle 2"/>
          <p:cNvSpPr>
            <a:spLocks noGrp="1"/>
          </p:cNvSpPr>
          <p:nvPr>
            <p:ph sz="quarter" idx="13"/>
          </p:nvPr>
        </p:nvSpPr>
        <p:spPr>
          <a:xfrm>
            <a:off x="593820" y="1285866"/>
            <a:ext cx="4495800" cy="3808364"/>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chemeClr val="accent3">
                <a:lumMod val="20000"/>
                <a:lumOff val="80000"/>
              </a:schemeClr>
            </a:solidFill>
          </a:ln>
        </p:spPr>
        <p:txBody>
          <a:bodyPr anchor="ctr">
            <a:noAutofit/>
          </a:bodyPr>
          <a:lstStyle>
            <a:extLst/>
          </a:lstStyle>
          <a:p>
            <a:pPr algn="justLow">
              <a:buFont typeface="Wingdings" pitchFamily="2" charset="2"/>
              <a:buChar char="Ø"/>
            </a:pPr>
            <a:endParaRPr lang="ru-RU" sz="1050" dirty="0" smtClean="0"/>
          </a:p>
          <a:p>
            <a:pPr algn="justLow">
              <a:buFont typeface="Wingdings" pitchFamily="2" charset="2"/>
              <a:buChar char="Ø"/>
            </a:pPr>
            <a:r>
              <a:rPr lang="en-US" sz="1050" dirty="0" smtClean="0"/>
              <a:t>Since January 2009, Household budget survey (HBS) is conducted quarterly by the Tajik Statistical Agency (</a:t>
            </a:r>
            <a:r>
              <a:rPr lang="en-US" sz="1050" dirty="0" err="1" smtClean="0"/>
              <a:t>TajStat</a:t>
            </a:r>
            <a:r>
              <a:rPr lang="en-US" sz="1050" dirty="0" smtClean="0"/>
              <a:t>) each year with the coverage of 3,000 households.  The sample is designed to be representative on a national, urban/rural and regional level in each quarter.  </a:t>
            </a:r>
          </a:p>
          <a:p>
            <a:pPr algn="justLow">
              <a:buFont typeface="Wingdings" pitchFamily="2" charset="2"/>
              <a:buChar char="Ø"/>
            </a:pPr>
            <a:r>
              <a:rPr lang="en-US" sz="1050" dirty="0" smtClean="0"/>
              <a:t>The HBS survey instruments consist of three types of household questionnaires: </a:t>
            </a:r>
          </a:p>
          <a:p>
            <a:pPr algn="justLow">
              <a:buFont typeface="Wingdings" pitchFamily="2" charset="2"/>
              <a:buChar char="Ø"/>
            </a:pPr>
            <a:r>
              <a:rPr lang="en-US" sz="1050" dirty="0" smtClean="0"/>
              <a:t>the annual household questionnaire that includes questionnaire forms 4, 5, 6, 7;  </a:t>
            </a:r>
          </a:p>
          <a:p>
            <a:pPr algn="justLow">
              <a:buFont typeface="Wingdings" pitchFamily="2" charset="2"/>
              <a:buChar char="Ø"/>
            </a:pPr>
            <a:r>
              <a:rPr lang="en-US" sz="1050" dirty="0" smtClean="0"/>
              <a:t>the quarterly questionnaire on household supply and consumption of agricultural produce, fodder and fuel that includes questionnaire forms 2, 3;  </a:t>
            </a:r>
          </a:p>
          <a:p>
            <a:pPr algn="justLow">
              <a:buFont typeface="Wingdings" pitchFamily="2" charset="2"/>
              <a:buChar char="Ø"/>
            </a:pPr>
            <a:r>
              <a:rPr lang="en-US" sz="1050" dirty="0" smtClean="0"/>
              <a:t>the diary for household income and expenditures supported by monthly journal  that includes questionnaire forms 1, 8;    </a:t>
            </a:r>
          </a:p>
          <a:p>
            <a:pPr algn="justLow">
              <a:buFont typeface="Wingdings" pitchFamily="2" charset="2"/>
              <a:buChar char="Ø"/>
            </a:pPr>
            <a:r>
              <a:rPr lang="en-US" sz="1050" dirty="0" smtClean="0"/>
              <a:t>The following information is collected in the survey: household composition and demographic characteristics; economic activity in both agricultural and non-agricultural sectors; housing and infrastructure; expenditures and consumption on food and nonfood items; income; household supply and consumption of agricultural produce, fodder and fuel, livestock, and land plot use. </a:t>
            </a:r>
          </a:p>
          <a:p>
            <a:pPr marL="274320" lvl="1" algn="justLow">
              <a:buFont typeface="Wingdings" pitchFamily="2" charset="2"/>
              <a:buChar char="Ø"/>
            </a:pPr>
            <a:endParaRPr lang="en-US" sz="1050" dirty="0" smtClean="0"/>
          </a:p>
        </p:txBody>
      </p:sp>
      <p:pic>
        <p:nvPicPr>
          <p:cNvPr id="5" name="j0314068.jpg"/>
          <p:cNvPicPr>
            <a:picLocks noGrp="1" noChangeAspect="1"/>
          </p:cNvPicPr>
          <p:nvPr>
            <p:ph sz="quarter" idx="14"/>
          </p:nvPr>
        </p:nvPicPr>
        <p:blipFill>
          <a:blip r:embed="rId3"/>
          <a:stretch>
            <a:fillRect/>
          </a:stretch>
        </p:blipFill>
        <p:spPr>
          <a:xfrm>
            <a:off x="5160570" y="1348271"/>
            <a:ext cx="3896266" cy="2939290"/>
          </a:xfrm>
        </p:spPr>
      </p:pic>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Horizontal)">
                                      <p:cBhvr>
                                        <p:cTn id="7" dur="1000"/>
                                        <p:tgtEl>
                                          <p:spTgt spid="3">
                                            <p:bg/>
                                          </p:spTgt>
                                        </p:tgtEl>
                                      </p:cBhvr>
                                    </p:animEffect>
                                  </p:childTnLst>
                                </p:cTn>
                              </p:par>
                            </p:childTnLst>
                          </p:cTn>
                        </p:par>
                        <p:par>
                          <p:cTn id="8" fill="hold">
                            <p:stCondLst>
                              <p:cond delay="1000"/>
                            </p:stCondLst>
                            <p:childTnLst>
                              <p:par>
                                <p:cTn id="9" presetID="16" presetClass="entr" presetSubtype="26"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Horizontal)">
                                      <p:cBhvr>
                                        <p:cTn id="11" dur="1000"/>
                                        <p:tgtEl>
                                          <p:spTgt spid="3">
                                            <p:txEl>
                                              <p:pRg st="1" end="1"/>
                                            </p:txEl>
                                          </p:spTgt>
                                        </p:tgtEl>
                                      </p:cBhvr>
                                    </p:animEffect>
                                  </p:childTnLst>
                                </p:cTn>
                              </p:par>
                            </p:childTnLst>
                          </p:cTn>
                        </p:par>
                        <p:par>
                          <p:cTn id="12" fill="hold">
                            <p:stCondLst>
                              <p:cond delay="2000"/>
                            </p:stCondLst>
                            <p:childTnLst>
                              <p:par>
                                <p:cTn id="13" presetID="16" presetClass="entr" presetSubtype="26"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Horizontal)">
                                      <p:cBhvr>
                                        <p:cTn id="15" dur="1000"/>
                                        <p:tgtEl>
                                          <p:spTgt spid="3">
                                            <p:txEl>
                                              <p:pRg st="2" end="2"/>
                                            </p:txEl>
                                          </p:spTgt>
                                        </p:tgtEl>
                                      </p:cBhvr>
                                    </p:animEffect>
                                  </p:childTnLst>
                                </p:cTn>
                              </p:par>
                            </p:childTnLst>
                          </p:cTn>
                        </p:par>
                        <p:par>
                          <p:cTn id="16" fill="hold">
                            <p:stCondLst>
                              <p:cond delay="3000"/>
                            </p:stCondLst>
                            <p:childTnLst>
                              <p:par>
                                <p:cTn id="17" presetID="16" presetClass="entr" presetSubtype="26"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Horizontal)">
                                      <p:cBhvr>
                                        <p:cTn id="19" dur="1000"/>
                                        <p:tgtEl>
                                          <p:spTgt spid="3">
                                            <p:txEl>
                                              <p:pRg st="3" end="3"/>
                                            </p:txEl>
                                          </p:spTgt>
                                        </p:tgtEl>
                                      </p:cBhvr>
                                    </p:animEffect>
                                  </p:childTnLst>
                                </p:cTn>
                              </p:par>
                            </p:childTnLst>
                          </p:cTn>
                        </p:par>
                        <p:par>
                          <p:cTn id="20" fill="hold">
                            <p:stCondLst>
                              <p:cond delay="4000"/>
                            </p:stCondLst>
                            <p:childTnLst>
                              <p:par>
                                <p:cTn id="21" presetID="16" presetClass="entr" presetSubtype="26"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Horizontal)">
                                      <p:cBhvr>
                                        <p:cTn id="23" dur="1000"/>
                                        <p:tgtEl>
                                          <p:spTgt spid="3">
                                            <p:txEl>
                                              <p:pRg st="4" end="4"/>
                                            </p:txEl>
                                          </p:spTgt>
                                        </p:tgtEl>
                                      </p:cBhvr>
                                    </p:animEffect>
                                  </p:childTnLst>
                                </p:cTn>
                              </p:par>
                            </p:childTnLst>
                          </p:cTn>
                        </p:par>
                        <p:par>
                          <p:cTn id="24" fill="hold">
                            <p:stCondLst>
                              <p:cond delay="5000"/>
                            </p:stCondLst>
                            <p:childTnLst>
                              <p:par>
                                <p:cTn id="25" presetID="16" presetClass="entr" presetSubtype="26"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Horizontal)">
                                      <p:cBhvr>
                                        <p:cTn id="27" dur="1000"/>
                                        <p:tgtEl>
                                          <p:spTgt spid="3">
                                            <p:txEl>
                                              <p:pRg st="5" end="5"/>
                                            </p:txEl>
                                          </p:spTgt>
                                        </p:tgtEl>
                                      </p:cBhvr>
                                    </p:animEffect>
                                  </p:childTnLst>
                                </p:cTn>
                              </p:par>
                            </p:childTnLst>
                          </p:cTn>
                        </p:par>
                        <p:par>
                          <p:cTn id="28" fill="hold">
                            <p:stCondLst>
                              <p:cond delay="6000"/>
                            </p:stCondLst>
                            <p:childTnLst>
                              <p:par>
                                <p:cTn id="29" presetID="16" presetClass="entr" presetSubtype="26"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arn(inHorizontal)">
                                      <p:cBhvr>
                                        <p:cTn id="3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93990" y="212700"/>
            <a:ext cx="8153400" cy="1005840"/>
          </a:xfrm>
        </p:spPr>
        <p:txBody>
          <a:bodyPr>
            <a:normAutofit/>
          </a:bodyPr>
          <a:lstStyle>
            <a:extLst/>
          </a:lstStyle>
          <a:p>
            <a:pPr algn="ctr"/>
            <a:r>
              <a:rPr lang="en-US" sz="4000" b="1" i="1" dirty="0" smtClean="0">
                <a:latin typeface="Times New Roman" pitchFamily="18" charset="0"/>
                <a:cs typeface="Times New Roman" pitchFamily="18" charset="0"/>
              </a:rPr>
              <a:t>Data</a:t>
            </a:r>
            <a:r>
              <a:rPr lang="en-US" sz="1400" b="1" i="1" dirty="0" smtClean="0">
                <a:latin typeface="Times New Roman" pitchFamily="18" charset="0"/>
                <a:cs typeface="Times New Roman" pitchFamily="18" charset="0"/>
              </a:rPr>
              <a:t>-page 2</a:t>
            </a:r>
            <a:endParaRPr lang="en-US" sz="4000" b="1" i="1" dirty="0">
              <a:latin typeface="Times New Roman" pitchFamily="18" charset="0"/>
              <a:cs typeface="Times New Roman" pitchFamily="18" charset="0"/>
            </a:endParaRPr>
          </a:p>
        </p:txBody>
      </p:sp>
      <p:pic>
        <p:nvPicPr>
          <p:cNvPr id="6" name="j0314068.jpg"/>
          <p:cNvPicPr>
            <a:picLocks noChangeAspect="1"/>
          </p:cNvPicPr>
          <p:nvPr/>
        </p:nvPicPr>
        <p:blipFill>
          <a:blip r:embed="rId3"/>
          <a:stretch>
            <a:fillRect/>
          </a:stretch>
        </p:blipFill>
        <p:spPr>
          <a:xfrm>
            <a:off x="5160570" y="1348271"/>
            <a:ext cx="3896266" cy="2939290"/>
          </a:xfrm>
          <a:prstGeom prst="rect">
            <a:avLst/>
          </a:prstGeom>
        </p:spPr>
      </p:pic>
      <p:sp>
        <p:nvSpPr>
          <p:cNvPr id="9" name="Rectangle 2"/>
          <p:cNvSpPr>
            <a:spLocks noGrp="1"/>
          </p:cNvSpPr>
          <p:nvPr>
            <p:ph sz="quarter" idx="13"/>
          </p:nvPr>
        </p:nvSpPr>
        <p:spPr>
          <a:xfrm>
            <a:off x="593820" y="1341380"/>
            <a:ext cx="4495800" cy="375285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solidFill>
              <a:schemeClr val="accent3">
                <a:lumMod val="20000"/>
                <a:lumOff val="80000"/>
              </a:schemeClr>
            </a:solidFill>
          </a:ln>
        </p:spPr>
        <p:txBody>
          <a:bodyPr anchor="ctr">
            <a:noAutofit/>
          </a:bodyPr>
          <a:lstStyle>
            <a:extLst/>
          </a:lstStyle>
          <a:p>
            <a:pPr algn="justLow">
              <a:buFont typeface="Wingdings" pitchFamily="2" charset="2"/>
              <a:buChar char="Ø"/>
            </a:pPr>
            <a:r>
              <a:rPr lang="en-US" sz="1200" dirty="0" smtClean="0"/>
              <a:t>The present analysis of HBS survey data has focused on the development of a suitable methodology to carry out the very first round of HBS-based poverty estimates in Tajikistan, and considerable effort was placed on checking data quality issues.  Unlike the data from the earlier years of HBS, it is worth noting that 2012/2013 HBS data represent a viable alternative for the poverty measurement in Tajikistan. However, while the information available in the HBS questionnaire allows constructing a reliable welfare indicator, margins of improvement are large. The comprehensiveness of the consumption aggregate is substantially limited by the absence of important components such as housing, durable goods, other non-food expenditures, as well as improvements on household identification </a:t>
            </a:r>
          </a:p>
          <a:p>
            <a:pPr algn="justLow">
              <a:buFont typeface="Wingdings" pitchFamily="2" charset="2"/>
              <a:buChar char="Ø"/>
            </a:pPr>
            <a:r>
              <a:rPr lang="en-US" sz="1200" dirty="0" smtClean="0"/>
              <a:t>In addition, the HBS survey can be significantly enhanced by updating the sampling frame to 2010 census and changing the current paneling scheme to rotational panel, as well as improve the field work protocols and supervision </a:t>
            </a:r>
          </a:p>
        </p:txBody>
      </p:sp>
    </p:spTree>
  </p:cSld>
  <p:clrMapOvr>
    <a:masterClrMapping/>
  </p:clrMapOvr>
  <p:transition spd="med">
    <p:strips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501870" y="288380"/>
            <a:ext cx="8077200" cy="1047750"/>
          </a:xfrm>
        </p:spPr>
        <p:txBody>
          <a:bodyPr anchor="b">
            <a:normAutofit/>
          </a:bodyPr>
          <a:lstStyle>
            <a:extLst/>
          </a:lstStyle>
          <a:p>
            <a:pPr lvl="0" algn="ctr"/>
            <a:r>
              <a:rPr lang="en-US" sz="4000" b="1" i="1" dirty="0" smtClean="0">
                <a:latin typeface="Times New Roman" pitchFamily="18" charset="0"/>
                <a:cs typeface="Times New Roman" pitchFamily="18" charset="0"/>
              </a:rPr>
              <a:t>Methodology</a:t>
            </a:r>
            <a:r>
              <a:rPr lang="en-US" sz="2400" b="1" i="1" dirty="0" smtClean="0">
                <a:latin typeface="Times New Roman" pitchFamily="18" charset="0"/>
                <a:cs typeface="Times New Roman" pitchFamily="18" charset="0"/>
              </a:rPr>
              <a:t/>
            </a:r>
            <a:br>
              <a:rPr lang="en-US" sz="2400" b="1" i="1" dirty="0" smtClean="0">
                <a:latin typeface="Times New Roman" pitchFamily="18" charset="0"/>
                <a:cs typeface="Times New Roman" pitchFamily="18" charset="0"/>
              </a:rPr>
            </a:br>
            <a:endParaRPr lang="en-US" sz="1000" b="1" i="1" dirty="0">
              <a:latin typeface="Times New Roman" pitchFamily="18" charset="0"/>
              <a:cs typeface="Times New Roman" pitchFamily="18" charset="0"/>
            </a:endParaRPr>
          </a:p>
        </p:txBody>
      </p:sp>
      <p:sp>
        <p:nvSpPr>
          <p:cNvPr id="3" name="Rectangle 2"/>
          <p:cNvSpPr>
            <a:spLocks noGrp="1"/>
          </p:cNvSpPr>
          <p:nvPr>
            <p:ph type="body" idx="1"/>
          </p:nvPr>
        </p:nvSpPr>
        <p:spPr>
          <a:xfrm>
            <a:off x="609600" y="1352550"/>
            <a:ext cx="7924800" cy="3638550"/>
          </a:xfrm>
          <a:solidFill>
            <a:schemeClr val="bg2">
              <a:lumMod val="50000"/>
            </a:schemeClr>
          </a:solidFill>
          <a:ln>
            <a:solidFill>
              <a:schemeClr val="accent1"/>
            </a:solidFill>
          </a:ln>
        </p:spPr>
        <p:txBody>
          <a:bodyPr>
            <a:noAutofit/>
          </a:bodyPr>
          <a:lstStyle>
            <a:extLst/>
          </a:lstStyle>
          <a:p>
            <a:pPr algn="just"/>
            <a:r>
              <a:rPr lang="en-US" sz="1400" dirty="0" smtClean="0"/>
              <a:t>The proposed welfare aggregate for the HBS survey is defined as the aggregate of food expenditures adjusted by the ratio between consumed and purchased quantities of food   and of non-food expenditures.    Due to lack of suitable data, expenditures on housing and  on selected durables are not included in the welfare aggregate.    </a:t>
            </a:r>
          </a:p>
          <a:p>
            <a:pPr algn="just"/>
            <a:r>
              <a:rPr lang="en-US" sz="1400" dirty="0" smtClean="0"/>
              <a:t>The absolute poverty line for the HBS survey is defined by the Cost of Basic Needs method.   According to the CBN method, the total poverty line is the sum of two components:  food poverty line and allowance for non-food consumption.   </a:t>
            </a:r>
          </a:p>
          <a:p>
            <a:pPr algn="just"/>
            <a:r>
              <a:rPr lang="en-US" sz="1400" dirty="0" smtClean="0"/>
              <a:t>For estimating the food poverty line, set the average kilocalorie requirement (AKR)   at 2,250 kilocalories per person per day and estimate the minimum cost of one kilocalorie by choosing the bottom three national per capita expenditure deciles.</a:t>
            </a:r>
          </a:p>
          <a:p>
            <a:pPr algn="just"/>
            <a:r>
              <a:rPr lang="en-US" sz="1400" dirty="0" smtClean="0"/>
              <a:t>For estimating the allowance for basic non-food expenditures, we identify households whose actual food expenditures are approximately equal to the food poverty line.</a:t>
            </a:r>
            <a:endParaRPr lang="en-US" sz="1400" dirty="0"/>
          </a:p>
        </p:txBody>
      </p:sp>
      <p:pic>
        <p:nvPicPr>
          <p:cNvPr id="7" name="Content Placeholder 6" descr="methodology.gif"/>
          <p:cNvPicPr>
            <a:picLocks noGrp="1" noChangeAspect="1"/>
          </p:cNvPicPr>
          <p:nvPr>
            <p:ph sz="quarter" idx="13"/>
          </p:nvPr>
        </p:nvPicPr>
        <p:blipFill>
          <a:blip r:embed="rId3"/>
          <a:stretch>
            <a:fillRect/>
          </a:stretch>
        </p:blipFill>
        <p:spPr>
          <a:xfrm>
            <a:off x="7696200" y="62205"/>
            <a:ext cx="1404286" cy="1056690"/>
          </a:xfrm>
          <a:prstGeom prst="rect">
            <a:avLst/>
          </a:prstGeom>
          <a:ln>
            <a:noFill/>
          </a:ln>
          <a:effectLst>
            <a:softEdge rad="112500"/>
          </a:effectLst>
        </p:spPr>
      </p:pic>
    </p:spTree>
  </p:cSld>
  <p:clrMapOvr>
    <a:masterClrMapping/>
  </p:clrMapOvr>
  <p:transition spd="slow">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3" name="Rectangle 2"/>
          <p:cNvSpPr>
            <a:spLocks noGrp="1"/>
          </p:cNvSpPr>
          <p:nvPr>
            <p:ph type="body" sz="half" idx="2"/>
          </p:nvPr>
        </p:nvSpPr>
        <p:spPr>
          <a:xfrm>
            <a:off x="1817914" y="4377550"/>
            <a:ext cx="7543800" cy="514350"/>
          </a:xfrm>
        </p:spPr>
        <p:txBody>
          <a:bodyPr>
            <a:noAutofit/>
          </a:bodyPr>
          <a:lstStyle>
            <a:extLst/>
          </a:lstStyle>
          <a:p>
            <a:r>
              <a:rPr lang="en-US" sz="2200" b="1" i="1" dirty="0" smtClean="0">
                <a:solidFill>
                  <a:schemeClr val="accent3">
                    <a:lumMod val="40000"/>
                    <a:lumOff val="60000"/>
                  </a:schemeClr>
                </a:solidFill>
                <a:latin typeface="Times New Roman" pitchFamily="18" charset="0"/>
                <a:cs typeface="Times New Roman" pitchFamily="18" charset="0"/>
              </a:rPr>
              <a:t>All Number presented in this note are still subject to revision</a:t>
            </a:r>
            <a:endParaRPr lang="en-US" sz="2200" b="1" i="1" dirty="0">
              <a:solidFill>
                <a:schemeClr val="accent3">
                  <a:lumMod val="40000"/>
                  <a:lumOff val="60000"/>
                </a:schemeClr>
              </a:solidFill>
              <a:latin typeface="Times New Roman" pitchFamily="18" charset="0"/>
              <a:cs typeface="Times New Roman" pitchFamily="18" charset="0"/>
            </a:endParaRPr>
          </a:p>
        </p:txBody>
      </p:sp>
      <p:sp>
        <p:nvSpPr>
          <p:cNvPr id="4" name="Rectangle 3"/>
          <p:cNvSpPr>
            <a:spLocks noGrp="1"/>
          </p:cNvSpPr>
          <p:nvPr>
            <p:ph type="title"/>
          </p:nvPr>
        </p:nvSpPr>
        <p:spPr/>
        <p:txBody>
          <a:bodyPr>
            <a:noAutofit/>
          </a:bodyPr>
          <a:lstStyle>
            <a:extLst/>
          </a:lstStyle>
          <a:p>
            <a:pPr algn="ctr"/>
            <a:r>
              <a:rPr lang="it-IT" b="1" i="1" dirty="0" smtClean="0">
                <a:solidFill>
                  <a:schemeClr val="bg2">
                    <a:lumMod val="50000"/>
                  </a:schemeClr>
                </a:solidFill>
                <a:latin typeface="Times New Roman" pitchFamily="18" charset="0"/>
                <a:cs typeface="Times New Roman" pitchFamily="18" charset="0"/>
              </a:rPr>
              <a:t>Preliminary</a:t>
            </a:r>
            <a:endParaRPr lang="en-US" dirty="0">
              <a:solidFill>
                <a:schemeClr val="bg2">
                  <a:lumMod val="50000"/>
                </a:schemeClr>
              </a:solidFill>
            </a:endParaRPr>
          </a:p>
        </p:txBody>
      </p:sp>
      <p:pic>
        <p:nvPicPr>
          <p:cNvPr id="8" name="j0178459.jpg"/>
          <p:cNvPicPr>
            <a:picLocks noGrp="1" noChangeAspect="1"/>
          </p:cNvPicPr>
          <p:nvPr>
            <p:ph type="pic" idx="1"/>
          </p:nvPr>
        </p:nvPicPr>
        <p:blipFill>
          <a:blip r:embed="rId3"/>
          <a:stretch>
            <a:fillRect/>
          </a:stretch>
        </p:blipFill>
        <p:spPr>
          <a:xfrm>
            <a:off x="1534510" y="0"/>
            <a:ext cx="7609490" cy="3410926"/>
          </a:xfrm>
        </p:spPr>
      </p:pic>
    </p:spTree>
  </p:cSld>
  <p:clrMapOvr>
    <a:overrideClrMapping bg1="dk1" tx1="lt1" bg2="dk2" tx2="lt2" accent1="accent1" accent2="accent2" accent3="accent3" accent4="accent4" accent5="accent5" accent6="accent6" hlink="hlink" folHlink="folHlink"/>
  </p:clrMapOvr>
  <p:transition spd="slow" advClick="0">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2000"/>
                                        <p:tgtEl>
                                          <p:spTgt spid="3">
                                            <p:txEl>
                                              <p:pRg st="0" end="0"/>
                                            </p:txEl>
                                          </p:spTgt>
                                        </p:tgtEl>
                                      </p:cBhvr>
                                    </p:animEffect>
                                  </p:childTnLst>
                                </p:cTn>
                              </p:par>
                            </p:childTnLst>
                          </p:cTn>
                        </p:par>
                        <p:par>
                          <p:cTn id="8" fill="hold">
                            <p:stCondLst>
                              <p:cond delay="2000"/>
                            </p:stCondLst>
                            <p:childTnLst>
                              <p:par>
                                <p:cTn id="9" presetID="26" presetClass="emph" presetSubtype="0" fill="hold" grpId="1" nodeType="afterEffect">
                                  <p:stCondLst>
                                    <p:cond delay="0"/>
                                  </p:stCondLst>
                                  <p:childTnLst>
                                    <p:animEffect transition="out" filter="fade">
                                      <p:cBhvr>
                                        <p:cTn id="10" dur="2000" tmFilter="0, 0; .2, .5; .8, .5; 1, 0"/>
                                        <p:tgtEl>
                                          <p:spTgt spid="3">
                                            <p:txEl>
                                              <p:pRg st="0" end="0"/>
                                            </p:txEl>
                                          </p:spTgt>
                                        </p:tgtEl>
                                      </p:cBhvr>
                                    </p:animEffect>
                                    <p:animScale>
                                      <p:cBhvr>
                                        <p:cTn id="11" dur="1000" autoRev="1" fill="hold"/>
                                        <p:tgtEl>
                                          <p:spTgt spid="3">
                                            <p:txEl>
                                              <p:pRg st="0" end="0"/>
                                            </p:txEl>
                                          </p:spTgt>
                                        </p:tgtEl>
                                      </p:cBhvr>
                                      <p:by x="105000" y="105000"/>
                                    </p:animScale>
                                  </p:childTnLst>
                                </p:cTn>
                              </p:par>
                            </p:childTnLst>
                          </p:cTn>
                        </p:par>
                        <p:par>
                          <p:cTn id="12" fill="hold">
                            <p:stCondLst>
                              <p:cond delay="4000"/>
                            </p:stCondLst>
                            <p:childTnLst>
                              <p:par>
                                <p:cTn id="13" presetID="26" presetClass="emph" presetSubtype="0" fill="hold" grpId="2" nodeType="afterEffect">
                                  <p:stCondLst>
                                    <p:cond delay="0"/>
                                  </p:stCondLst>
                                  <p:childTnLst>
                                    <p:animEffect transition="out" filter="fade">
                                      <p:cBhvr>
                                        <p:cTn id="14" dur="2000" tmFilter="0, 0; .2, .5; .8, .5; 1, 0"/>
                                        <p:tgtEl>
                                          <p:spTgt spid="3">
                                            <p:txEl>
                                              <p:pRg st="0" end="0"/>
                                            </p:txEl>
                                          </p:spTgt>
                                        </p:tgtEl>
                                      </p:cBhvr>
                                    </p:animEffect>
                                    <p:animScale>
                                      <p:cBhvr>
                                        <p:cTn id="15" dur="1000" autoRev="1" fill="hold"/>
                                        <p:tgtEl>
                                          <p:spTgt spid="3">
                                            <p:txEl>
                                              <p:pRg st="0" end="0"/>
                                            </p:txEl>
                                          </p:spTgt>
                                        </p:tgtEl>
                                      </p:cBhvr>
                                      <p:by x="105000" y="105000"/>
                                    </p:animScale>
                                  </p:childTnLst>
                                </p:cTn>
                              </p:par>
                            </p:childTnLst>
                          </p:cTn>
                        </p:par>
                        <p:par>
                          <p:cTn id="16" fill="hold">
                            <p:stCondLst>
                              <p:cond delay="6000"/>
                            </p:stCondLst>
                            <p:childTnLst>
                              <p:par>
                                <p:cTn id="17" presetID="26" presetClass="emph" presetSubtype="0" fill="hold" grpId="3" nodeType="afterEffect">
                                  <p:stCondLst>
                                    <p:cond delay="0"/>
                                  </p:stCondLst>
                                  <p:childTnLst>
                                    <p:animEffect transition="out" filter="fade">
                                      <p:cBhvr>
                                        <p:cTn id="18" dur="2000" tmFilter="0, 0; .2, .5; .8, .5; 1, 0"/>
                                        <p:tgtEl>
                                          <p:spTgt spid="3">
                                            <p:txEl>
                                              <p:pRg st="0" end="0"/>
                                            </p:txEl>
                                          </p:spTgt>
                                        </p:tgtEl>
                                      </p:cBhvr>
                                    </p:animEffect>
                                    <p:animScale>
                                      <p:cBhvr>
                                        <p:cTn id="19" dur="1000" autoRev="1" fill="hold"/>
                                        <p:tgtEl>
                                          <p:spTgt spid="3">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504500" y="191680"/>
            <a:ext cx="8534400" cy="1005840"/>
          </a:xfrm>
        </p:spPr>
        <p:txBody>
          <a:bodyPr>
            <a:noAutofit/>
          </a:bodyPr>
          <a:lstStyle>
            <a:extLst/>
          </a:lstStyle>
          <a:p>
            <a:pPr lvl="0"/>
            <a:r>
              <a:rPr lang="en-US" sz="2400" b="1" i="1" dirty="0" smtClean="0">
                <a:latin typeface="Browallia New" pitchFamily="34" charset="-34"/>
                <a:cs typeface="Browallia New" pitchFamily="34" charset="-34"/>
              </a:rPr>
              <a:t>PRELIMINARY POVERTY RESULTS BASED ON THE HBS</a:t>
            </a:r>
            <a:endParaRPr lang="en-US" sz="2400" b="1" i="1" dirty="0">
              <a:latin typeface="Browallia New" pitchFamily="34" charset="-34"/>
              <a:cs typeface="Browallia New" pitchFamily="34" charset="-34"/>
            </a:endParaRPr>
          </a:p>
        </p:txBody>
      </p:sp>
      <p:sp>
        <p:nvSpPr>
          <p:cNvPr id="6" name="Rectangle 5"/>
          <p:cNvSpPr>
            <a:spLocks noGrp="1"/>
          </p:cNvSpPr>
          <p:nvPr>
            <p:ph sz="quarter" idx="13"/>
          </p:nvPr>
        </p:nvSpPr>
        <p:spPr>
          <a:xfrm>
            <a:off x="928662" y="1386711"/>
            <a:ext cx="7572428" cy="3042427"/>
          </a:xfrm>
          <a:solidFill>
            <a:schemeClr val="bg2">
              <a:lumMod val="75000"/>
            </a:schemeClr>
          </a:solidFill>
          <a:ln>
            <a:solidFill>
              <a:schemeClr val="accent1"/>
            </a:solidFill>
          </a:ln>
        </p:spPr>
        <p:style>
          <a:lnRef idx="2">
            <a:schemeClr val="accent2"/>
          </a:lnRef>
          <a:fillRef idx="1">
            <a:schemeClr val="lt1"/>
          </a:fillRef>
          <a:effectRef idx="0">
            <a:schemeClr val="accent2"/>
          </a:effectRef>
          <a:fontRef idx="minor">
            <a:schemeClr val="dk1"/>
          </a:fontRef>
        </p:style>
        <p:txBody>
          <a:bodyPr>
            <a:normAutofit/>
          </a:bodyPr>
          <a:lstStyle>
            <a:extLst/>
          </a:lstStyle>
          <a:p>
            <a:pPr algn="justLow">
              <a:buFont typeface="Wingdings" pitchFamily="2" charset="2"/>
              <a:buChar char="Ø"/>
            </a:pPr>
            <a:endParaRPr lang="ru-RU" sz="1600" dirty="0" smtClean="0"/>
          </a:p>
          <a:p>
            <a:pPr algn="just">
              <a:buFont typeface="Wingdings" pitchFamily="2" charset="2"/>
              <a:buChar char="Ø"/>
            </a:pPr>
            <a:r>
              <a:rPr lang="en-US" sz="2000" dirty="0" smtClean="0"/>
              <a:t>Using the available HBS last four quarters, as the living wage in the country is not set, so the World Bank recommended the use of the food poverty line of 105.14 </a:t>
            </a:r>
            <a:r>
              <a:rPr lang="en-US" sz="2000" dirty="0" err="1" smtClean="0"/>
              <a:t>somoni</a:t>
            </a:r>
            <a:r>
              <a:rPr lang="en-US" sz="2000" dirty="0" smtClean="0"/>
              <a:t> per person per month, and the upper poverty line (subsistence) 145</a:t>
            </a:r>
            <a:r>
              <a:rPr lang="ru-RU" sz="2000" dirty="0" smtClean="0"/>
              <a:t>.</a:t>
            </a:r>
            <a:r>
              <a:rPr lang="en-US" sz="2000" dirty="0" smtClean="0"/>
              <a:t>55 </a:t>
            </a:r>
            <a:r>
              <a:rPr lang="en-US" sz="2000" dirty="0" err="1" smtClean="0"/>
              <a:t>somoni</a:t>
            </a:r>
            <a:r>
              <a:rPr lang="en-US" sz="2000" dirty="0" smtClean="0"/>
              <a:t> per person per month. In 2012/2013 period, 14% of the population could not afford the food poverty line while 35.6% fell below the upper poverty line. </a:t>
            </a:r>
          </a:p>
        </p:txBody>
      </p:sp>
    </p:spTree>
  </p:cSld>
  <p:clrMapOvr>
    <a:masterClrMapping/>
  </p:clrMapOvr>
  <p:transition spd="slow">
    <p:strips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504500" y="359840"/>
            <a:ext cx="8639500" cy="1005840"/>
          </a:xfrm>
        </p:spPr>
        <p:txBody>
          <a:bodyPr>
            <a:noAutofit/>
          </a:bodyPr>
          <a:lstStyle>
            <a:extLst/>
          </a:lstStyle>
          <a:p>
            <a:pPr lvl="1" algn="ctr" defTabSz="877888" rtl="0">
              <a:spcBef>
                <a:spcPct val="0"/>
              </a:spcBef>
            </a:pPr>
            <a:r>
              <a:rPr lang="en-US" b="1" dirty="0" smtClean="0"/>
              <a:t>Poverty </a:t>
            </a:r>
            <a:r>
              <a:rPr lang="en-US" b="1" dirty="0"/>
              <a:t>headcount Rate by Territory </a:t>
            </a:r>
            <a:r>
              <a:rPr lang="en-US" b="1" dirty="0" smtClean="0"/>
              <a:t/>
            </a:r>
            <a:br>
              <a:rPr lang="en-US" b="1" dirty="0" smtClean="0"/>
            </a:br>
            <a:r>
              <a:rPr lang="en-US" sz="500" b="1" dirty="0" smtClean="0"/>
              <a:t/>
            </a:r>
            <a:br>
              <a:rPr lang="en-US" sz="500" b="1" dirty="0" smtClean="0"/>
            </a:br>
            <a:r>
              <a:rPr lang="en-US" sz="1400" b="1" i="1" dirty="0" smtClean="0">
                <a:solidFill>
                  <a:srgbClr val="464646"/>
                </a:solidFill>
              </a:rPr>
              <a:t>Upper </a:t>
            </a:r>
            <a:r>
              <a:rPr lang="en-US" sz="1400" b="1" i="1" dirty="0">
                <a:solidFill>
                  <a:srgbClr val="464646"/>
                </a:solidFill>
              </a:rPr>
              <a:t>poverty line = 145.55 </a:t>
            </a:r>
            <a:r>
              <a:rPr lang="en-US" sz="1400" b="1" i="1" dirty="0" err="1">
                <a:solidFill>
                  <a:srgbClr val="464646"/>
                </a:solidFill>
              </a:rPr>
              <a:t>somoni</a:t>
            </a:r>
            <a:r>
              <a:rPr lang="en-US" sz="1400" b="1" i="1" dirty="0">
                <a:solidFill>
                  <a:srgbClr val="464646"/>
                </a:solidFill>
              </a:rPr>
              <a:t>/person/month</a:t>
            </a:r>
            <a:r>
              <a:rPr lang="ru-RU" sz="1400" b="1" i="1" dirty="0">
                <a:solidFill>
                  <a:srgbClr val="464646"/>
                </a:solidFill>
              </a:rPr>
              <a:t> </a:t>
            </a:r>
            <a:r>
              <a:rPr lang="en-US" b="1" dirty="0"/>
              <a:t/>
            </a:r>
            <a:br>
              <a:rPr lang="en-US" b="1" dirty="0"/>
            </a:br>
            <a:endParaRPr lang="en-US" b="1" dirty="0"/>
          </a:p>
        </p:txBody>
      </p:sp>
      <p:graphicFrame>
        <p:nvGraphicFramePr>
          <p:cNvPr id="7" name="Chart 6"/>
          <p:cNvGraphicFramePr/>
          <p:nvPr/>
        </p:nvGraphicFramePr>
        <p:xfrm>
          <a:off x="571472" y="1500180"/>
          <a:ext cx="5143536" cy="3071834"/>
        </p:xfrm>
        <a:graphic>
          <a:graphicData uri="http://schemas.openxmlformats.org/drawingml/2006/chart">
            <c:chart xmlns:c="http://schemas.openxmlformats.org/drawingml/2006/chart" xmlns:r="http://schemas.openxmlformats.org/officeDocument/2006/relationships" r:id="rId3"/>
          </a:graphicData>
        </a:graphic>
      </p:graphicFrame>
      <p:sp>
        <p:nvSpPr>
          <p:cNvPr id="11" name="Rectangle 3"/>
          <p:cNvSpPr>
            <a:spLocks noGrp="1"/>
          </p:cNvSpPr>
          <p:nvPr>
            <p:ph sz="quarter" idx="14"/>
          </p:nvPr>
        </p:nvSpPr>
        <p:spPr>
          <a:xfrm>
            <a:off x="5715008" y="1428750"/>
            <a:ext cx="3200392" cy="2928950"/>
          </a:xfrm>
          <a:gradFill flip="none" rotWithShape="1">
            <a:gsLst>
              <a:gs pos="100000">
                <a:schemeClr val="accent2"/>
              </a:gs>
              <a:gs pos="50000">
                <a:schemeClr val="accent1">
                  <a:tint val="44500"/>
                  <a:satMod val="160000"/>
                </a:schemeClr>
              </a:gs>
              <a:gs pos="100000">
                <a:schemeClr val="accent1">
                  <a:tint val="23500"/>
                  <a:satMod val="160000"/>
                </a:schemeClr>
              </a:gs>
            </a:gsLst>
            <a:lin ang="16200000" scaled="0"/>
            <a:tileRect/>
          </a:gradFill>
        </p:spPr>
        <p:txBody>
          <a:bodyPr>
            <a:normAutofit/>
          </a:bodyPr>
          <a:lstStyle>
            <a:extLst/>
          </a:lstStyle>
          <a:p>
            <a:pPr>
              <a:buFont typeface="Wingdings" pitchFamily="2" charset="2"/>
              <a:buChar char="Ø"/>
            </a:pPr>
            <a:endParaRPr lang="ru-RU" sz="1800" dirty="0" smtClean="0"/>
          </a:p>
          <a:p>
            <a:pPr>
              <a:buFont typeface="Wingdings" pitchFamily="2" charset="2"/>
              <a:buChar char="Ø"/>
            </a:pPr>
            <a:r>
              <a:rPr lang="en-US" sz="1800" dirty="0" smtClean="0"/>
              <a:t>The regional variation is substantial</a:t>
            </a:r>
            <a:r>
              <a:rPr lang="ru-RU" sz="1800" dirty="0" smtClean="0"/>
              <a:t>. </a:t>
            </a:r>
          </a:p>
          <a:p>
            <a:pPr>
              <a:buFont typeface="Wingdings" pitchFamily="2" charset="2"/>
              <a:buChar char="Ø"/>
            </a:pPr>
            <a:r>
              <a:rPr lang="en-US" sz="1800" dirty="0" smtClean="0"/>
              <a:t>The level of poverty is the highest in GBAO at 52% and the lowest in Dushanbe at 19%.</a:t>
            </a:r>
            <a:endParaRPr lang="en-US"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504500" y="359840"/>
            <a:ext cx="8639500" cy="1005840"/>
          </a:xfrm>
        </p:spPr>
        <p:txBody>
          <a:bodyPr>
            <a:noAutofit/>
          </a:bodyPr>
          <a:lstStyle>
            <a:extLst/>
          </a:lstStyle>
          <a:p>
            <a:pPr lvl="1" algn="ctr" defTabSz="877888" rtl="0">
              <a:spcBef>
                <a:spcPct val="0"/>
              </a:spcBef>
            </a:pPr>
            <a:r>
              <a:rPr lang="en-US" sz="2000" b="1" dirty="0" smtClean="0"/>
              <a:t> Poverty headcount Rate by Territory</a:t>
            </a:r>
            <a:br>
              <a:rPr lang="en-US" sz="2000" b="1" dirty="0" smtClean="0"/>
            </a:br>
            <a:r>
              <a:rPr lang="en-US" sz="1400" dirty="0" smtClean="0"/>
              <a:t/>
            </a:r>
            <a:br>
              <a:rPr lang="en-US" sz="1400" dirty="0" smtClean="0"/>
            </a:br>
            <a:r>
              <a:rPr lang="en-US" sz="1400" b="1" i="1" dirty="0" smtClean="0">
                <a:solidFill>
                  <a:srgbClr val="464646"/>
                </a:solidFill>
              </a:rPr>
              <a:t>Food poverty line = 105.14 </a:t>
            </a:r>
            <a:r>
              <a:rPr lang="en-US" sz="1400" b="1" i="1" dirty="0" err="1" smtClean="0">
                <a:solidFill>
                  <a:srgbClr val="464646"/>
                </a:solidFill>
              </a:rPr>
              <a:t>somoni</a:t>
            </a:r>
            <a:r>
              <a:rPr lang="en-US" sz="1400" b="1" i="1" dirty="0" smtClean="0">
                <a:solidFill>
                  <a:srgbClr val="464646"/>
                </a:solidFill>
              </a:rPr>
              <a:t>/person/month</a:t>
            </a:r>
            <a:r>
              <a:rPr lang="en-US" dirty="0" smtClean="0"/>
              <a:t/>
            </a:r>
            <a:br>
              <a:rPr lang="en-US" dirty="0" smtClean="0"/>
            </a:br>
            <a:endParaRPr lang="en-US" sz="1400" i="1" dirty="0"/>
          </a:p>
        </p:txBody>
      </p:sp>
      <p:graphicFrame>
        <p:nvGraphicFramePr>
          <p:cNvPr id="8" name="Content Placeholder 7"/>
          <p:cNvGraphicFramePr>
            <a:graphicFrameLocks noGrp="1"/>
          </p:cNvGraphicFramePr>
          <p:nvPr>
            <p:ph sz="quarter" idx="14"/>
          </p:nvPr>
        </p:nvGraphicFramePr>
        <p:xfrm>
          <a:off x="1428728" y="1428742"/>
          <a:ext cx="6357982" cy="307183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jikistan 2012-2013">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Tajikistan 2012-2013</Template>
  <TotalTime>0</TotalTime>
  <Words>1240</Words>
  <Application>Microsoft Office PowerPoint</Application>
  <PresentationFormat>Экран (16:9)</PresentationFormat>
  <Paragraphs>231</Paragraphs>
  <Slides>16</Slides>
  <Notes>15</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Tajikistan 2012-2013</vt:lpstr>
      <vt:lpstr>Tajikistan 2012/2013 Poverty estimates using the TajStat Household Budget Survey</vt:lpstr>
      <vt:lpstr>Introduction</vt:lpstr>
      <vt:lpstr>Data-page 1</vt:lpstr>
      <vt:lpstr>Data-page 2</vt:lpstr>
      <vt:lpstr>Methodology </vt:lpstr>
      <vt:lpstr>Preliminary</vt:lpstr>
      <vt:lpstr>PRELIMINARY POVERTY RESULTS BASED ON THE HBS</vt:lpstr>
      <vt:lpstr>Poverty headcount Rate by Territory   Upper poverty line = 145.55 somoni/person/month  </vt:lpstr>
      <vt:lpstr> Poverty headcount Rate by Territory  Food poverty line = 105.14 somoni/person/month </vt:lpstr>
      <vt:lpstr>PRELIMINARY VULNERABLE AND MIDDLE CLASS RESULTS BASED ON THE HBS</vt:lpstr>
      <vt:lpstr>All data tables refer to the latest HBS data available in 2012/2013 period over the following time frame:  quarter 3, quarter 4 of 2012 and quarter 1, quarter 2 of 2013.</vt:lpstr>
      <vt:lpstr>Table 2: Distribution of Poor in Urban and Rural Areas</vt:lpstr>
      <vt:lpstr>Table 3: Headcount Ratio by Subnational Regions</vt:lpstr>
      <vt:lpstr>Table 4: Poverty Gap Measure by Subnational Regions</vt:lpstr>
      <vt:lpstr>FINAL REMARKS</vt:lpstr>
      <vt:lpstr>THANK YOU FOR ATTENTION!</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2014-07-29T04:53:55Z</dcterms:created>
  <dcterms:modified xsi:type="dcterms:W3CDTF">2014-08-04T13:55:24Z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12.0.4518</vt:lpwstr>
  </property>
</Properties>
</file>