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66" r:id="rId2"/>
    <p:sldId id="611" r:id="rId3"/>
    <p:sldId id="612" r:id="rId4"/>
    <p:sldId id="689" r:id="rId5"/>
    <p:sldId id="690" r:id="rId6"/>
    <p:sldId id="692" r:id="rId7"/>
    <p:sldId id="691" r:id="rId8"/>
    <p:sldId id="698" r:id="rId9"/>
    <p:sldId id="693" r:id="rId10"/>
    <p:sldId id="694" r:id="rId11"/>
    <p:sldId id="715" r:id="rId12"/>
    <p:sldId id="717" r:id="rId13"/>
    <p:sldId id="719" r:id="rId14"/>
    <p:sldId id="716" r:id="rId15"/>
    <p:sldId id="696" r:id="rId16"/>
    <p:sldId id="697" r:id="rId17"/>
    <p:sldId id="699" r:id="rId18"/>
    <p:sldId id="701" r:id="rId19"/>
    <p:sldId id="703" r:id="rId20"/>
    <p:sldId id="705" r:id="rId21"/>
    <p:sldId id="707" r:id="rId22"/>
    <p:sldId id="681" r:id="rId23"/>
    <p:sldId id="613" r:id="rId24"/>
    <p:sldId id="708" r:id="rId25"/>
    <p:sldId id="621" r:id="rId26"/>
    <p:sldId id="709" r:id="rId27"/>
    <p:sldId id="710" r:id="rId28"/>
    <p:sldId id="712" r:id="rId29"/>
    <p:sldId id="713" r:id="rId30"/>
    <p:sldId id="714" r:id="rId31"/>
    <p:sldId id="711" r:id="rId32"/>
    <p:sldId id="678" r:id="rId33"/>
  </p:sldIdLst>
  <p:sldSz cx="9144000" cy="6858000" type="screen4x3"/>
  <p:notesSz cx="7099300" cy="102346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61FF"/>
    <a:srgbClr val="008EC0"/>
    <a:srgbClr val="00A7E2"/>
    <a:srgbClr val="E5540C"/>
    <a:srgbClr val="FFFF21"/>
    <a:srgbClr val="6DFFAF"/>
    <a:srgbClr val="F07F09"/>
    <a:srgbClr val="72DFDC"/>
    <a:srgbClr val="FFFF66"/>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9822" autoAdjust="0"/>
  </p:normalViewPr>
  <p:slideViewPr>
    <p:cSldViewPr>
      <p:cViewPr>
        <p:scale>
          <a:sx n="80" d="100"/>
          <a:sy n="80" d="100"/>
        </p:scale>
        <p:origin x="-21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098"/>
    </p:cViewPr>
  </p:sorterViewPr>
  <p:notesViewPr>
    <p:cSldViewPr>
      <p:cViewPr>
        <p:scale>
          <a:sx n="70" d="100"/>
          <a:sy n="70" d="100"/>
        </p:scale>
        <p:origin x="-3174" y="66"/>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4860" tIns="47430" rIns="94860" bIns="47430" rtlCol="0"/>
          <a:lstStyle>
            <a:lvl1pPr algn="l">
              <a:defRPr sz="1200"/>
            </a:lvl1pPr>
          </a:lstStyle>
          <a:p>
            <a:endParaRPr lang="tr-TR"/>
          </a:p>
        </p:txBody>
      </p:sp>
      <p:sp>
        <p:nvSpPr>
          <p:cNvPr id="3" name="Date Placeholder 2"/>
          <p:cNvSpPr>
            <a:spLocks noGrp="1"/>
          </p:cNvSpPr>
          <p:nvPr>
            <p:ph type="dt" sz="quarter" idx="1"/>
          </p:nvPr>
        </p:nvSpPr>
        <p:spPr>
          <a:xfrm>
            <a:off x="4021294" y="0"/>
            <a:ext cx="3076363" cy="511731"/>
          </a:xfrm>
          <a:prstGeom prst="rect">
            <a:avLst/>
          </a:prstGeom>
        </p:spPr>
        <p:txBody>
          <a:bodyPr vert="horz" lIns="94860" tIns="47430" rIns="94860" bIns="47430" rtlCol="0"/>
          <a:lstStyle>
            <a:lvl1pPr algn="r">
              <a:defRPr sz="1200"/>
            </a:lvl1pPr>
          </a:lstStyle>
          <a:p>
            <a:fld id="{24E6BFA9-F0FD-437C-BD71-0C80D163F406}" type="datetimeFigureOut">
              <a:rPr lang="tr-TR" smtClean="0"/>
              <a:pPr/>
              <a:t>06.08.2014</a:t>
            </a:fld>
            <a:endParaRPr lang="tr-TR"/>
          </a:p>
        </p:txBody>
      </p:sp>
      <p:sp>
        <p:nvSpPr>
          <p:cNvPr id="4" name="Footer Placeholder 3"/>
          <p:cNvSpPr>
            <a:spLocks noGrp="1"/>
          </p:cNvSpPr>
          <p:nvPr>
            <p:ph type="ftr" sz="quarter" idx="2"/>
          </p:nvPr>
        </p:nvSpPr>
        <p:spPr>
          <a:xfrm>
            <a:off x="0" y="9721108"/>
            <a:ext cx="3076363" cy="511731"/>
          </a:xfrm>
          <a:prstGeom prst="rect">
            <a:avLst/>
          </a:prstGeom>
        </p:spPr>
        <p:txBody>
          <a:bodyPr vert="horz" lIns="94860" tIns="47430" rIns="94860" bIns="47430" rtlCol="0" anchor="b"/>
          <a:lstStyle>
            <a:lvl1pPr algn="l">
              <a:defRPr sz="1200"/>
            </a:lvl1pPr>
          </a:lstStyle>
          <a:p>
            <a:endParaRPr lang="tr-TR"/>
          </a:p>
        </p:txBody>
      </p:sp>
      <p:sp>
        <p:nvSpPr>
          <p:cNvPr id="5" name="Slide Number Placeholder 4"/>
          <p:cNvSpPr>
            <a:spLocks noGrp="1"/>
          </p:cNvSpPr>
          <p:nvPr>
            <p:ph type="sldNum" sz="quarter" idx="3"/>
          </p:nvPr>
        </p:nvSpPr>
        <p:spPr>
          <a:xfrm>
            <a:off x="4021294" y="9721108"/>
            <a:ext cx="3076363" cy="511731"/>
          </a:xfrm>
          <a:prstGeom prst="rect">
            <a:avLst/>
          </a:prstGeom>
        </p:spPr>
        <p:txBody>
          <a:bodyPr vert="horz" lIns="94860" tIns="47430" rIns="94860" bIns="47430" rtlCol="0" anchor="b"/>
          <a:lstStyle>
            <a:lvl1pPr algn="r">
              <a:defRPr sz="1200"/>
            </a:lvl1pPr>
          </a:lstStyle>
          <a:p>
            <a:fld id="{61C2BFD0-ABFE-46AE-BD6D-E4E2BDAE9D8A}"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4860" tIns="47430" rIns="94860" bIns="47430" rtlCol="0"/>
          <a:lstStyle>
            <a:lvl1pPr algn="l">
              <a:defRPr sz="1200"/>
            </a:lvl1pPr>
          </a:lstStyle>
          <a:p>
            <a:endParaRPr lang="tr-TR"/>
          </a:p>
        </p:txBody>
      </p:sp>
      <p:sp>
        <p:nvSpPr>
          <p:cNvPr id="3" name="Date Placeholder 2"/>
          <p:cNvSpPr>
            <a:spLocks noGrp="1"/>
          </p:cNvSpPr>
          <p:nvPr>
            <p:ph type="dt" idx="1"/>
          </p:nvPr>
        </p:nvSpPr>
        <p:spPr>
          <a:xfrm>
            <a:off x="4021294" y="0"/>
            <a:ext cx="3076363" cy="511731"/>
          </a:xfrm>
          <a:prstGeom prst="rect">
            <a:avLst/>
          </a:prstGeom>
        </p:spPr>
        <p:txBody>
          <a:bodyPr vert="horz" lIns="94860" tIns="47430" rIns="94860" bIns="47430" rtlCol="0"/>
          <a:lstStyle>
            <a:lvl1pPr algn="r">
              <a:defRPr sz="1200"/>
            </a:lvl1pPr>
          </a:lstStyle>
          <a:p>
            <a:fld id="{257B9C75-AB09-41F2-B3B6-BBE0DA7B0BAA}" type="datetimeFigureOut">
              <a:rPr lang="tr-TR" smtClean="0"/>
              <a:pPr/>
              <a:t>06.08.2014</a:t>
            </a:fld>
            <a:endParaRPr lang="tr-T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860" tIns="47430" rIns="94860" bIns="47430" rtlCol="0" anchor="ctr"/>
          <a:lstStyle/>
          <a:p>
            <a:endParaRPr lang="tr-TR"/>
          </a:p>
        </p:txBody>
      </p:sp>
      <p:sp>
        <p:nvSpPr>
          <p:cNvPr id="5" name="Notes Placeholder 4"/>
          <p:cNvSpPr>
            <a:spLocks noGrp="1"/>
          </p:cNvSpPr>
          <p:nvPr>
            <p:ph type="body" sz="quarter" idx="3"/>
          </p:nvPr>
        </p:nvSpPr>
        <p:spPr>
          <a:xfrm>
            <a:off x="709930" y="4861444"/>
            <a:ext cx="5679440" cy="4605576"/>
          </a:xfrm>
          <a:prstGeom prst="rect">
            <a:avLst/>
          </a:prstGeom>
        </p:spPr>
        <p:txBody>
          <a:bodyPr vert="horz" lIns="94860" tIns="47430" rIns="94860" bIns="4743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9721108"/>
            <a:ext cx="3076363" cy="511731"/>
          </a:xfrm>
          <a:prstGeom prst="rect">
            <a:avLst/>
          </a:prstGeom>
        </p:spPr>
        <p:txBody>
          <a:bodyPr vert="horz" lIns="94860" tIns="47430" rIns="94860" bIns="47430" rtlCol="0" anchor="b"/>
          <a:lstStyle>
            <a:lvl1pPr algn="l">
              <a:defRPr sz="1200"/>
            </a:lvl1pPr>
          </a:lstStyle>
          <a:p>
            <a:endParaRPr lang="tr-TR"/>
          </a:p>
        </p:txBody>
      </p:sp>
      <p:sp>
        <p:nvSpPr>
          <p:cNvPr id="7" name="Slide Number Placeholder 6"/>
          <p:cNvSpPr>
            <a:spLocks noGrp="1"/>
          </p:cNvSpPr>
          <p:nvPr>
            <p:ph type="sldNum" sz="quarter" idx="5"/>
          </p:nvPr>
        </p:nvSpPr>
        <p:spPr>
          <a:xfrm>
            <a:off x="4021294" y="9721108"/>
            <a:ext cx="3076363" cy="511731"/>
          </a:xfrm>
          <a:prstGeom prst="rect">
            <a:avLst/>
          </a:prstGeom>
        </p:spPr>
        <p:txBody>
          <a:bodyPr vert="horz" lIns="94860" tIns="47430" rIns="94860" bIns="47430" rtlCol="0" anchor="b"/>
          <a:lstStyle>
            <a:lvl1pPr algn="r">
              <a:defRPr sz="1200"/>
            </a:lvl1pPr>
          </a:lstStyle>
          <a:p>
            <a:fld id="{3F8FE8A8-5A7E-4B66-826E-F38C7A9DF4D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23</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24</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F8FE8A8-5A7E-4B66-826E-F38C7A9DF4D0}" type="slidenum">
              <a:rPr lang="tr-TR" smtClean="0"/>
              <a:pPr/>
              <a:t>25</a:t>
            </a:fld>
            <a:endParaRPr lang="tr-TR"/>
          </a:p>
        </p:txBody>
      </p:sp>
      <p:sp>
        <p:nvSpPr>
          <p:cNvPr id="5" name="Notes Placeholder 4"/>
          <p:cNvSpPr>
            <a:spLocks noGrp="1"/>
          </p:cNvSpPr>
          <p:nvPr>
            <p:ph type="body" sz="quarter" idx="11"/>
          </p:nvPr>
        </p:nvSpPr>
        <p:spPr/>
        <p:txBody>
          <a:bodyPr>
            <a:normAutofit/>
          </a:bodyPr>
          <a:lstStyle/>
          <a:p>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F8FE8A8-5A7E-4B66-826E-F38C7A9DF4D0}" type="slidenum">
              <a:rPr lang="tr-TR" smtClean="0"/>
              <a:pPr/>
              <a:t>26</a:t>
            </a:fld>
            <a:endParaRPr lang="tr-TR"/>
          </a:p>
        </p:txBody>
      </p:sp>
      <p:sp>
        <p:nvSpPr>
          <p:cNvPr id="5" name="Notes Placeholder 4"/>
          <p:cNvSpPr>
            <a:spLocks noGrp="1"/>
          </p:cNvSpPr>
          <p:nvPr>
            <p:ph type="body" sz="quarter" idx="11"/>
          </p:nvPr>
        </p:nvSpPr>
        <p:spPr/>
        <p:txBody>
          <a:bodyPr>
            <a:normAutofit/>
          </a:bodyPr>
          <a:lstStyle/>
          <a:p>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27</a:t>
            </a:fld>
            <a:endParaRPr 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28</a:t>
            </a:fld>
            <a:endParaRPr 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29</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3</a:t>
            </a:fld>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30</a:t>
            </a:fld>
            <a:endParaRPr lang="tr-T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31</a:t>
            </a:fld>
            <a:endParaRPr lang="tr-T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F8FE8A8-5A7E-4B66-826E-F38C7A9DF4D0}" type="slidenum">
              <a:rPr lang="tr-TR" smtClean="0"/>
              <a:pPr/>
              <a:t>32</a:t>
            </a:fld>
            <a:endParaRPr lang="tr-TR"/>
          </a:p>
        </p:txBody>
      </p:sp>
      <p:sp>
        <p:nvSpPr>
          <p:cNvPr id="5" name="Notes Placeholder 4"/>
          <p:cNvSpPr>
            <a:spLocks noGrp="1"/>
          </p:cNvSpPr>
          <p:nvPr>
            <p:ph type="body" sz="quarter" idx="11"/>
          </p:nvPr>
        </p:nvSpPr>
        <p:spPr/>
        <p:txBody>
          <a:bodyPr>
            <a:normAutofit/>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3F8FE8A8-5A7E-4B66-826E-F38C7A9DF4D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pic>
        <p:nvPicPr>
          <p:cNvPr id="5" name="Picture 3"/>
          <p:cNvPicPr>
            <a:picLocks noChangeAspect="1" noChangeArrowheads="1"/>
          </p:cNvPicPr>
          <p:nvPr userDrawn="1"/>
        </p:nvPicPr>
        <p:blipFill>
          <a:blip r:embed="rId2" cstate="print"/>
          <a:srcRect/>
          <a:stretch>
            <a:fillRect/>
          </a:stretch>
        </p:blipFill>
        <p:spPr bwMode="auto">
          <a:xfrm>
            <a:off x="0" y="0"/>
            <a:ext cx="9144000" cy="1285859"/>
          </a:xfrm>
          <a:prstGeom prst="rect">
            <a:avLst/>
          </a:prstGeom>
          <a:noFill/>
          <a:ln w="9525">
            <a:noFill/>
            <a:miter lim="800000"/>
            <a:headEnd/>
            <a:tailEnd/>
          </a:ln>
          <a:effectLst/>
        </p:spPr>
      </p:pic>
      <p:pic>
        <p:nvPicPr>
          <p:cNvPr id="6" name="Picture 3"/>
          <p:cNvPicPr>
            <a:picLocks noChangeAspect="1" noChangeArrowheads="1"/>
          </p:cNvPicPr>
          <p:nvPr userDrawn="1"/>
        </p:nvPicPr>
        <p:blipFill>
          <a:blip r:embed="rId3" cstate="print"/>
          <a:srcRect/>
          <a:stretch>
            <a:fillRect/>
          </a:stretch>
        </p:blipFill>
        <p:spPr bwMode="auto">
          <a:xfrm>
            <a:off x="0" y="5715016"/>
            <a:ext cx="9143984" cy="1142984"/>
          </a:xfrm>
          <a:prstGeom prst="rect">
            <a:avLst/>
          </a:prstGeom>
          <a:noFill/>
          <a:ln w="9525">
            <a:noFill/>
            <a:miter lim="800000"/>
            <a:headEnd/>
            <a:tailEnd/>
          </a:ln>
          <a:effectLst/>
        </p:spPr>
      </p:pic>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12" name="Slide Number Placeholder 5"/>
          <p:cNvSpPr>
            <a:spLocks noGrp="1"/>
          </p:cNvSpPr>
          <p:nvPr>
            <p:ph type="sldNum" sz="quarter" idx="4"/>
          </p:nvPr>
        </p:nvSpPr>
        <p:spPr>
          <a:xfrm>
            <a:off x="6553200" y="6356350"/>
            <a:ext cx="2133600" cy="365125"/>
          </a:xfrm>
          <a:prstGeom prst="rect">
            <a:avLst/>
          </a:prstGeom>
        </p:spPr>
        <p:txBody>
          <a:bodyPr/>
          <a:lstStyle>
            <a:lvl1pPr algn="r">
              <a:defRPr sz="1200">
                <a:solidFill>
                  <a:srgbClr val="C00000"/>
                </a:solidFill>
              </a:defRPr>
            </a:lvl1pPr>
          </a:lstStyle>
          <a:p>
            <a:r>
              <a:rPr lang="tr-TR" smtClean="0"/>
              <a:t>                                </a:t>
            </a:r>
            <a:fld id="{33C9747B-7CC0-4044-A262-0E511B37BC47}" type="slidenum">
              <a:rPr lang="tr-TR" smtClean="0"/>
              <a:pPr/>
              <a:t>‹#›</a:t>
            </a:fld>
            <a:endParaRPr lang="tr-TR" dirty="0"/>
          </a:p>
        </p:txBody>
      </p:sp>
      <p:sp>
        <p:nvSpPr>
          <p:cNvPr id="14"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
        <p:nvSpPr>
          <p:cNvPr id="6" name="Rectangle 5"/>
          <p:cNvSpPr>
            <a:spLocks noChangeArrowheads="1"/>
          </p:cNvSpPr>
          <p:nvPr userDrawn="1"/>
        </p:nvSpPr>
        <p:spPr bwMode="auto">
          <a:xfrm>
            <a:off x="0" y="6357958"/>
            <a:ext cx="7848872" cy="338554"/>
          </a:xfrm>
          <a:prstGeom prst="rect">
            <a:avLst/>
          </a:prstGeom>
          <a:noFill/>
          <a:ln>
            <a:noFill/>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004D86"/>
                </a:solidFill>
                <a:effectLst/>
                <a:latin typeface="Cambria" pitchFamily="18" charset="0"/>
                <a:ea typeface="Calibri" pitchFamily="34" charset="0"/>
                <a:cs typeface="Times New Roman" pitchFamily="18" charset="0"/>
              </a:rPr>
              <a:t>Labour and Living Conditions Division</a:t>
            </a:r>
            <a:endParaRPr kumimoji="0" lang="tr-TR" sz="1600" b="0" i="0" u="none" strike="noStrike" cap="none" normalizeH="0" baseline="0" dirty="0">
              <a:ln>
                <a:noFill/>
              </a:ln>
              <a:solidFill>
                <a:srgbClr val="004D86"/>
              </a:solidFill>
              <a:effectLst/>
              <a:latin typeface="Arial" pitchFamily="34" charset="0"/>
              <a:cs typeface="Arial" pitchFamily="34" charset="0"/>
            </a:endParaRPr>
          </a:p>
        </p:txBody>
      </p:sp>
      <p:sp>
        <p:nvSpPr>
          <p:cNvPr id="8" name="Line 11"/>
          <p:cNvSpPr>
            <a:spLocks noChangeShapeType="1"/>
          </p:cNvSpPr>
          <p:nvPr userDrawn="1"/>
        </p:nvSpPr>
        <p:spPr bwMode="auto">
          <a:xfrm>
            <a:off x="0" y="785794"/>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pic>
        <p:nvPicPr>
          <p:cNvPr id="13" name="Picture 12" descr="logoLAR"/>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7786710" y="214290"/>
            <a:ext cx="927006" cy="571504"/>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Lst>
  <p:transition>
    <p:wipe dir="r"/>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6553200" y="6356350"/>
            <a:ext cx="2133600" cy="365125"/>
          </a:xfrm>
          <a:prstGeom prst="rect">
            <a:avLst/>
          </a:prstGeom>
        </p:spPr>
        <p:txBody>
          <a:bodyPr/>
          <a:lstStyle/>
          <a:p>
            <a:r>
              <a:rPr lang="tr-TR" smtClean="0"/>
              <a:t>                                </a:t>
            </a:r>
            <a:fld id="{33C9747B-7CC0-4044-A262-0E511B37BC47}" type="slidenum">
              <a:rPr lang="tr-TR" smtClean="0"/>
              <a:pPr/>
              <a:t>1</a:t>
            </a:fld>
            <a:endParaRPr lang="tr-TR" dirty="0"/>
          </a:p>
        </p:txBody>
      </p:sp>
      <p:sp>
        <p:nvSpPr>
          <p:cNvPr id="7" name="TextBox 6"/>
          <p:cNvSpPr txBox="1"/>
          <p:nvPr/>
        </p:nvSpPr>
        <p:spPr>
          <a:xfrm>
            <a:off x="928662" y="5357826"/>
            <a:ext cx="7143800" cy="461665"/>
          </a:xfrm>
          <a:prstGeom prst="rect">
            <a:avLst/>
          </a:prstGeom>
          <a:noFill/>
        </p:spPr>
        <p:txBody>
          <a:bodyPr wrap="square" rtlCol="0">
            <a:spAutoFit/>
          </a:bodyPr>
          <a:lstStyle/>
          <a:p>
            <a:pPr algn="ctr"/>
            <a:r>
              <a:rPr lang="tr-TR" sz="2400" b="1" smtClean="0">
                <a:solidFill>
                  <a:srgbClr val="C00000"/>
                </a:solidFill>
                <a:latin typeface="Cambria" pitchFamily="18" charset="0"/>
              </a:rPr>
              <a:t>07 / 08 </a:t>
            </a:r>
            <a:r>
              <a:rPr lang="tr-TR" sz="2400" b="1" dirty="0" smtClean="0">
                <a:solidFill>
                  <a:srgbClr val="C00000"/>
                </a:solidFill>
                <a:latin typeface="Cambria" pitchFamily="18" charset="0"/>
              </a:rPr>
              <a:t>/ 2014</a:t>
            </a:r>
            <a:endParaRPr lang="tr-TR" sz="2400" b="1" dirty="0">
              <a:solidFill>
                <a:srgbClr val="C00000"/>
              </a:solidFill>
              <a:latin typeface="Cambria" pitchFamily="18" charset="0"/>
            </a:endParaRPr>
          </a:p>
        </p:txBody>
      </p:sp>
      <p:sp>
        <p:nvSpPr>
          <p:cNvPr id="9" name="Rectangle 8"/>
          <p:cNvSpPr/>
          <p:nvPr/>
        </p:nvSpPr>
        <p:spPr>
          <a:xfrm>
            <a:off x="2714612" y="2357430"/>
            <a:ext cx="3286148" cy="1214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TextBox 18"/>
          <p:cNvSpPr txBox="1"/>
          <p:nvPr/>
        </p:nvSpPr>
        <p:spPr>
          <a:xfrm>
            <a:off x="1214414" y="2285992"/>
            <a:ext cx="6500858" cy="2862322"/>
          </a:xfrm>
          <a:prstGeom prst="rect">
            <a:avLst/>
          </a:prstGeom>
          <a:noFill/>
        </p:spPr>
        <p:txBody>
          <a:bodyPr wrap="square" rtlCol="0">
            <a:spAutoFit/>
          </a:bodyPr>
          <a:lstStyle/>
          <a:p>
            <a:pPr algn="ctr"/>
            <a:r>
              <a:rPr lang="tr-TR" sz="3600" b="1" dirty="0" smtClean="0">
                <a:solidFill>
                  <a:srgbClr val="004D86"/>
                </a:solidFill>
                <a:latin typeface="Cambria" pitchFamily="18" charset="0"/>
              </a:rPr>
              <a:t>HISTORY OF POVERTY MEASUREMENT AND RECENT STUDIES ON IMPROVEMENT OF POVERTY MEASUREMENT</a:t>
            </a:r>
          </a:p>
          <a:p>
            <a:pPr algn="ctr"/>
            <a:r>
              <a:rPr lang="tr-TR" sz="3600" b="1" dirty="0" smtClean="0">
                <a:solidFill>
                  <a:srgbClr val="004D86"/>
                </a:solidFill>
                <a:latin typeface="Cambria" pitchFamily="18" charset="0"/>
              </a:rPr>
              <a:t>IN TURKEY</a:t>
            </a:r>
            <a:endParaRPr lang="tr-TR" sz="3600" b="1" dirty="0">
              <a:solidFill>
                <a:srgbClr val="004D86"/>
              </a:solidFill>
              <a:latin typeface="Cambria" pitchFamily="18" charset="0"/>
            </a:endParaRPr>
          </a:p>
        </p:txBody>
      </p:sp>
      <p:pic>
        <p:nvPicPr>
          <p:cNvPr id="6" name="Picture 3"/>
          <p:cNvPicPr>
            <a:picLocks noChangeAspect="1" noChangeArrowheads="1"/>
          </p:cNvPicPr>
          <p:nvPr/>
        </p:nvPicPr>
        <p:blipFill>
          <a:blip r:embed="rId3" cstate="print"/>
          <a:srcRect/>
          <a:stretch>
            <a:fillRect/>
          </a:stretch>
        </p:blipFill>
        <p:spPr bwMode="auto">
          <a:xfrm>
            <a:off x="0" y="0"/>
            <a:ext cx="9144000" cy="1285859"/>
          </a:xfrm>
          <a:prstGeom prst="rect">
            <a:avLst/>
          </a:prstGeom>
          <a:noFill/>
          <a:ln w="9525">
            <a:noFill/>
            <a:miter lim="800000"/>
            <a:headEnd/>
            <a:tailEnd/>
          </a:ln>
          <a:effectLst/>
        </p:spPr>
      </p:pic>
      <p:pic>
        <p:nvPicPr>
          <p:cNvPr id="8" name="Picture 3"/>
          <p:cNvPicPr>
            <a:picLocks noChangeAspect="1" noChangeArrowheads="1"/>
          </p:cNvPicPr>
          <p:nvPr/>
        </p:nvPicPr>
        <p:blipFill>
          <a:blip r:embed="rId4" cstate="print"/>
          <a:srcRect/>
          <a:stretch>
            <a:fillRect/>
          </a:stretch>
        </p:blipFill>
        <p:spPr bwMode="auto">
          <a:xfrm>
            <a:off x="0" y="5715016"/>
            <a:ext cx="9143984" cy="114298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10</a:t>
            </a:fld>
            <a:endParaRPr lang="tr-TR" dirty="0"/>
          </a:p>
        </p:txBody>
      </p:sp>
      <p:sp>
        <p:nvSpPr>
          <p:cNvPr id="5" name="Rectangle 3"/>
          <p:cNvSpPr>
            <a:spLocks noGrp="1" noChangeArrowheads="1"/>
          </p:cNvSpPr>
          <p:nvPr/>
        </p:nvSpPr>
        <p:spPr>
          <a:xfrm>
            <a:off x="683568" y="1714488"/>
            <a:ext cx="7920880" cy="43068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spcAft>
                <a:spcPts val="1400"/>
              </a:spcAft>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Data </a:t>
            </a:r>
            <a:r>
              <a:rPr lang="tr-TR" sz="2100" dirty="0" err="1" smtClean="0">
                <a:ln w="1905"/>
                <a:solidFill>
                  <a:srgbClr val="002142"/>
                </a:solidFill>
                <a:effectLst>
                  <a:innerShdw blurRad="69850" dist="43180" dir="5400000">
                    <a:srgbClr val="000000">
                      <a:alpha val="65000"/>
                    </a:srgbClr>
                  </a:innerShdw>
                </a:effectLst>
                <a:latin typeface="Cambria" pitchFamily="18" charset="0"/>
              </a:rPr>
              <a:t>source</a:t>
            </a:r>
            <a:r>
              <a:rPr lang="tr-TR" sz="2100" dirty="0" smtClean="0">
                <a:ln w="1905"/>
                <a:solidFill>
                  <a:srgbClr val="002142"/>
                </a:solidFill>
                <a:effectLst>
                  <a:innerShdw blurRad="69850" dist="43180" dir="5400000">
                    <a:srgbClr val="000000">
                      <a:alpha val="65000"/>
                    </a:srgbClr>
                  </a:innerShdw>
                </a:effectLst>
                <a:latin typeface="Cambria" pitchFamily="18" charset="0"/>
              </a:rPr>
              <a:t>: SILC</a:t>
            </a:r>
          </a:p>
          <a:p>
            <a:pPr algn="just">
              <a:lnSpc>
                <a:spcPct val="110000"/>
              </a:lnSpc>
              <a:spcAft>
                <a:spcPts val="1400"/>
              </a:spcAft>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Since 2006</a:t>
            </a:r>
          </a:p>
          <a:p>
            <a:pPr marL="274320" lvl="1" indent="-274320" algn="just">
              <a:lnSpc>
                <a:spcPct val="110000"/>
              </a:lnSpc>
              <a:spcAft>
                <a:spcPts val="1400"/>
              </a:spcAft>
              <a:buClrTx/>
              <a:buSzPct val="95000"/>
            </a:pPr>
            <a:r>
              <a:rPr lang="tr-TR" sz="2100" dirty="0" smtClean="0">
                <a:ln w="1905"/>
                <a:effectLst>
                  <a:innerShdw blurRad="69850" dist="43180" dir="5400000">
                    <a:srgbClr val="000000">
                      <a:alpha val="65000"/>
                    </a:srgbClr>
                  </a:innerShdw>
                </a:effectLst>
                <a:latin typeface="Cambria" pitchFamily="18" charset="0"/>
              </a:rPr>
              <a:t>The methodology established by following </a:t>
            </a:r>
            <a:r>
              <a:rPr lang="tr-TR" sz="2100" dirty="0" err="1" smtClean="0">
                <a:ln w="1905"/>
                <a:effectLst>
                  <a:innerShdw blurRad="69850" dist="43180" dir="5400000">
                    <a:srgbClr val="000000">
                      <a:alpha val="65000"/>
                    </a:srgbClr>
                  </a:innerShdw>
                </a:effectLst>
                <a:latin typeface="Cambria" pitchFamily="18" charset="0"/>
              </a:rPr>
              <a:t>the</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processes</a:t>
            </a:r>
            <a:r>
              <a:rPr lang="tr-TR" sz="2100" dirty="0" smtClean="0">
                <a:ln w="1905"/>
                <a:effectLst>
                  <a:innerShdw blurRad="69850" dist="43180" dir="5400000">
                    <a:srgbClr val="000000">
                      <a:alpha val="65000"/>
                    </a:srgbClr>
                  </a:innerShdw>
                </a:effectLst>
                <a:latin typeface="Cambria" pitchFamily="18" charset="0"/>
              </a:rPr>
              <a:t> of EUROSTAT (EU-SILC),</a:t>
            </a:r>
          </a:p>
          <a:p>
            <a:pPr marL="274320" lvl="1" indent="-274320" algn="just">
              <a:lnSpc>
                <a:spcPct val="110000"/>
              </a:lnSpc>
              <a:spcAft>
                <a:spcPts val="1200"/>
              </a:spcAft>
              <a:buClrTx/>
              <a:buSzPct val="95000"/>
              <a:tabLst>
                <a:tab pos="174625" algn="l"/>
              </a:tabLst>
            </a:pPr>
            <a:r>
              <a:rPr lang="tr-TR" sz="2100" dirty="0" smtClean="0">
                <a:ln w="1905"/>
                <a:effectLst>
                  <a:innerShdw blurRad="69850" dist="43180" dir="5400000">
                    <a:srgbClr val="000000">
                      <a:alpha val="65000"/>
                    </a:srgbClr>
                  </a:innerShdw>
                </a:effectLst>
                <a:latin typeface="Cambria" pitchFamily="18" charset="0"/>
              </a:rPr>
              <a:t>Two types of data are produced annually;</a:t>
            </a:r>
          </a:p>
          <a:p>
            <a:pPr marL="1030288" lvl="2" indent="-173038" algn="just">
              <a:lnSpc>
                <a:spcPct val="80000"/>
              </a:lnSpc>
              <a:spcAft>
                <a:spcPts val="1200"/>
              </a:spcAft>
              <a:buFontTx/>
              <a:buChar char="-"/>
              <a:tabLst>
                <a:tab pos="174625" algn="l"/>
              </a:tabLst>
            </a:pPr>
            <a:r>
              <a:rPr lang="tr-TR" sz="2200" dirty="0" smtClean="0">
                <a:latin typeface="Cambria" pitchFamily="18" charset="0"/>
              </a:rPr>
              <a:t>Cross-sectional data,</a:t>
            </a:r>
          </a:p>
          <a:p>
            <a:pPr marL="1030288" lvl="2" indent="-173038" algn="just">
              <a:lnSpc>
                <a:spcPct val="80000"/>
              </a:lnSpc>
              <a:spcAft>
                <a:spcPts val="1200"/>
              </a:spcAft>
              <a:buFontTx/>
              <a:buChar char="-"/>
              <a:tabLst>
                <a:tab pos="174625" algn="l"/>
              </a:tabLst>
            </a:pPr>
            <a:r>
              <a:rPr lang="tr-TR" sz="2200" dirty="0" smtClean="0">
                <a:latin typeface="Cambria" pitchFamily="18" charset="0"/>
              </a:rPr>
              <a:t>Longitudinal data </a:t>
            </a:r>
            <a:r>
              <a:rPr lang="tr-TR" sz="1800" i="1" dirty="0" smtClean="0">
                <a:latin typeface="Cambria" pitchFamily="18" charset="0"/>
              </a:rPr>
              <a:t>( 2, 3 and 4 year panel data).</a:t>
            </a:r>
            <a:endParaRPr lang="tr-TR" sz="2200" dirty="0" smtClean="0">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Relative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11</a:t>
            </a:fld>
            <a:endParaRPr lang="tr-TR" dirty="0"/>
          </a:p>
        </p:txBody>
      </p:sp>
      <p:sp>
        <p:nvSpPr>
          <p:cNvPr id="5" name="Rectangle 3"/>
          <p:cNvSpPr>
            <a:spLocks noGrp="1" noChangeArrowheads="1"/>
          </p:cNvSpPr>
          <p:nvPr/>
        </p:nvSpPr>
        <p:spPr>
          <a:xfrm>
            <a:off x="683568" y="1571612"/>
            <a:ext cx="7920880" cy="4449676"/>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spcAft>
                <a:spcPts val="1200"/>
              </a:spcAft>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Estimation level;</a:t>
            </a:r>
          </a:p>
          <a:p>
            <a:pPr lvl="2" algn="just">
              <a:lnSpc>
                <a:spcPct val="110000"/>
              </a:lnSpc>
              <a:buClrTx/>
            </a:pPr>
            <a:r>
              <a:rPr lang="tr-TR" dirty="0" smtClean="0">
                <a:ln w="1905"/>
                <a:effectLst>
                  <a:innerShdw blurRad="69850" dist="43180" dir="5400000">
                    <a:srgbClr val="000000">
                      <a:alpha val="65000"/>
                    </a:srgbClr>
                  </a:innerShdw>
                </a:effectLst>
                <a:latin typeface="Cambria" pitchFamily="18" charset="0"/>
              </a:rPr>
              <a:t>For </a:t>
            </a:r>
            <a:r>
              <a:rPr lang="en-US" dirty="0" smtClean="0">
                <a:ln w="1905"/>
                <a:effectLst>
                  <a:innerShdw blurRad="69850" dist="43180" dir="5400000">
                    <a:srgbClr val="000000">
                      <a:alpha val="65000"/>
                    </a:srgbClr>
                  </a:innerShdw>
                </a:effectLst>
                <a:latin typeface="Cambria" pitchFamily="18" charset="0"/>
              </a:rPr>
              <a:t>cross-sectional data</a:t>
            </a:r>
            <a:r>
              <a:rPr lang="tr-TR" dirty="0" smtClean="0">
                <a:ln w="1905"/>
                <a:effectLst>
                  <a:innerShdw blurRad="69850" dist="43180" dir="5400000">
                    <a:srgbClr val="000000">
                      <a:alpha val="65000"/>
                    </a:srgbClr>
                  </a:innerShdw>
                </a:effectLst>
                <a:latin typeface="Cambria" pitchFamily="18" charset="0"/>
              </a:rPr>
              <a:t> </a:t>
            </a:r>
            <a:r>
              <a:rPr lang="tr-TR" sz="1600" baseline="10000" dirty="0" smtClean="0">
                <a:ln w="1905"/>
                <a:effectLst>
                  <a:innerShdw blurRad="69850" dist="43180" dir="5400000">
                    <a:srgbClr val="000000">
                      <a:alpha val="65000"/>
                    </a:srgbClr>
                  </a:innerShdw>
                </a:effectLst>
                <a:latin typeface="Cambria" pitchFamily="18" charset="0"/>
              </a:rPr>
              <a:t>(*)</a:t>
            </a:r>
            <a:r>
              <a:rPr lang="en-US" dirty="0" smtClean="0">
                <a:ln w="1905"/>
                <a:effectLst>
                  <a:innerShdw blurRad="69850" dist="43180" dir="5400000">
                    <a:srgbClr val="000000">
                      <a:alpha val="65000"/>
                    </a:srgbClr>
                  </a:innerShdw>
                </a:effectLst>
                <a:latin typeface="Cambria" pitchFamily="18" charset="0"/>
              </a:rPr>
              <a:t> </a:t>
            </a:r>
            <a:r>
              <a:rPr lang="tr-TR" dirty="0" smtClean="0">
                <a:ln w="1905"/>
                <a:effectLst>
                  <a:innerShdw blurRad="69850" dist="43180" dir="5400000">
                    <a:srgbClr val="000000">
                      <a:alpha val="65000"/>
                    </a:srgbClr>
                  </a:innerShdw>
                </a:effectLst>
                <a:latin typeface="Cambria" pitchFamily="18" charset="0"/>
              </a:rPr>
              <a:t>-&gt; </a:t>
            </a:r>
            <a:r>
              <a:rPr lang="en-US" dirty="0" smtClean="0">
                <a:ln w="1905"/>
                <a:effectLst>
                  <a:innerShdw blurRad="69850" dist="43180" dir="5400000">
                    <a:srgbClr val="000000">
                      <a:alpha val="65000"/>
                    </a:srgbClr>
                  </a:innerShdw>
                </a:effectLst>
                <a:latin typeface="Cambria" pitchFamily="18" charset="0"/>
              </a:rPr>
              <a:t>Turkey, Urban, Rural and NUTS 1 level</a:t>
            </a:r>
            <a:r>
              <a:rPr lang="tr-TR" dirty="0" smtClean="0">
                <a:ln w="1905"/>
                <a:effectLst>
                  <a:innerShdw blurRad="69850" dist="43180" dir="5400000">
                    <a:srgbClr val="000000">
                      <a:alpha val="65000"/>
                    </a:srgbClr>
                  </a:innerShdw>
                </a:effectLst>
                <a:latin typeface="Cambria" pitchFamily="18" charset="0"/>
              </a:rPr>
              <a:t> (12 </a:t>
            </a:r>
            <a:r>
              <a:rPr lang="tr-TR" dirty="0" err="1" smtClean="0">
                <a:ln w="1905"/>
                <a:effectLst>
                  <a:innerShdw blurRad="69850" dist="43180" dir="5400000">
                    <a:srgbClr val="000000">
                      <a:alpha val="65000"/>
                    </a:srgbClr>
                  </a:innerShdw>
                </a:effectLst>
                <a:latin typeface="Cambria" pitchFamily="18" charset="0"/>
              </a:rPr>
              <a:t>regions</a:t>
            </a:r>
            <a:r>
              <a:rPr lang="tr-TR" dirty="0" smtClean="0">
                <a:ln w="1905"/>
                <a:effectLst>
                  <a:innerShdw blurRad="69850" dist="43180" dir="5400000">
                    <a:srgbClr val="000000">
                      <a:alpha val="65000"/>
                    </a:srgbClr>
                  </a:innerShdw>
                </a:effectLst>
                <a:latin typeface="Cambria" pitchFamily="18" charset="0"/>
              </a:rPr>
              <a:t>)</a:t>
            </a:r>
          </a:p>
          <a:p>
            <a:pPr lvl="2" algn="just">
              <a:lnSpc>
                <a:spcPct val="110000"/>
              </a:lnSpc>
              <a:spcAft>
                <a:spcPts val="1800"/>
              </a:spcAft>
              <a:buClrTx/>
            </a:pPr>
            <a:r>
              <a:rPr lang="tr-TR" dirty="0" smtClean="0">
                <a:ln w="1905"/>
                <a:effectLst>
                  <a:innerShdw blurRad="69850" dist="43180" dir="5400000">
                    <a:srgbClr val="000000">
                      <a:alpha val="65000"/>
                    </a:srgbClr>
                  </a:innerShdw>
                </a:effectLst>
                <a:latin typeface="Cambria" pitchFamily="18" charset="0"/>
              </a:rPr>
              <a:t>For panel </a:t>
            </a:r>
            <a:r>
              <a:rPr lang="en-US" dirty="0" smtClean="0">
                <a:ln w="1905"/>
                <a:effectLst>
                  <a:innerShdw blurRad="69850" dist="43180" dir="5400000">
                    <a:srgbClr val="000000">
                      <a:alpha val="65000"/>
                    </a:srgbClr>
                  </a:innerShdw>
                </a:effectLst>
                <a:latin typeface="Cambria" pitchFamily="18" charset="0"/>
              </a:rPr>
              <a:t>data </a:t>
            </a:r>
            <a:r>
              <a:rPr lang="tr-TR" dirty="0" smtClean="0">
                <a:ln w="1905"/>
                <a:effectLst>
                  <a:innerShdw blurRad="69850" dist="43180" dir="5400000">
                    <a:srgbClr val="000000">
                      <a:alpha val="65000"/>
                    </a:srgbClr>
                  </a:innerShdw>
                </a:effectLst>
                <a:latin typeface="Cambria" pitchFamily="18" charset="0"/>
              </a:rPr>
              <a:t>-&gt; </a:t>
            </a:r>
            <a:r>
              <a:rPr lang="en-US" dirty="0" smtClean="0">
                <a:ln w="1905"/>
                <a:effectLst>
                  <a:innerShdw blurRad="69850" dist="43180" dir="5400000">
                    <a:srgbClr val="000000">
                      <a:alpha val="65000"/>
                    </a:srgbClr>
                  </a:innerShdw>
                </a:effectLst>
                <a:latin typeface="Cambria" pitchFamily="18" charset="0"/>
              </a:rPr>
              <a:t>Turkey</a:t>
            </a:r>
            <a:endParaRPr lang="tr-TR" dirty="0" smtClean="0">
              <a:ln w="1905"/>
              <a:effectLst>
                <a:innerShdw blurRad="69850" dist="43180" dir="5400000">
                  <a:srgbClr val="000000">
                    <a:alpha val="65000"/>
                  </a:srgbClr>
                </a:innerShdw>
              </a:effectLst>
              <a:latin typeface="Cambria" pitchFamily="18" charset="0"/>
            </a:endParaRPr>
          </a:p>
          <a:p>
            <a:pPr marL="274320" lvl="2" indent="-274320" algn="just">
              <a:lnSpc>
                <a:spcPct val="110000"/>
              </a:lnSpc>
              <a:spcAft>
                <a:spcPts val="1200"/>
              </a:spcAft>
              <a:buClrTx/>
              <a:buSzPct val="95000"/>
            </a:pPr>
            <a:r>
              <a:rPr lang="tr-TR" dirty="0" smtClean="0">
                <a:ln w="1905"/>
                <a:solidFill>
                  <a:srgbClr val="002142"/>
                </a:solidFill>
                <a:effectLst>
                  <a:innerShdw blurRad="69850" dist="43180" dir="5400000">
                    <a:srgbClr val="000000">
                      <a:alpha val="65000"/>
                    </a:srgbClr>
                  </a:innerShdw>
                </a:effectLst>
                <a:latin typeface="Cambria" pitchFamily="18" charset="0"/>
              </a:rPr>
              <a:t>Poverty threshold: </a:t>
            </a:r>
            <a:r>
              <a:rPr lang="en-US" dirty="0" smtClean="0">
                <a:ln w="1905"/>
                <a:effectLst>
                  <a:innerShdw blurRad="69850" dist="43180" dir="5400000">
                    <a:srgbClr val="000000">
                      <a:alpha val="65000"/>
                    </a:srgbClr>
                  </a:innerShdw>
                </a:effectLst>
                <a:latin typeface="Cambria" pitchFamily="18" charset="0"/>
              </a:rPr>
              <a:t>using certain ratio (40%</a:t>
            </a:r>
            <a:r>
              <a:rPr lang="tr-TR" dirty="0" smtClean="0">
                <a:ln w="1905"/>
                <a:effectLst>
                  <a:innerShdw blurRad="69850" dist="43180" dir="5400000">
                    <a:srgbClr val="000000">
                      <a:alpha val="65000"/>
                    </a:srgbClr>
                  </a:innerShdw>
                </a:effectLst>
                <a:latin typeface="Cambria" pitchFamily="18" charset="0"/>
              </a:rPr>
              <a:t>, </a:t>
            </a:r>
            <a:r>
              <a:rPr lang="en-US" dirty="0" smtClean="0">
                <a:ln w="1905"/>
                <a:effectLst>
                  <a:innerShdw blurRad="69850" dist="43180" dir="5400000">
                    <a:srgbClr val="000000">
                      <a:alpha val="65000"/>
                    </a:srgbClr>
                  </a:innerShdw>
                </a:effectLst>
                <a:latin typeface="Cambria" pitchFamily="18" charset="0"/>
              </a:rPr>
              <a:t>50%, 60% </a:t>
            </a:r>
            <a:r>
              <a:rPr lang="tr-TR" dirty="0" smtClean="0">
                <a:ln w="1905"/>
                <a:effectLst>
                  <a:innerShdw blurRad="69850" dist="43180" dir="5400000">
                    <a:srgbClr val="000000">
                      <a:alpha val="65000"/>
                    </a:srgbClr>
                  </a:innerShdw>
                </a:effectLst>
                <a:latin typeface="Cambria" pitchFamily="18" charset="0"/>
              </a:rPr>
              <a:t>and</a:t>
            </a:r>
            <a:r>
              <a:rPr lang="en-US" dirty="0" smtClean="0">
                <a:ln w="1905"/>
                <a:effectLst>
                  <a:innerShdw blurRad="69850" dist="43180" dir="5400000">
                    <a:srgbClr val="000000">
                      <a:alpha val="65000"/>
                    </a:srgbClr>
                  </a:innerShdw>
                </a:effectLst>
                <a:latin typeface="Cambria" pitchFamily="18" charset="0"/>
              </a:rPr>
              <a:t> </a:t>
            </a:r>
            <a:r>
              <a:rPr lang="tr-TR" dirty="0" smtClean="0">
                <a:ln w="1905"/>
                <a:effectLst>
                  <a:innerShdw blurRad="69850" dist="43180" dir="5400000">
                    <a:srgbClr val="000000">
                      <a:alpha val="65000"/>
                    </a:srgbClr>
                  </a:innerShdw>
                </a:effectLst>
                <a:latin typeface="Cambria" pitchFamily="18" charset="0"/>
              </a:rPr>
              <a:t>7</a:t>
            </a:r>
            <a:r>
              <a:rPr lang="en-US" dirty="0" smtClean="0">
                <a:ln w="1905"/>
                <a:effectLst>
                  <a:innerShdw blurRad="69850" dist="43180" dir="5400000">
                    <a:srgbClr val="000000">
                      <a:alpha val="65000"/>
                    </a:srgbClr>
                  </a:innerShdw>
                </a:effectLst>
                <a:latin typeface="Cambria" pitchFamily="18" charset="0"/>
              </a:rPr>
              <a:t>0%) of national median</a:t>
            </a:r>
            <a:r>
              <a:rPr lang="tr-TR" dirty="0" smtClean="0">
                <a:ln w="1905"/>
                <a:effectLst>
                  <a:innerShdw blurRad="69850" dist="43180" dir="5400000">
                    <a:srgbClr val="000000">
                      <a:alpha val="65000"/>
                    </a:srgbClr>
                  </a:innerShdw>
                </a:effectLst>
                <a:latin typeface="Cambria" pitchFamily="18" charset="0"/>
              </a:rPr>
              <a:t> equivalised disposable income</a:t>
            </a:r>
            <a:r>
              <a:rPr lang="en-US" dirty="0" smtClean="0">
                <a:ln w="1905"/>
                <a:effectLst>
                  <a:innerShdw blurRad="69850" dist="43180" dir="5400000">
                    <a:srgbClr val="000000">
                      <a:alpha val="65000"/>
                    </a:srgbClr>
                  </a:innerShdw>
                </a:effectLst>
                <a:latin typeface="Cambria" pitchFamily="18" charset="0"/>
              </a:rPr>
              <a:t>.</a:t>
            </a:r>
            <a:endParaRPr lang="tr-TR" dirty="0" smtClean="0">
              <a:ln w="1905"/>
              <a:effectLst>
                <a:innerShdw blurRad="69850" dist="43180" dir="5400000">
                  <a:srgbClr val="000000">
                    <a:alpha val="65000"/>
                  </a:srgbClr>
                </a:innerShdw>
              </a:effectLst>
              <a:latin typeface="Cambria" pitchFamily="18" charset="0"/>
            </a:endParaRPr>
          </a:p>
          <a:p>
            <a:pPr marL="355600" lvl="1" indent="0">
              <a:lnSpc>
                <a:spcPct val="80000"/>
              </a:lnSpc>
              <a:spcBef>
                <a:spcPts val="0"/>
              </a:spcBef>
              <a:buNone/>
              <a:tabLst>
                <a:tab pos="174625" algn="l"/>
              </a:tabLst>
              <a:defRPr/>
            </a:pPr>
            <a:endParaRPr lang="tr-TR" sz="1600" b="1" i="1" dirty="0" smtClean="0">
              <a:solidFill>
                <a:schemeClr val="accent5">
                  <a:lumMod val="50000"/>
                </a:schemeClr>
              </a:solidFill>
              <a:latin typeface="Cambria" pitchFamily="18" charset="0"/>
            </a:endParaRPr>
          </a:p>
          <a:p>
            <a:pPr marL="355600" lvl="1" indent="0">
              <a:lnSpc>
                <a:spcPct val="80000"/>
              </a:lnSpc>
              <a:spcBef>
                <a:spcPts val="0"/>
              </a:spcBef>
              <a:buNone/>
              <a:tabLst>
                <a:tab pos="174625" algn="l"/>
              </a:tabLst>
              <a:defRPr/>
            </a:pPr>
            <a:endParaRPr lang="tr-TR" sz="1600" b="1" i="1" dirty="0" smtClean="0">
              <a:solidFill>
                <a:schemeClr val="accent5">
                  <a:lumMod val="50000"/>
                </a:schemeClr>
              </a:solidFill>
              <a:latin typeface="Cambria" pitchFamily="18" charset="0"/>
            </a:endParaRPr>
          </a:p>
          <a:p>
            <a:pPr marL="355600" lvl="1" indent="0">
              <a:lnSpc>
                <a:spcPct val="80000"/>
              </a:lnSpc>
              <a:spcBef>
                <a:spcPts val="0"/>
              </a:spcBef>
              <a:buNone/>
              <a:tabLst>
                <a:tab pos="174625" algn="l"/>
              </a:tabLst>
              <a:defRPr/>
            </a:pPr>
            <a:endParaRPr lang="tr-TR" sz="1600" b="1" i="1" dirty="0" smtClean="0">
              <a:solidFill>
                <a:schemeClr val="accent5">
                  <a:lumMod val="50000"/>
                </a:schemeClr>
              </a:solidFill>
              <a:latin typeface="Cambria" pitchFamily="18" charset="0"/>
            </a:endParaRPr>
          </a:p>
          <a:p>
            <a:pPr marL="355600" lvl="1" indent="0">
              <a:lnSpc>
                <a:spcPct val="80000"/>
              </a:lnSpc>
              <a:spcBef>
                <a:spcPts val="0"/>
              </a:spcBef>
              <a:buNone/>
              <a:tabLst>
                <a:tab pos="174625" algn="l"/>
              </a:tabLst>
              <a:defRPr/>
            </a:pPr>
            <a:endParaRPr lang="tr-TR" sz="1600" b="1" i="1" dirty="0" smtClean="0">
              <a:solidFill>
                <a:schemeClr val="accent5">
                  <a:lumMod val="50000"/>
                </a:schemeClr>
              </a:solidFill>
              <a:latin typeface="Cambria" pitchFamily="18" charset="0"/>
            </a:endParaRPr>
          </a:p>
          <a:p>
            <a:pPr marL="355600" lvl="1" indent="0">
              <a:lnSpc>
                <a:spcPct val="80000"/>
              </a:lnSpc>
              <a:spcBef>
                <a:spcPts val="0"/>
              </a:spcBef>
              <a:buNone/>
              <a:tabLst>
                <a:tab pos="174625" algn="l"/>
              </a:tabLst>
              <a:defRPr/>
            </a:pPr>
            <a:r>
              <a:rPr lang="tr-TR" sz="1400" b="1" i="1" dirty="0" smtClean="0">
                <a:solidFill>
                  <a:schemeClr val="accent5">
                    <a:lumMod val="50000"/>
                  </a:schemeClr>
                </a:solidFill>
                <a:latin typeface="Cambria" pitchFamily="18" charset="0"/>
              </a:rPr>
              <a:t>(* )  Estimation level of the cross-sectional component will be Nuts 2  (26 regions ) </a:t>
            </a:r>
          </a:p>
          <a:p>
            <a:pPr marL="355600" lvl="1" indent="0">
              <a:lnSpc>
                <a:spcPct val="80000"/>
              </a:lnSpc>
              <a:spcBef>
                <a:spcPts val="0"/>
              </a:spcBef>
              <a:buNone/>
              <a:tabLst>
                <a:tab pos="174625" algn="l"/>
              </a:tabLst>
              <a:defRPr/>
            </a:pPr>
            <a:r>
              <a:rPr lang="tr-TR" sz="1400" b="1" i="1" dirty="0" smtClean="0">
                <a:solidFill>
                  <a:schemeClr val="accent5">
                    <a:lumMod val="50000"/>
                  </a:schemeClr>
                </a:solidFill>
                <a:latin typeface="Cambria" pitchFamily="18" charset="0"/>
              </a:rPr>
              <a:t>         with 2014 SILC.</a:t>
            </a:r>
            <a:endParaRPr lang="tr-TR" sz="1400" b="1" dirty="0" smtClean="0">
              <a:latin typeface="Cambria" pitchFamily="18" charset="0"/>
            </a:endParaRPr>
          </a:p>
          <a:p>
            <a:pPr marL="671513" lvl="2" indent="-271463" algn="just">
              <a:lnSpc>
                <a:spcPct val="80000"/>
              </a:lnSpc>
              <a:spcAft>
                <a:spcPct val="30000"/>
              </a:spcAft>
              <a:buClr>
                <a:srgbClr val="660033"/>
              </a:buClr>
              <a:buFont typeface="Wingdings" pitchFamily="2" charset="2"/>
              <a:buChar char="§"/>
            </a:pPr>
            <a:endParaRPr lang="tr-TR"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Relative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12</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buNone/>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Relative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graphicFrame>
        <p:nvGraphicFramePr>
          <p:cNvPr id="11" name="Table 10"/>
          <p:cNvGraphicFramePr>
            <a:graphicFrameLocks noGrp="1"/>
          </p:cNvGraphicFramePr>
          <p:nvPr/>
        </p:nvGraphicFramePr>
        <p:xfrm>
          <a:off x="785785" y="1397005"/>
          <a:ext cx="7572428" cy="4804381"/>
        </p:xfrm>
        <a:graphic>
          <a:graphicData uri="http://schemas.openxmlformats.org/drawingml/2006/table">
            <a:tbl>
              <a:tblPr/>
              <a:tblGrid>
                <a:gridCol w="1015382"/>
                <a:gridCol w="413379"/>
                <a:gridCol w="1928826"/>
                <a:gridCol w="2000264"/>
                <a:gridCol w="2214577"/>
              </a:tblGrid>
              <a:tr h="183134">
                <a:tc gridSpan="5">
                  <a:txBody>
                    <a:bodyPr/>
                    <a:lstStyle/>
                    <a:p>
                      <a:pPr algn="l" rtl="0" fontAlgn="ctr"/>
                      <a:r>
                        <a:rPr lang="en-US" sz="1270" b="1" i="0" u="none" strike="noStrike" dirty="0">
                          <a:solidFill>
                            <a:srgbClr val="000000"/>
                          </a:solidFill>
                          <a:latin typeface="Cambria"/>
                        </a:rPr>
                        <a:t>Poverty </a:t>
                      </a:r>
                      <a:r>
                        <a:rPr lang="en-US" sz="1270" b="1" i="0" u="none" strike="noStrike" dirty="0" err="1">
                          <a:solidFill>
                            <a:srgbClr val="000000"/>
                          </a:solidFill>
                          <a:latin typeface="Cambria"/>
                        </a:rPr>
                        <a:t>treshold</a:t>
                      </a:r>
                      <a:r>
                        <a:rPr lang="en-US" sz="1270" b="1" i="0" u="none" strike="noStrike" dirty="0">
                          <a:solidFill>
                            <a:srgbClr val="000000"/>
                          </a:solidFill>
                          <a:latin typeface="Cambria"/>
                        </a:rPr>
                        <a:t>, number of poor and poverty rate by poverty </a:t>
                      </a:r>
                      <a:r>
                        <a:rPr lang="en-US" sz="1270" b="1" i="0" u="none" strike="noStrike" dirty="0" err="1">
                          <a:solidFill>
                            <a:srgbClr val="000000"/>
                          </a:solidFill>
                          <a:latin typeface="Cambria"/>
                        </a:rPr>
                        <a:t>treshold</a:t>
                      </a:r>
                      <a:r>
                        <a:rPr lang="en-US" sz="1270" b="1" i="0" u="none" strike="noStrike" dirty="0">
                          <a:solidFill>
                            <a:srgbClr val="000000"/>
                          </a:solidFill>
                          <a:latin typeface="Cambria"/>
                        </a:rPr>
                        <a:t> methods, Turkey   </a:t>
                      </a:r>
                    </a:p>
                  </a:txBody>
                  <a:tcPr marL="6923" marR="6923" marT="692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0512">
                <a:tc gridSpan="2">
                  <a:txBody>
                    <a:bodyPr/>
                    <a:lstStyle/>
                    <a:p>
                      <a:pPr algn="l" rtl="0" fontAlgn="ctr"/>
                      <a:r>
                        <a:rPr lang="tr-TR" sz="1270" b="1" i="0" u="none" strike="noStrike" dirty="0">
                          <a:solidFill>
                            <a:srgbClr val="000000"/>
                          </a:solidFill>
                          <a:latin typeface="Cambria"/>
                        </a:rPr>
                        <a:t>Methods</a:t>
                      </a:r>
                    </a:p>
                  </a:txBody>
                  <a:tcPr marL="6923" marR="6923" marT="692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r" rtl="0" fontAlgn="ctr"/>
                      <a:r>
                        <a:rPr lang="tr-TR" sz="1270" b="1" i="0" u="none" strike="noStrike" dirty="0">
                          <a:solidFill>
                            <a:srgbClr val="000000"/>
                          </a:solidFill>
                          <a:latin typeface="Cambria"/>
                        </a:rPr>
                        <a:t>Poverty </a:t>
                      </a:r>
                      <a:r>
                        <a:rPr lang="tr-TR" sz="1270" b="1" i="0" u="none" strike="noStrike" dirty="0" smtClean="0">
                          <a:solidFill>
                            <a:srgbClr val="000000"/>
                          </a:solidFill>
                          <a:latin typeface="Cambria"/>
                        </a:rPr>
                        <a:t>threshold           </a:t>
                      </a:r>
                      <a:r>
                        <a:rPr lang="tr-TR" sz="1270" b="1" i="0" u="none" strike="noStrike" dirty="0">
                          <a:solidFill>
                            <a:srgbClr val="000000"/>
                          </a:solidFill>
                          <a:latin typeface="Cambria"/>
                        </a:rPr>
                        <a:t>(TL)</a:t>
                      </a:r>
                    </a:p>
                  </a:txBody>
                  <a:tcPr marL="6923" marR="6923" marT="692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tr-TR" sz="1270" b="1" i="0" u="none" strike="noStrike" dirty="0">
                          <a:solidFill>
                            <a:srgbClr val="000000"/>
                          </a:solidFill>
                          <a:latin typeface="Cambria"/>
                        </a:rPr>
                        <a:t>  Number of poor </a:t>
                      </a:r>
                      <a:r>
                        <a:rPr lang="tr-TR" sz="1270" b="1" i="0" u="none" strike="noStrike" dirty="0" smtClean="0">
                          <a:solidFill>
                            <a:srgbClr val="000000"/>
                          </a:solidFill>
                          <a:latin typeface="Cambria"/>
                        </a:rPr>
                        <a:t>        (</a:t>
                      </a:r>
                      <a:r>
                        <a:rPr lang="tr-TR" sz="1270" b="1" i="0" u="none" strike="noStrike" dirty="0">
                          <a:solidFill>
                            <a:srgbClr val="000000"/>
                          </a:solidFill>
                          <a:latin typeface="Cambria"/>
                        </a:rPr>
                        <a:t>Thousand)</a:t>
                      </a:r>
                    </a:p>
                  </a:txBody>
                  <a:tcPr marL="6923" marR="6923" marT="692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tr-TR" sz="1270" b="1" i="0" u="none" strike="noStrike" dirty="0">
                          <a:solidFill>
                            <a:srgbClr val="000000"/>
                          </a:solidFill>
                          <a:latin typeface="Cambria"/>
                        </a:rPr>
                        <a:t>Poverty </a:t>
                      </a:r>
                      <a:r>
                        <a:rPr lang="tr-TR" sz="1270" b="1" i="0" u="none" strike="noStrike" dirty="0" smtClean="0">
                          <a:solidFill>
                            <a:srgbClr val="000000"/>
                          </a:solidFill>
                          <a:latin typeface="Cambria"/>
                        </a:rPr>
                        <a:t>rate                              </a:t>
                      </a:r>
                      <a:r>
                        <a:rPr lang="tr-TR" sz="1270" b="1" i="0" u="none" strike="noStrike" dirty="0">
                          <a:solidFill>
                            <a:srgbClr val="000000"/>
                          </a:solidFill>
                          <a:latin typeface="Cambria"/>
                        </a:rPr>
                        <a:t>(%)</a:t>
                      </a:r>
                    </a:p>
                  </a:txBody>
                  <a:tcPr marL="6923" marR="6923" marT="692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134">
                <a:tc>
                  <a:txBody>
                    <a:bodyPr/>
                    <a:lstStyle/>
                    <a:p>
                      <a:pPr algn="l" rtl="0" fontAlgn="b"/>
                      <a:r>
                        <a:rPr lang="tr-TR" sz="1270" b="1" i="0" u="none" strike="noStrike" dirty="0">
                          <a:solidFill>
                            <a:srgbClr val="000000"/>
                          </a:solidFill>
                          <a:latin typeface="Cambria"/>
                        </a:rPr>
                        <a:t>2006</a:t>
                      </a:r>
                    </a:p>
                  </a:txBody>
                  <a:tcPr marL="6923" marR="6923" marT="69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tr-TR" sz="1270" b="1" i="0" u="none" strike="noStrike">
                          <a:solidFill>
                            <a:srgbClr val="000000"/>
                          </a:solidFill>
                          <a:latin typeface="Cambria"/>
                        </a:rPr>
                        <a:t> </a:t>
                      </a:r>
                    </a:p>
                  </a:txBody>
                  <a:tcPr marL="6923" marR="6923" marT="69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tr-TR" sz="1270" b="1" i="0" u="none" strike="noStrike">
                          <a:solidFill>
                            <a:srgbClr val="000000"/>
                          </a:solidFill>
                          <a:latin typeface="Cambria"/>
                        </a:rPr>
                        <a:t> </a:t>
                      </a:r>
                    </a:p>
                  </a:txBody>
                  <a:tcPr marL="6923" marR="6923" marT="692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1270" b="1" i="0" u="none" strike="noStrike">
                          <a:solidFill>
                            <a:srgbClr val="000000"/>
                          </a:solidFill>
                          <a:latin typeface="Cambria"/>
                        </a:rPr>
                        <a:t> </a:t>
                      </a:r>
                    </a:p>
                  </a:txBody>
                  <a:tcPr marL="6923" marR="6923" marT="692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1270" b="1" i="0" u="none" strike="noStrike">
                          <a:solidFill>
                            <a:srgbClr val="000000"/>
                          </a:solidFill>
                          <a:latin typeface="Cambria"/>
                        </a:rPr>
                        <a:t> </a:t>
                      </a:r>
                    </a:p>
                  </a:txBody>
                  <a:tcPr marL="6923" marR="6923" marT="6923" marB="0" anchor="ctr">
                    <a:lnL>
                      <a:noFill/>
                    </a:lnL>
                    <a:lnR>
                      <a:noFill/>
                    </a:lnR>
                    <a:lnT w="6350" cap="flat" cmpd="sng" algn="ctr">
                      <a:solidFill>
                        <a:srgbClr val="000000"/>
                      </a:solidFill>
                      <a:prstDash val="solid"/>
                      <a:round/>
                      <a:headEnd type="none" w="med" len="med"/>
                      <a:tailEnd type="none" w="med" len="med"/>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2 351</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12 548</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18,6</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2 821</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17 165</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25,4</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2007</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3 041</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11 163</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16,3</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dirty="0">
                          <a:solidFill>
                            <a:srgbClr val="000000"/>
                          </a:solidFill>
                          <a:latin typeface="Cambria"/>
                        </a:rPr>
                        <a:t>3 649</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16 053</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23,4</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2008</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3 164</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11 580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16,7</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3 797</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16 714</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24,1</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2009</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3 522</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12 097</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17,1</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4 227</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17 123</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24,3</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2010</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3 714</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12 025</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16,9</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4 457</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16 963</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23,8</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2011</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4 069</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11 670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16,1</a:t>
                      </a:r>
                    </a:p>
                  </a:txBody>
                  <a:tcPr marL="6923" marR="6923" marT="6923" marB="0" anchor="ctr">
                    <a:lnL>
                      <a:noFill/>
                    </a:lnL>
                    <a:lnR>
                      <a:noFill/>
                    </a:lnR>
                    <a:lnT>
                      <a:noFill/>
                    </a:lnT>
                    <a:lnB>
                      <a:noFill/>
                    </a:lnB>
                    <a:solidFill>
                      <a:srgbClr val="D8D8D8"/>
                    </a:solidFill>
                  </a:tcPr>
                </a:tc>
              </a:tr>
              <a:tr h="183134">
                <a:tc>
                  <a:txBody>
                    <a:bodyPr/>
                    <a:lstStyle/>
                    <a:p>
                      <a:pPr algn="l" rtl="0" fontAlgn="b"/>
                      <a:endParaRPr lang="tr-TR" sz="1270" b="0" i="0" u="none" strike="noStrike" dirty="0">
                        <a:solidFill>
                          <a:srgbClr val="000080"/>
                        </a:solidFill>
                        <a:latin typeface="Cambria"/>
                      </a:endParaRPr>
                    </a:p>
                  </a:txBody>
                  <a:tcPr marL="6923" marR="6923" marT="6923" marB="0" anchor="b">
                    <a:lnL>
                      <a:noFill/>
                    </a:lnL>
                    <a:lnR>
                      <a:noFill/>
                    </a:lnR>
                    <a:lnT>
                      <a:noFill/>
                    </a:lnT>
                    <a:lnB>
                      <a:noFill/>
                    </a:lnB>
                  </a:tcPr>
                </a:tc>
                <a:tc>
                  <a:txBody>
                    <a:bodyPr/>
                    <a:lstStyle/>
                    <a:p>
                      <a:pPr algn="l" rtl="0" fontAlgn="ctr"/>
                      <a:r>
                        <a:rPr lang="tr-TR" sz="1270" b="1" i="0" u="none" strike="noStrike">
                          <a:solidFill>
                            <a:srgbClr val="000000"/>
                          </a:solidFill>
                          <a:latin typeface="Cambria"/>
                        </a:rPr>
                        <a:t>60%</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4 883</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16 569</a:t>
                      </a:r>
                    </a:p>
                  </a:txBody>
                  <a:tcPr marL="6923" marR="6923" marT="6923" marB="0" anchor="ctr">
                    <a:lnL>
                      <a:noFill/>
                    </a:lnL>
                    <a:lnR>
                      <a:noFill/>
                    </a:lnR>
                    <a:lnT>
                      <a:noFill/>
                    </a:lnT>
                    <a:lnB>
                      <a:noFill/>
                    </a:lnB>
                  </a:tcPr>
                </a:tc>
                <a:tc>
                  <a:txBody>
                    <a:bodyPr/>
                    <a:lstStyle/>
                    <a:p>
                      <a:pPr algn="r" rtl="0" fontAlgn="ctr"/>
                      <a:r>
                        <a:rPr lang="tr-TR" sz="1270" b="0" i="0" u="none" strike="noStrike">
                          <a:solidFill>
                            <a:srgbClr val="000000"/>
                          </a:solidFill>
                          <a:latin typeface="Cambria"/>
                        </a:rPr>
                        <a:t>22,9</a:t>
                      </a:r>
                    </a:p>
                  </a:txBody>
                  <a:tcPr marL="6923" marR="6923" marT="6923" marB="0" anchor="ctr">
                    <a:lnL>
                      <a:noFill/>
                    </a:lnL>
                    <a:lnR>
                      <a:noFill/>
                    </a:lnR>
                    <a:lnT>
                      <a:noFill/>
                    </a:lnT>
                    <a:lnB>
                      <a:noFill/>
                    </a:lnB>
                  </a:tcPr>
                </a:tc>
              </a:tr>
              <a:tr h="183134">
                <a:tc>
                  <a:txBody>
                    <a:bodyPr/>
                    <a:lstStyle/>
                    <a:p>
                      <a:pPr algn="l" rtl="0" fontAlgn="b"/>
                      <a:r>
                        <a:rPr lang="tr-TR" sz="1270" b="1" i="0" u="none" strike="noStrike" dirty="0">
                          <a:solidFill>
                            <a:srgbClr val="000000"/>
                          </a:solidFill>
                          <a:latin typeface="Cambria"/>
                        </a:rPr>
                        <a:t>2012</a:t>
                      </a: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l" rtl="0" fontAlgn="b"/>
                      <a:endParaRPr lang="tr-TR" sz="1270" b="1" i="0" u="none" strike="noStrike">
                        <a:solidFill>
                          <a:srgbClr val="000000"/>
                        </a:solidFill>
                        <a:latin typeface="Cambria"/>
                      </a:endParaRPr>
                    </a:p>
                  </a:txBody>
                  <a:tcPr marL="6923" marR="6923" marT="6923" marB="0" anchor="b">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c>
                  <a:txBody>
                    <a:bodyPr/>
                    <a:lstStyle/>
                    <a:p>
                      <a:pPr algn="ctr" fontAlgn="ctr"/>
                      <a:endParaRPr lang="tr-TR" sz="1270" b="1" i="0" u="none" strike="noStrike">
                        <a:solidFill>
                          <a:srgbClr val="000000"/>
                        </a:solidFill>
                        <a:latin typeface="Cambria"/>
                      </a:endParaRPr>
                    </a:p>
                  </a:txBody>
                  <a:tcPr marL="6923" marR="6923" marT="6923" marB="0" anchor="ctr">
                    <a:lnL>
                      <a:noFill/>
                    </a:lnL>
                    <a:lnR>
                      <a:noFill/>
                    </a:lnR>
                    <a:lnT>
                      <a:noFill/>
                    </a:lnT>
                    <a:lnB>
                      <a:noFill/>
                    </a:lnB>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a:noFill/>
                    </a:lnB>
                    <a:solidFill>
                      <a:srgbClr val="D8D8D8"/>
                    </a:solidFill>
                  </a:tcPr>
                </a:tc>
                <a:tc>
                  <a:txBody>
                    <a:bodyPr/>
                    <a:lstStyle/>
                    <a:p>
                      <a:pPr algn="l" rtl="0" fontAlgn="ctr"/>
                      <a:r>
                        <a:rPr lang="tr-TR" sz="1270" b="1" i="0" u="none" strike="noStrike">
                          <a:solidFill>
                            <a:srgbClr val="000000"/>
                          </a:solidFill>
                          <a:latin typeface="Cambria"/>
                        </a:rPr>
                        <a:t>50%</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4 515</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11 998</a:t>
                      </a:r>
                    </a:p>
                  </a:txBody>
                  <a:tcPr marL="6923" marR="6923" marT="6923" marB="0" anchor="ctr">
                    <a:lnL>
                      <a:noFill/>
                    </a:lnL>
                    <a:lnR>
                      <a:noFill/>
                    </a:lnR>
                    <a:lnT>
                      <a:noFill/>
                    </a:lnT>
                    <a:lnB>
                      <a:noFill/>
                    </a:lnB>
                    <a:solidFill>
                      <a:srgbClr val="D8D8D8"/>
                    </a:solidFill>
                  </a:tcPr>
                </a:tc>
                <a:tc>
                  <a:txBody>
                    <a:bodyPr/>
                    <a:lstStyle/>
                    <a:p>
                      <a:pPr algn="r" rtl="0" fontAlgn="ctr"/>
                      <a:r>
                        <a:rPr lang="tr-TR" sz="1270" b="0" i="0" u="none" strike="noStrike">
                          <a:solidFill>
                            <a:srgbClr val="000000"/>
                          </a:solidFill>
                          <a:latin typeface="Cambria"/>
                        </a:rPr>
                        <a:t>16,3</a:t>
                      </a:r>
                    </a:p>
                  </a:txBody>
                  <a:tcPr marL="6923" marR="6923" marT="6923" marB="0" anchor="ctr">
                    <a:lnL>
                      <a:noFill/>
                    </a:lnL>
                    <a:lnR>
                      <a:noFill/>
                    </a:lnR>
                    <a:lnT>
                      <a:noFill/>
                    </a:lnT>
                    <a:lnB>
                      <a:noFill/>
                    </a:lnB>
                    <a:solidFill>
                      <a:srgbClr val="D8D8D8"/>
                    </a:solidFill>
                  </a:tcPr>
                </a:tc>
              </a:tr>
              <a:tr h="183134">
                <a:tc>
                  <a:txBody>
                    <a:bodyPr/>
                    <a:lstStyle/>
                    <a:p>
                      <a:pPr algn="l" rtl="0" fontAlgn="b"/>
                      <a:r>
                        <a:rPr lang="tr-TR" sz="1270" b="0" i="0" u="none" strike="noStrike" dirty="0">
                          <a:solidFill>
                            <a:srgbClr val="000080"/>
                          </a:solidFill>
                          <a:latin typeface="Cambria"/>
                        </a:rPr>
                        <a:t> </a:t>
                      </a:r>
                    </a:p>
                  </a:txBody>
                  <a:tcPr marL="6923" marR="6923" marT="6923"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rtl="0" fontAlgn="ctr"/>
                      <a:r>
                        <a:rPr lang="tr-TR" sz="1270" b="1" i="0" u="none" strike="noStrike" dirty="0">
                          <a:solidFill>
                            <a:srgbClr val="000000"/>
                          </a:solidFill>
                          <a:latin typeface="Cambria"/>
                        </a:rPr>
                        <a:t>60%</a:t>
                      </a:r>
                    </a:p>
                  </a:txBody>
                  <a:tcPr marL="6923" marR="6923" marT="692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0" fontAlgn="ctr"/>
                      <a:r>
                        <a:rPr lang="tr-TR" sz="1270" b="0" i="0" u="none" strike="noStrike" dirty="0">
                          <a:solidFill>
                            <a:srgbClr val="000000"/>
                          </a:solidFill>
                          <a:latin typeface="Cambria"/>
                        </a:rPr>
                        <a:t>5 418</a:t>
                      </a:r>
                    </a:p>
                  </a:txBody>
                  <a:tcPr marL="6923" marR="6923" marT="692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0" fontAlgn="ctr"/>
                      <a:r>
                        <a:rPr lang="tr-TR" sz="1270" b="0" i="0" u="none" strike="noStrike" dirty="0">
                          <a:solidFill>
                            <a:srgbClr val="000000"/>
                          </a:solidFill>
                          <a:latin typeface="Cambria"/>
                        </a:rPr>
                        <a:t>16 741</a:t>
                      </a:r>
                    </a:p>
                  </a:txBody>
                  <a:tcPr marL="6923" marR="6923" marT="692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0" fontAlgn="ctr"/>
                      <a:r>
                        <a:rPr lang="tr-TR" sz="1270" b="0" i="0" u="none" strike="noStrike" dirty="0">
                          <a:solidFill>
                            <a:srgbClr val="000000"/>
                          </a:solidFill>
                          <a:latin typeface="Cambria"/>
                        </a:rPr>
                        <a:t>22,7</a:t>
                      </a:r>
                    </a:p>
                  </a:txBody>
                  <a:tcPr marL="6923" marR="6923" marT="6923"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dirty="0" smtClean="0"/>
              <a:t>                                </a:t>
            </a:r>
            <a:fld id="{33C9747B-7CC0-4044-A262-0E511B37BC47}" type="slidenum">
              <a:rPr lang="tr-TR" smtClean="0"/>
              <a:pPr/>
              <a:t>13</a:t>
            </a:fld>
            <a:endParaRPr lang="tr-TR" dirty="0"/>
          </a:p>
        </p:txBody>
      </p:sp>
      <p:sp>
        <p:nvSpPr>
          <p:cNvPr id="5" name="Rectangle 3"/>
          <p:cNvSpPr>
            <a:spLocks noGrp="1" noChangeArrowheads="1"/>
          </p:cNvSpPr>
          <p:nvPr/>
        </p:nvSpPr>
        <p:spPr>
          <a:xfrm>
            <a:off x="683568" y="1643050"/>
            <a:ext cx="7920880" cy="3714776"/>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Data source: SILC</a:t>
            </a:r>
          </a:p>
          <a:p>
            <a:pPr algn="just">
              <a:lnSpc>
                <a:spcPct val="110000"/>
              </a:lnSpc>
              <a:buClrTx/>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Since 2009</a:t>
            </a:r>
          </a:p>
          <a:p>
            <a:pPr algn="just">
              <a:lnSpc>
                <a:spcPct val="110000"/>
              </a:lnSpc>
              <a:buClrTx/>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Using 4 year panel data</a:t>
            </a:r>
          </a:p>
          <a:p>
            <a:pPr algn="just">
              <a:lnSpc>
                <a:spcPct val="110000"/>
              </a:lnSpc>
              <a:buClrTx/>
            </a:pPr>
            <a:endParaRPr lang="tr-TR" sz="1400" dirty="0" smtClean="0">
              <a:ln w="1905"/>
              <a:solidFill>
                <a:srgbClr val="002142"/>
              </a:solidFill>
              <a:effectLst>
                <a:innerShdw blurRad="69850" dist="43180" dir="5400000">
                  <a:srgbClr val="000000">
                    <a:alpha val="65000"/>
                  </a:srgbClr>
                </a:innerShdw>
              </a:effectLst>
              <a:latin typeface="Cambria" pitchFamily="18" charset="0"/>
            </a:endParaRPr>
          </a:p>
          <a:p>
            <a:pPr algn="just">
              <a:defRPr/>
            </a:pPr>
            <a:r>
              <a:rPr lang="tr-TR" sz="2100" dirty="0" smtClean="0">
                <a:latin typeface="Cambria" pitchFamily="18" charset="0"/>
              </a:rPr>
              <a:t>It is defined as the population living in households where the equivalised disposable income was below the “at-risk-of-poverty threshold</a:t>
            </a:r>
            <a:r>
              <a:rPr lang="tr-TR" sz="2100" baseline="30000" dirty="0" smtClean="0">
                <a:latin typeface="Cambria" pitchFamily="18" charset="0"/>
              </a:rPr>
              <a:t>(*)</a:t>
            </a:r>
            <a:r>
              <a:rPr lang="tr-TR" sz="2100" dirty="0" smtClean="0">
                <a:latin typeface="Cambria" pitchFamily="18" charset="0"/>
              </a:rPr>
              <a:t>” for the current year (last year of the panel) and at least 2 out of the preceding 3 years. </a:t>
            </a:r>
          </a:p>
          <a:p>
            <a:pPr>
              <a:buClrTx/>
              <a:buNone/>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smtClean="0">
                <a:solidFill>
                  <a:srgbClr val="C00000"/>
                </a:solidFill>
                <a:latin typeface="Cambria" pitchFamily="18" charset="0"/>
              </a:rPr>
              <a:t>Persistent at Risk of Poverty Rate</a:t>
            </a:r>
          </a:p>
        </p:txBody>
      </p:sp>
      <p:sp>
        <p:nvSpPr>
          <p:cNvPr id="6" name="Rectangle 5"/>
          <p:cNvSpPr/>
          <p:nvPr/>
        </p:nvSpPr>
        <p:spPr>
          <a:xfrm>
            <a:off x="714348" y="5572140"/>
            <a:ext cx="7929563" cy="523220"/>
          </a:xfrm>
          <a:prstGeom prst="rect">
            <a:avLst/>
          </a:prstGeom>
        </p:spPr>
        <p:txBody>
          <a:bodyPr>
            <a:spAutoFit/>
          </a:bodyPr>
          <a:lstStyle/>
          <a:p>
            <a:pPr>
              <a:defRPr/>
            </a:pPr>
            <a:r>
              <a:rPr lang="tr-TR" sz="1400" b="1" i="1" dirty="0" smtClean="0">
                <a:solidFill>
                  <a:schemeClr val="accent5">
                    <a:lumMod val="50000"/>
                  </a:schemeClr>
                </a:solidFill>
                <a:latin typeface="Cambria" pitchFamily="18" charset="0"/>
              </a:rPr>
              <a:t>(*) 60% of equivalised disposable median income is taken into account in calculating  persistent-</a:t>
            </a:r>
          </a:p>
          <a:p>
            <a:pPr>
              <a:defRPr/>
            </a:pPr>
            <a:r>
              <a:rPr lang="tr-TR" sz="1400" b="1" i="1" dirty="0" smtClean="0">
                <a:solidFill>
                  <a:schemeClr val="accent5">
                    <a:lumMod val="50000"/>
                  </a:schemeClr>
                </a:solidFill>
                <a:latin typeface="Cambria" pitchFamily="18" charset="0"/>
              </a:rPr>
              <a:t>       at-risk-of-poverty-rate. </a:t>
            </a:r>
            <a:endParaRPr lang="tr-TR" sz="1400" b="1" i="1" dirty="0">
              <a:solidFill>
                <a:schemeClr val="accent5">
                  <a:lumMod val="50000"/>
                </a:schemeClr>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14</a:t>
            </a:fld>
            <a:endParaRPr lang="tr-TR" dirty="0"/>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smtClean="0">
                <a:solidFill>
                  <a:srgbClr val="C00000"/>
                </a:solidFill>
                <a:latin typeface="Cambria" pitchFamily="18" charset="0"/>
              </a:rPr>
              <a:t>Persistent at Risk of Poverty Rate</a:t>
            </a:r>
          </a:p>
        </p:txBody>
      </p:sp>
      <p:sp>
        <p:nvSpPr>
          <p:cNvPr id="6" name="Rectangle 3"/>
          <p:cNvSpPr txBox="1">
            <a:spLocks noChangeArrowheads="1"/>
          </p:cNvSpPr>
          <p:nvPr/>
        </p:nvSpPr>
        <p:spPr bwMode="auto">
          <a:xfrm>
            <a:off x="428596" y="1714488"/>
            <a:ext cx="8429655" cy="1000118"/>
          </a:xfrm>
          <a:prstGeom prst="rect">
            <a:avLst/>
          </a:prstGeom>
          <a:ln>
            <a:miter lim="800000"/>
            <a:headEnd/>
            <a:tailEnd/>
          </a:ln>
        </p:spPr>
        <p:txBody>
          <a:bodyPr/>
          <a:lstStyle/>
          <a:p>
            <a:pPr>
              <a:defRPr/>
            </a:pPr>
            <a:r>
              <a:rPr lang="tr-TR" sz="2100" dirty="0" smtClean="0">
                <a:solidFill>
                  <a:schemeClr val="tx1"/>
                </a:solidFill>
                <a:latin typeface="Cambria" pitchFamily="18" charset="0"/>
              </a:rPr>
              <a:t>In </a:t>
            </a:r>
            <a:r>
              <a:rPr lang="tr-TR" sz="2100" dirty="0">
                <a:solidFill>
                  <a:schemeClr val="tx1"/>
                </a:solidFill>
                <a:latin typeface="Cambria" pitchFamily="18" charset="0"/>
              </a:rPr>
              <a:t>the following table, the situations of 1, 2, 3 and 4 refer to population </a:t>
            </a:r>
            <a:r>
              <a:rPr lang="tr-TR" sz="2100" dirty="0" smtClean="0">
                <a:solidFill>
                  <a:schemeClr val="tx1"/>
                </a:solidFill>
                <a:latin typeface="Cambria" pitchFamily="18" charset="0"/>
              </a:rPr>
              <a:t>persistent at risk </a:t>
            </a:r>
            <a:r>
              <a:rPr lang="tr-TR" sz="2100" dirty="0">
                <a:solidFill>
                  <a:schemeClr val="tx1"/>
                </a:solidFill>
                <a:latin typeface="Cambria" pitchFamily="18" charset="0"/>
              </a:rPr>
              <a:t>of poverty.         </a:t>
            </a:r>
          </a:p>
        </p:txBody>
      </p:sp>
      <p:pic>
        <p:nvPicPr>
          <p:cNvPr id="11" name="Picture 10"/>
          <p:cNvPicPr/>
          <p:nvPr/>
        </p:nvPicPr>
        <p:blipFill>
          <a:blip r:embed="rId3" cstate="print"/>
          <a:srcRect/>
          <a:stretch>
            <a:fillRect/>
          </a:stretch>
        </p:blipFill>
        <p:spPr bwMode="auto">
          <a:xfrm>
            <a:off x="2786051" y="4863478"/>
            <a:ext cx="3929090" cy="708662"/>
          </a:xfrm>
          <a:prstGeom prst="rect">
            <a:avLst/>
          </a:prstGeom>
          <a:noFill/>
          <a:ln w="9525">
            <a:solidFill>
              <a:schemeClr val="tx1">
                <a:lumMod val="50000"/>
                <a:lumOff val="50000"/>
              </a:schemeClr>
            </a:solidFill>
            <a:miter lim="800000"/>
            <a:headEnd/>
            <a:tailEnd/>
          </a:ln>
          <a:effectLst>
            <a:innerShdw blurRad="63500" dist="50800" dir="5400000">
              <a:prstClr val="black">
                <a:alpha val="50000"/>
              </a:prstClr>
            </a:innerShdw>
          </a:effectLst>
        </p:spPr>
      </p:pic>
      <p:pic>
        <p:nvPicPr>
          <p:cNvPr id="7" name="Picture 6"/>
          <p:cNvPicPr/>
          <p:nvPr/>
        </p:nvPicPr>
        <p:blipFill>
          <a:blip r:embed="rId4" cstate="print"/>
          <a:srcRect/>
          <a:stretch>
            <a:fillRect/>
          </a:stretch>
        </p:blipFill>
        <p:spPr bwMode="auto">
          <a:xfrm>
            <a:off x="1357290" y="2571744"/>
            <a:ext cx="6309384" cy="1732406"/>
          </a:xfrm>
          <a:prstGeom prst="rect">
            <a:avLst/>
          </a:prstGeom>
          <a:noFill/>
          <a:ln w="9525">
            <a:solidFill>
              <a:schemeClr val="accent1"/>
            </a:solidFill>
            <a:miter lim="800000"/>
            <a:headEnd/>
            <a:tailEnd/>
          </a:ln>
          <a:effectLst>
            <a:outerShdw blurRad="50800" dist="50800" dir="5400000" algn="ctr" rotWithShape="0">
              <a:schemeClr val="bg1">
                <a:lumMod val="65000"/>
              </a:schemeClr>
            </a:outerShdw>
          </a:effectLst>
        </p:spPr>
      </p:pic>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15</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Data </a:t>
            </a:r>
            <a:r>
              <a:rPr lang="tr-TR" sz="2100" dirty="0" err="1" smtClean="0">
                <a:ln w="1905"/>
                <a:solidFill>
                  <a:srgbClr val="002142"/>
                </a:solidFill>
                <a:effectLst>
                  <a:innerShdw blurRad="69850" dist="43180" dir="5400000">
                    <a:srgbClr val="000000">
                      <a:alpha val="65000"/>
                    </a:srgbClr>
                  </a:innerShdw>
                </a:effectLst>
                <a:latin typeface="Cambria" pitchFamily="18" charset="0"/>
              </a:rPr>
              <a:t>source</a:t>
            </a:r>
            <a:r>
              <a:rPr lang="tr-TR" sz="2100" dirty="0" smtClean="0">
                <a:ln w="1905"/>
                <a:solidFill>
                  <a:srgbClr val="002142"/>
                </a:solidFill>
                <a:effectLst>
                  <a:innerShdw blurRad="69850" dist="43180" dir="5400000">
                    <a:srgbClr val="000000">
                      <a:alpha val="65000"/>
                    </a:srgbClr>
                  </a:innerShdw>
                </a:effectLst>
                <a:latin typeface="Cambria" pitchFamily="18" charset="0"/>
              </a:rPr>
              <a:t>: SILC</a:t>
            </a: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Since 2006</a:t>
            </a: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P</a:t>
            </a:r>
            <a:r>
              <a:rPr lang="en-US" sz="2100" dirty="0" err="1" smtClean="0">
                <a:ln w="1905"/>
                <a:solidFill>
                  <a:srgbClr val="002142"/>
                </a:solidFill>
                <a:effectLst>
                  <a:innerShdw blurRad="69850" dist="43180" dir="5400000">
                    <a:srgbClr val="000000">
                      <a:alpha val="65000"/>
                    </a:srgbClr>
                  </a:innerShdw>
                </a:effectLst>
                <a:latin typeface="Cambria" pitchFamily="18" charset="0"/>
              </a:rPr>
              <a:t>ercentage</a:t>
            </a:r>
            <a:r>
              <a:rPr lang="en-US" sz="2100" dirty="0" smtClean="0">
                <a:ln w="1905"/>
                <a:solidFill>
                  <a:srgbClr val="002142"/>
                </a:solidFill>
                <a:effectLst>
                  <a:innerShdw blurRad="69850" dist="43180" dir="5400000">
                    <a:srgbClr val="000000">
                      <a:alpha val="65000"/>
                    </a:srgbClr>
                  </a:innerShdw>
                </a:effectLst>
                <a:latin typeface="Cambria" pitchFamily="18" charset="0"/>
              </a:rPr>
              <a:t> of population with an enforced lack of at least four out of nine material deprivation items in the “economic strain and durables” dimension. </a:t>
            </a:r>
            <a:endParaRPr lang="tr-TR" sz="18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smtClean="0">
                <a:solidFill>
                  <a:srgbClr val="C00000"/>
                </a:solidFill>
                <a:latin typeface="Cambria" pitchFamily="18" charset="0"/>
              </a:rPr>
              <a:t>Material Deprivation Rate</a:t>
            </a: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16</a:t>
            </a:fld>
            <a:endParaRPr lang="tr-TR" dirty="0"/>
          </a:p>
        </p:txBody>
      </p:sp>
      <p:sp>
        <p:nvSpPr>
          <p:cNvPr id="5" name="Rectangle 3"/>
          <p:cNvSpPr>
            <a:spLocks noGrp="1" noChangeArrowheads="1"/>
          </p:cNvSpPr>
          <p:nvPr/>
        </p:nvSpPr>
        <p:spPr>
          <a:xfrm>
            <a:off x="500034" y="2357430"/>
            <a:ext cx="4143404" cy="242889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763" lvl="2" indent="0">
              <a:spcAft>
                <a:spcPts val="600"/>
              </a:spcAft>
              <a:buNone/>
            </a:pPr>
            <a:r>
              <a:rPr lang="tr-TR" sz="1600" dirty="0" smtClean="0">
                <a:ln w="1905"/>
                <a:solidFill>
                  <a:srgbClr val="002142"/>
                </a:solidFill>
                <a:effectLst>
                  <a:innerShdw blurRad="69850" dist="43180" dir="5400000">
                    <a:srgbClr val="000000">
                      <a:alpha val="65000"/>
                    </a:srgbClr>
                  </a:innerShdw>
                </a:effectLst>
                <a:latin typeface="Cambria" pitchFamily="18" charset="0"/>
              </a:rPr>
              <a:t>1) Unexpected financial expenses,</a:t>
            </a:r>
          </a:p>
          <a:p>
            <a:pPr marL="4763" lvl="2" indent="0">
              <a:spcAft>
                <a:spcPts val="600"/>
              </a:spcAft>
              <a:buNone/>
            </a:pPr>
            <a:r>
              <a:rPr lang="en-US" sz="1600" dirty="0" smtClean="0">
                <a:ln w="1905"/>
                <a:solidFill>
                  <a:srgbClr val="002142"/>
                </a:solidFill>
                <a:effectLst>
                  <a:innerShdw blurRad="69850" dist="43180" dir="5400000">
                    <a:srgbClr val="000000">
                      <a:alpha val="65000"/>
                    </a:srgbClr>
                  </a:innerShdw>
                </a:effectLst>
                <a:latin typeface="Cambria" pitchFamily="18" charset="0"/>
              </a:rPr>
              <a:t>2) One week’s annual holiday away from home,</a:t>
            </a:r>
          </a:p>
          <a:p>
            <a:pPr marL="4763" lvl="2" indent="0">
              <a:spcAft>
                <a:spcPts val="600"/>
              </a:spcAft>
              <a:buNone/>
            </a:pPr>
            <a:r>
              <a:rPr lang="en-US" sz="1600" dirty="0" smtClean="0">
                <a:ln w="1905"/>
                <a:solidFill>
                  <a:srgbClr val="002142"/>
                </a:solidFill>
                <a:effectLst>
                  <a:innerShdw blurRad="69850" dist="43180" dir="5400000">
                    <a:srgbClr val="000000">
                      <a:alpha val="65000"/>
                    </a:srgbClr>
                  </a:innerShdw>
                </a:effectLst>
                <a:latin typeface="Cambria" pitchFamily="18" charset="0"/>
              </a:rPr>
              <a:t>3) Arrears on mortgage or rent payments, utility bills, hire purchase installments or other loan</a:t>
            </a:r>
            <a:r>
              <a:rPr lang="tr-TR" sz="1600" dirty="0" smtClean="0">
                <a:ln w="1905"/>
                <a:solidFill>
                  <a:srgbClr val="002142"/>
                </a:solidFill>
                <a:effectLst>
                  <a:innerShdw blurRad="69850" dist="43180" dir="5400000">
                    <a:srgbClr val="000000">
                      <a:alpha val="65000"/>
                    </a:srgbClr>
                  </a:innerShdw>
                </a:effectLst>
                <a:latin typeface="Cambria" pitchFamily="18" charset="0"/>
              </a:rPr>
              <a:t> payments,</a:t>
            </a:r>
          </a:p>
          <a:p>
            <a:pPr marL="4763" lvl="2" indent="0">
              <a:spcAft>
                <a:spcPts val="600"/>
              </a:spcAft>
              <a:buNone/>
            </a:pPr>
            <a:r>
              <a:rPr lang="en-US" sz="1600" dirty="0" smtClean="0">
                <a:ln w="1905"/>
                <a:solidFill>
                  <a:srgbClr val="002142"/>
                </a:solidFill>
                <a:effectLst>
                  <a:innerShdw blurRad="69850" dist="43180" dir="5400000">
                    <a:srgbClr val="000000">
                      <a:alpha val="65000"/>
                    </a:srgbClr>
                  </a:innerShdw>
                </a:effectLst>
                <a:latin typeface="Cambria" pitchFamily="18" charset="0"/>
              </a:rPr>
              <a:t>4) Meal with meat, chicken, fish (or vegetarian equivalent) every second day,</a:t>
            </a:r>
            <a:endParaRPr lang="tr-TR" sz="16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smtClean="0">
                <a:solidFill>
                  <a:srgbClr val="C00000"/>
                </a:solidFill>
                <a:latin typeface="Cambria" pitchFamily="18" charset="0"/>
              </a:rPr>
              <a:t>Material Deprivation Rate</a:t>
            </a: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
        <p:nvSpPr>
          <p:cNvPr id="6" name="Rectangle 3"/>
          <p:cNvSpPr>
            <a:spLocks noGrp="1" noChangeArrowheads="1"/>
          </p:cNvSpPr>
          <p:nvPr/>
        </p:nvSpPr>
        <p:spPr>
          <a:xfrm>
            <a:off x="4714876" y="2357430"/>
            <a:ext cx="4031308" cy="235745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763" lvl="2" indent="0">
              <a:spcAft>
                <a:spcPts val="600"/>
              </a:spcAft>
              <a:buNone/>
            </a:pPr>
            <a:r>
              <a:rPr lang="en-US" sz="1600" dirty="0" smtClean="0">
                <a:ln w="1905"/>
                <a:solidFill>
                  <a:srgbClr val="002142"/>
                </a:solidFill>
                <a:effectLst>
                  <a:innerShdw blurRad="69850" dist="43180" dir="5400000">
                    <a:srgbClr val="000000">
                      <a:alpha val="65000"/>
                    </a:srgbClr>
                  </a:innerShdw>
                </a:effectLst>
                <a:latin typeface="Cambria" pitchFamily="18" charset="0"/>
              </a:rPr>
              <a:t>5) Keeping home adequately warm,</a:t>
            </a:r>
          </a:p>
          <a:p>
            <a:pPr marL="4763" lvl="2" indent="0">
              <a:spcAft>
                <a:spcPts val="600"/>
              </a:spcAft>
              <a:buNone/>
            </a:pPr>
            <a:r>
              <a:rPr lang="tr-TR" sz="1600" dirty="0" smtClean="0">
                <a:ln w="1905"/>
                <a:solidFill>
                  <a:srgbClr val="002142"/>
                </a:solidFill>
                <a:effectLst>
                  <a:innerShdw blurRad="69850" dist="43180" dir="5400000">
                    <a:srgbClr val="000000">
                      <a:alpha val="65000"/>
                    </a:srgbClr>
                  </a:innerShdw>
                </a:effectLst>
                <a:latin typeface="Cambria" pitchFamily="18" charset="0"/>
              </a:rPr>
              <a:t>6) </a:t>
            </a:r>
            <a:r>
              <a:rPr lang="tr-TR" sz="1600" dirty="0" err="1" smtClean="0">
                <a:ln w="1905"/>
                <a:solidFill>
                  <a:srgbClr val="002142"/>
                </a:solidFill>
                <a:effectLst>
                  <a:innerShdw blurRad="69850" dist="43180" dir="5400000">
                    <a:srgbClr val="000000">
                      <a:alpha val="65000"/>
                    </a:srgbClr>
                  </a:innerShdw>
                </a:effectLst>
                <a:latin typeface="Cambria" pitchFamily="18" charset="0"/>
              </a:rPr>
              <a:t>Washing</a:t>
            </a:r>
            <a:r>
              <a:rPr lang="tr-TR" sz="1600" dirty="0" smtClean="0">
                <a:ln w="1905"/>
                <a:solidFill>
                  <a:srgbClr val="002142"/>
                </a:solidFill>
                <a:effectLst>
                  <a:innerShdw blurRad="69850" dist="43180" dir="5400000">
                    <a:srgbClr val="000000">
                      <a:alpha val="65000"/>
                    </a:srgbClr>
                  </a:innerShdw>
                </a:effectLst>
                <a:latin typeface="Cambria" pitchFamily="18" charset="0"/>
              </a:rPr>
              <a:t> </a:t>
            </a:r>
            <a:r>
              <a:rPr lang="tr-TR" sz="1600" dirty="0" err="1" smtClean="0">
                <a:ln w="1905"/>
                <a:solidFill>
                  <a:srgbClr val="002142"/>
                </a:solidFill>
                <a:effectLst>
                  <a:innerShdw blurRad="69850" dist="43180" dir="5400000">
                    <a:srgbClr val="000000">
                      <a:alpha val="65000"/>
                    </a:srgbClr>
                  </a:innerShdw>
                </a:effectLst>
                <a:latin typeface="Cambria" pitchFamily="18" charset="0"/>
              </a:rPr>
              <a:t>machine</a:t>
            </a:r>
            <a:r>
              <a:rPr lang="tr-TR" sz="1600" dirty="0" smtClean="0">
                <a:ln w="1905"/>
                <a:solidFill>
                  <a:srgbClr val="002142"/>
                </a:solidFill>
                <a:effectLst>
                  <a:innerShdw blurRad="69850" dist="43180" dir="5400000">
                    <a:srgbClr val="000000">
                      <a:alpha val="65000"/>
                    </a:srgbClr>
                  </a:innerShdw>
                </a:effectLst>
                <a:latin typeface="Cambria" pitchFamily="18" charset="0"/>
              </a:rPr>
              <a:t>,</a:t>
            </a:r>
          </a:p>
          <a:p>
            <a:pPr marL="4763" lvl="2" indent="0">
              <a:spcAft>
                <a:spcPts val="600"/>
              </a:spcAft>
              <a:buNone/>
            </a:pPr>
            <a:r>
              <a:rPr lang="tr-TR" sz="1600" dirty="0" smtClean="0">
                <a:ln w="1905"/>
                <a:solidFill>
                  <a:srgbClr val="002142"/>
                </a:solidFill>
                <a:effectLst>
                  <a:innerShdw blurRad="69850" dist="43180" dir="5400000">
                    <a:srgbClr val="000000">
                      <a:alpha val="65000"/>
                    </a:srgbClr>
                  </a:innerShdw>
                </a:effectLst>
                <a:latin typeface="Cambria" pitchFamily="18" charset="0"/>
              </a:rPr>
              <a:t>7) </a:t>
            </a:r>
            <a:r>
              <a:rPr lang="tr-TR" sz="1600" dirty="0" err="1" smtClean="0">
                <a:ln w="1905"/>
                <a:solidFill>
                  <a:srgbClr val="002142"/>
                </a:solidFill>
                <a:effectLst>
                  <a:innerShdw blurRad="69850" dist="43180" dir="5400000">
                    <a:srgbClr val="000000">
                      <a:alpha val="65000"/>
                    </a:srgbClr>
                  </a:innerShdw>
                </a:effectLst>
                <a:latin typeface="Cambria" pitchFamily="18" charset="0"/>
              </a:rPr>
              <a:t>Colour</a:t>
            </a:r>
            <a:r>
              <a:rPr lang="tr-TR" sz="1600" dirty="0" smtClean="0">
                <a:ln w="1905"/>
                <a:solidFill>
                  <a:srgbClr val="002142"/>
                </a:solidFill>
                <a:effectLst>
                  <a:innerShdw blurRad="69850" dist="43180" dir="5400000">
                    <a:srgbClr val="000000">
                      <a:alpha val="65000"/>
                    </a:srgbClr>
                  </a:innerShdw>
                </a:effectLst>
                <a:latin typeface="Cambria" pitchFamily="18" charset="0"/>
              </a:rPr>
              <a:t> TV,</a:t>
            </a:r>
          </a:p>
          <a:p>
            <a:pPr marL="4763" lvl="2" indent="0">
              <a:spcAft>
                <a:spcPts val="600"/>
              </a:spcAft>
              <a:buNone/>
            </a:pPr>
            <a:r>
              <a:rPr lang="en-US" sz="1600" dirty="0" smtClean="0">
                <a:ln w="1905"/>
                <a:solidFill>
                  <a:srgbClr val="002142"/>
                </a:solidFill>
                <a:effectLst>
                  <a:innerShdw blurRad="69850" dist="43180" dir="5400000">
                    <a:srgbClr val="000000">
                      <a:alpha val="65000"/>
                    </a:srgbClr>
                  </a:innerShdw>
                </a:effectLst>
                <a:latin typeface="Cambria" pitchFamily="18" charset="0"/>
              </a:rPr>
              <a:t>8) Telephone (including mobile phone),</a:t>
            </a:r>
          </a:p>
          <a:p>
            <a:pPr marL="4763" lvl="2" indent="0">
              <a:spcAft>
                <a:spcPts val="600"/>
              </a:spcAft>
              <a:buNone/>
            </a:pPr>
            <a:r>
              <a:rPr lang="tr-TR" sz="1600" dirty="0" smtClean="0">
                <a:ln w="1905"/>
                <a:solidFill>
                  <a:srgbClr val="002142"/>
                </a:solidFill>
                <a:effectLst>
                  <a:innerShdw blurRad="69850" dist="43180" dir="5400000">
                    <a:srgbClr val="000000">
                      <a:alpha val="65000"/>
                    </a:srgbClr>
                  </a:innerShdw>
                </a:effectLst>
                <a:latin typeface="Cambria" pitchFamily="18" charset="0"/>
              </a:rPr>
              <a:t>9) Car.</a:t>
            </a:r>
          </a:p>
        </p:txBody>
      </p:sp>
      <p:sp>
        <p:nvSpPr>
          <p:cNvPr id="7" name="Rectangle 3"/>
          <p:cNvSpPr>
            <a:spLocks noGrp="1" noChangeArrowheads="1"/>
          </p:cNvSpPr>
          <p:nvPr/>
        </p:nvSpPr>
        <p:spPr>
          <a:xfrm>
            <a:off x="571472" y="1714488"/>
            <a:ext cx="4000528" cy="42862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buNone/>
            </a:pPr>
            <a:r>
              <a:rPr lang="en-US" sz="2100" b="1" u="sng" dirty="0" smtClean="0">
                <a:ln w="1905"/>
                <a:solidFill>
                  <a:srgbClr val="0070C0"/>
                </a:solidFill>
                <a:effectLst>
                  <a:innerShdw blurRad="69850" dist="43180" dir="5400000">
                    <a:srgbClr val="000000">
                      <a:alpha val="65000"/>
                    </a:srgbClr>
                  </a:innerShdw>
                </a:effectLst>
                <a:latin typeface="Cambria" pitchFamily="18" charset="0"/>
              </a:rPr>
              <a:t>The nine items considered are:</a:t>
            </a:r>
            <a:endParaRPr lang="tr-TR" sz="2100" b="1" u="sng" dirty="0" smtClean="0">
              <a:ln w="1905"/>
              <a:solidFill>
                <a:srgbClr val="0070C0"/>
              </a:solidFill>
              <a:effectLst>
                <a:innerShdw blurRad="69850" dist="43180" dir="5400000">
                  <a:srgbClr val="000000">
                    <a:alpha val="65000"/>
                  </a:srgbClr>
                </a:innerShdw>
              </a:effectLst>
              <a:latin typeface="Cambria" pitchFamily="18" charset="0"/>
            </a:endParaRPr>
          </a:p>
        </p:txBody>
      </p:sp>
      <p:pic>
        <p:nvPicPr>
          <p:cNvPr id="9" name="Picture 8"/>
          <p:cNvPicPr/>
          <p:nvPr/>
        </p:nvPicPr>
        <p:blipFill>
          <a:blip r:embed="rId3" cstate="print"/>
          <a:srcRect/>
          <a:stretch>
            <a:fillRect/>
          </a:stretch>
        </p:blipFill>
        <p:spPr bwMode="auto">
          <a:xfrm>
            <a:off x="1747223" y="5184792"/>
            <a:ext cx="5753735" cy="673100"/>
          </a:xfrm>
          <a:prstGeom prst="rect">
            <a:avLst/>
          </a:prstGeom>
          <a:noFill/>
          <a:ln w="9525">
            <a:solidFill>
              <a:schemeClr val="tx1">
                <a:lumMod val="50000"/>
                <a:lumOff val="50000"/>
              </a:schemeClr>
            </a:solidFill>
            <a:miter lim="800000"/>
            <a:headEnd/>
            <a:tailEnd/>
          </a:ln>
          <a:effectLst>
            <a:innerShdw blurRad="63500" dist="50800" dir="8100000">
              <a:schemeClr val="bg1">
                <a:lumMod val="50000"/>
                <a:alpha val="50000"/>
              </a:schemeClr>
            </a:innerShdw>
          </a:effectLst>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17</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73050" lvl="1" indent="-273050" algn="just">
              <a:spcBef>
                <a:spcPts val="600"/>
              </a:spcBef>
              <a:spcAft>
                <a:spcPts val="600"/>
              </a:spcAft>
              <a:buClrTx/>
              <a:buSzTx/>
              <a:buFont typeface="Arial" pitchFamily="34" charset="0"/>
              <a:buChar char="•"/>
              <a:defRPr/>
            </a:pPr>
            <a:r>
              <a:rPr lang="tr-TR" sz="2000" b="1" dirty="0" err="1" smtClean="0">
                <a:latin typeface="Cambria" pitchFamily="18" charset="0"/>
                <a:cs typeface="Tahoma" pitchFamily="34" charset="0"/>
              </a:rPr>
              <a:t>Assumptions</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used</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with</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regard</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to</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the</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previous</a:t>
            </a:r>
            <a:r>
              <a:rPr lang="tr-TR" sz="2000" b="1" dirty="0" smtClean="0">
                <a:latin typeface="Cambria" pitchFamily="18" charset="0"/>
                <a:cs typeface="Tahoma" pitchFamily="34" charset="0"/>
              </a:rPr>
              <a:t> </a:t>
            </a:r>
            <a:r>
              <a:rPr lang="tr-TR" sz="2000" b="1" dirty="0" err="1" smtClean="0">
                <a:latin typeface="Cambria" pitchFamily="18" charset="0"/>
                <a:cs typeface="Tahoma" pitchFamily="34" charset="0"/>
              </a:rPr>
              <a:t>methodology</a:t>
            </a:r>
            <a:endParaRPr lang="tr-TR" sz="2000" b="1" dirty="0" smtClean="0">
              <a:latin typeface="Cambria" pitchFamily="18" charset="0"/>
              <a:cs typeface="Tahoma" pitchFamily="34" charset="0"/>
            </a:endParaRP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Significant</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differences</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due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to</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the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assumptions</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used</a:t>
            </a:r>
            <a:r>
              <a:rPr lang="tr-TR" sz="2000" dirty="0" smtClean="0">
                <a:latin typeface="Cambria" pitchFamily="18" charset="0"/>
                <a:cs typeface="Tahoma" pitchFamily="34" charset="0"/>
              </a:rPr>
              <a:t>,</a:t>
            </a: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Assumptions</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lose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their</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validity</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within</a:t>
            </a:r>
            <a:r>
              <a:rPr lang="tr-TR" sz="2000" dirty="0" smtClean="0">
                <a:latin typeface="Cambria" pitchFamily="18" charset="0"/>
                <a:cs typeface="Tahoma" pitchFamily="34" charset="0"/>
              </a:rPr>
              <a:t> time,</a:t>
            </a: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Difficulty</a:t>
            </a:r>
            <a:r>
              <a:rPr lang="tr-TR" sz="2000" dirty="0" smtClean="0">
                <a:latin typeface="Cambria" pitchFamily="18" charset="0"/>
                <a:cs typeface="Tahoma" pitchFamily="34" charset="0"/>
              </a:rPr>
              <a:t> in </a:t>
            </a:r>
            <a:r>
              <a:rPr lang="tr-TR" sz="2000" dirty="0" err="1" smtClean="0">
                <a:latin typeface="Cambria" pitchFamily="18" charset="0"/>
                <a:cs typeface="Tahoma" pitchFamily="34" charset="0"/>
              </a:rPr>
              <a:t>construction</a:t>
            </a:r>
            <a:r>
              <a:rPr lang="tr-TR" sz="2000" dirty="0" smtClean="0">
                <a:latin typeface="Cambria" pitchFamily="18" charset="0"/>
                <a:cs typeface="Tahoma" pitchFamily="34" charset="0"/>
              </a:rPr>
              <a:t> of </a:t>
            </a:r>
            <a:r>
              <a:rPr lang="tr-TR" sz="2000" dirty="0" err="1" smtClean="0">
                <a:latin typeface="Cambria" pitchFamily="18" charset="0"/>
                <a:cs typeface="Tahoma" pitchFamily="34" charset="0"/>
              </a:rPr>
              <a:t>comparable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series</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because</a:t>
            </a:r>
            <a:r>
              <a:rPr lang="tr-TR" sz="2000" dirty="0" smtClean="0">
                <a:latin typeface="Cambria" pitchFamily="18" charset="0"/>
                <a:cs typeface="Tahoma" pitchFamily="34" charset="0"/>
              </a:rPr>
              <a:t> of </a:t>
            </a:r>
            <a:r>
              <a:rPr lang="tr-TR" sz="2000" dirty="0" err="1" smtClean="0">
                <a:latin typeface="Cambria" pitchFamily="18" charset="0"/>
                <a:cs typeface="Tahoma" pitchFamily="34" charset="0"/>
              </a:rPr>
              <a:t>the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assumptions</a:t>
            </a:r>
            <a:r>
              <a:rPr lang="tr-TR" sz="2000" dirty="0" smtClean="0">
                <a:latin typeface="Cambria" pitchFamily="18" charset="0"/>
                <a:cs typeface="Tahoma" pitchFamily="34" charset="0"/>
              </a:rPr>
              <a:t> in </a:t>
            </a:r>
            <a:r>
              <a:rPr lang="tr-TR" sz="2000" dirty="0" err="1" smtClean="0">
                <a:latin typeface="Cambria" pitchFamily="18" charset="0"/>
                <a:cs typeface="Tahoma" pitchFamily="34" charset="0"/>
              </a:rPr>
              <a:t>use</a:t>
            </a:r>
            <a:r>
              <a:rPr lang="tr-TR" sz="2000" dirty="0" smtClean="0">
                <a:latin typeface="Cambria" pitchFamily="18" charset="0"/>
                <a:cs typeface="Tahoma" pitchFamily="34" charset="0"/>
              </a:rPr>
              <a:t>,</a:t>
            </a: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Assumptions</a:t>
            </a:r>
            <a:r>
              <a:rPr lang="tr-TR" sz="2000" dirty="0" smtClean="0">
                <a:latin typeface="Cambria" pitchFamily="18" charset="0"/>
                <a:cs typeface="Tahoma" pitchFamily="34" charset="0"/>
              </a:rPr>
              <a:t> in </a:t>
            </a:r>
            <a:r>
              <a:rPr lang="tr-TR" sz="2000" dirty="0" err="1" smtClean="0">
                <a:latin typeface="Cambria" pitchFamily="18" charset="0"/>
                <a:cs typeface="Tahoma" pitchFamily="34" charset="0"/>
              </a:rPr>
              <a:t>use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weren’t</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decided</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by</a:t>
            </a:r>
            <a:r>
              <a:rPr lang="tr-TR" sz="2000" dirty="0" smtClean="0">
                <a:latin typeface="Cambria" pitchFamily="18" charset="0"/>
                <a:cs typeface="Tahoma" pitchFamily="34" charset="0"/>
              </a:rPr>
              <a:t> a </a:t>
            </a:r>
            <a:r>
              <a:rPr lang="tr-TR" sz="2000" dirty="0" err="1" smtClean="0">
                <a:latin typeface="Cambria" pitchFamily="18" charset="0"/>
                <a:cs typeface="Tahoma" pitchFamily="34" charset="0"/>
              </a:rPr>
              <a:t>committee</a:t>
            </a:r>
            <a:endParaRPr lang="tr-TR" sz="2000" dirty="0" smtClean="0">
              <a:latin typeface="Cambria" pitchFamily="18" charset="0"/>
              <a:cs typeface="Tahoma" pitchFamily="34" charset="0"/>
            </a:endParaRPr>
          </a:p>
          <a:p>
            <a:pPr marL="273050" lvl="1" indent="-273050" algn="just">
              <a:spcBef>
                <a:spcPts val="1200"/>
              </a:spcBef>
              <a:spcAft>
                <a:spcPts val="600"/>
              </a:spcAft>
              <a:buClrTx/>
              <a:buSzTx/>
              <a:buFont typeface="Arial" pitchFamily="34" charset="0"/>
              <a:buChar char="•"/>
              <a:defRPr/>
            </a:pPr>
            <a:r>
              <a:rPr lang="tr-TR" sz="2000" b="1" dirty="0" err="1" smtClean="0">
                <a:latin typeface="Cambria" pitchFamily="18" charset="0"/>
                <a:cs typeface="Tahoma" pitchFamily="34" charset="0"/>
              </a:rPr>
              <a:t>Inadequacy</a:t>
            </a:r>
            <a:r>
              <a:rPr lang="tr-TR" sz="2000" b="1" dirty="0" smtClean="0">
                <a:latin typeface="Cambria" pitchFamily="18" charset="0"/>
                <a:cs typeface="Tahoma" pitchFamily="34" charset="0"/>
              </a:rPr>
              <a:t> of </a:t>
            </a:r>
            <a:r>
              <a:rPr lang="tr-TR" sz="2000" b="1" dirty="0" err="1" smtClean="0">
                <a:latin typeface="Cambria" pitchFamily="18" charset="0"/>
                <a:cs typeface="Tahoma" pitchFamily="34" charset="0"/>
              </a:rPr>
              <a:t>sample</a:t>
            </a:r>
            <a:r>
              <a:rPr lang="tr-TR" sz="2000" b="1" dirty="0" smtClean="0">
                <a:latin typeface="Cambria" pitchFamily="18" charset="0"/>
                <a:cs typeface="Tahoma" pitchFamily="34" charset="0"/>
              </a:rPr>
              <a:t> size</a:t>
            </a: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Number</a:t>
            </a:r>
            <a:r>
              <a:rPr lang="tr-TR" sz="2000" dirty="0" smtClean="0">
                <a:latin typeface="Cambria" pitchFamily="18" charset="0"/>
                <a:cs typeface="Tahoma" pitchFamily="34" charset="0"/>
              </a:rPr>
              <a:t> of </a:t>
            </a:r>
            <a:r>
              <a:rPr lang="tr-TR" sz="2000" dirty="0" err="1" smtClean="0">
                <a:latin typeface="Cambria" pitchFamily="18" charset="0"/>
                <a:cs typeface="Tahoma" pitchFamily="34" charset="0"/>
              </a:rPr>
              <a:t>persons</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under</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food</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poverty</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threshold</a:t>
            </a:r>
            <a:endParaRPr lang="tr-TR" sz="2000" dirty="0" smtClean="0">
              <a:latin typeface="Cambria" pitchFamily="18" charset="0"/>
              <a:cs typeface="Tahoma" pitchFamily="34" charset="0"/>
            </a:endParaRP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Socio</a:t>
            </a:r>
            <a:r>
              <a:rPr lang="tr-TR" sz="2000" dirty="0" smtClean="0">
                <a:latin typeface="Cambria" pitchFamily="18" charset="0"/>
                <a:cs typeface="Tahoma" pitchFamily="34" charset="0"/>
              </a:rPr>
              <a:t>-</a:t>
            </a:r>
            <a:r>
              <a:rPr lang="tr-TR" sz="2000" dirty="0" err="1" smtClean="0">
                <a:latin typeface="Cambria" pitchFamily="18" charset="0"/>
                <a:cs typeface="Tahoma" pitchFamily="34" charset="0"/>
              </a:rPr>
              <a:t>economic</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characteristics</a:t>
            </a:r>
            <a:r>
              <a:rPr lang="tr-TR" sz="2000" dirty="0" smtClean="0">
                <a:latin typeface="Cambria" pitchFamily="18" charset="0"/>
                <a:cs typeface="Tahoma" pitchFamily="34" charset="0"/>
              </a:rPr>
              <a:t> of </a:t>
            </a:r>
            <a:r>
              <a:rPr lang="tr-TR" sz="2000" dirty="0" err="1" smtClean="0">
                <a:latin typeface="Cambria" pitchFamily="18" charset="0"/>
                <a:cs typeface="Tahoma" pitchFamily="34" charset="0"/>
              </a:rPr>
              <a:t>the</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poor</a:t>
            </a:r>
            <a:endParaRPr lang="tr-TR" sz="2000" dirty="0" smtClean="0">
              <a:latin typeface="Cambria" pitchFamily="18" charset="0"/>
              <a:cs typeface="Tahoma" pitchFamily="34" charset="0"/>
            </a:endParaRPr>
          </a:p>
          <a:p>
            <a:pPr marL="534988" lvl="2" indent="-261938" algn="just">
              <a:lnSpc>
                <a:spcPct val="90000"/>
              </a:lnSpc>
              <a:spcBef>
                <a:spcPts val="300"/>
              </a:spcBef>
              <a:spcAft>
                <a:spcPts val="600"/>
              </a:spcAft>
              <a:buClrTx/>
              <a:buSzTx/>
              <a:buFont typeface="Arial" pitchFamily="34" charset="0"/>
              <a:buChar char="•"/>
              <a:defRPr/>
            </a:pPr>
            <a:r>
              <a:rPr lang="tr-TR" sz="2000" dirty="0" err="1" smtClean="0">
                <a:latin typeface="Cambria" pitchFamily="18" charset="0"/>
                <a:cs typeface="Tahoma" pitchFamily="34" charset="0"/>
              </a:rPr>
              <a:t>Regional</a:t>
            </a:r>
            <a:r>
              <a:rPr lang="tr-TR" sz="2000" dirty="0" smtClean="0">
                <a:latin typeface="Cambria" pitchFamily="18" charset="0"/>
                <a:cs typeface="Tahoma" pitchFamily="34" charset="0"/>
              </a:rPr>
              <a:t> </a:t>
            </a:r>
            <a:r>
              <a:rPr lang="tr-TR" sz="2000" dirty="0" err="1" smtClean="0">
                <a:latin typeface="Cambria" pitchFamily="18" charset="0"/>
                <a:cs typeface="Tahoma" pitchFamily="34" charset="0"/>
              </a:rPr>
              <a:t>estimates</a:t>
            </a: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39552" y="90872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Need</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for</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revision</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18</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41325" lvl="1" indent="-268288" algn="just">
              <a:spcAft>
                <a:spcPts val="1800"/>
              </a:spcAft>
              <a:buClrTx/>
              <a:buSzPct val="100000"/>
              <a:buFont typeface="Arial" pitchFamily="34" charset="0"/>
              <a:buChar char="•"/>
            </a:pP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en-GB" sz="2000" dirty="0" smtClean="0">
                <a:latin typeface="Cambria" pitchFamily="18" charset="0"/>
              </a:rPr>
              <a:t>TURKSTAT started studies in collaboration of local and international experts and institutions in order to update its poverty methodology </a:t>
            </a:r>
            <a:r>
              <a:rPr lang="tr-TR" sz="2000" dirty="0" smtClean="0">
                <a:latin typeface="Cambria" pitchFamily="18" charset="0"/>
              </a:rPr>
              <a:t>in 2012</a:t>
            </a:r>
            <a:r>
              <a:rPr lang="en-GB" sz="2000" dirty="0" smtClean="0">
                <a:latin typeface="Cambria" pitchFamily="18" charset="0"/>
              </a:rPr>
              <a:t>. </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en-GB" sz="2000" dirty="0" smtClean="0">
                <a:latin typeface="Cambria" pitchFamily="18" charset="0"/>
              </a:rPr>
              <a:t>It is aimed to launch a better way of measuring poverty that reflect social conditions in Turkey, consider all aspects of poverty and enable to compare poverty lines over time and space.</a:t>
            </a:r>
            <a:endParaRPr lang="tr-TR" sz="2000" dirty="0" smtClean="0">
              <a:latin typeface="Cambria" pitchFamily="18" charset="0"/>
            </a:endParaRPr>
          </a:p>
          <a:p>
            <a:pPr algn="just">
              <a:lnSpc>
                <a:spcPct val="110000"/>
              </a:lnSpc>
              <a:buClrTx/>
              <a:buNone/>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18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Improvement</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19</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41325" lvl="1" indent="-268288" algn="just">
              <a:spcAft>
                <a:spcPts val="1800"/>
              </a:spcAft>
              <a:buClrTx/>
              <a:buSzPct val="100000"/>
              <a:buFont typeface="Arial" pitchFamily="34" charset="0"/>
              <a:buChar char="•"/>
            </a:pP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en-GB" sz="2000" dirty="0" smtClean="0">
                <a:latin typeface="Cambria" pitchFamily="18" charset="0"/>
              </a:rPr>
              <a:t>In the scope of improvement studies, a working group has been constructed by TURKSTAT consisting of academicians, representative from different national institutions and ministries, non-governmental organizations and unions</a:t>
            </a:r>
            <a:r>
              <a:rPr lang="tr-TR" sz="2000" dirty="0" smtClean="0">
                <a:latin typeface="Cambria" pitchFamily="18" charset="0"/>
              </a:rPr>
              <a:t>:</a:t>
            </a:r>
          </a:p>
          <a:p>
            <a:pPr marL="441325" lvl="1" indent="-268288" algn="just">
              <a:spcAft>
                <a:spcPts val="1800"/>
              </a:spcAft>
              <a:buClrTx/>
              <a:buSzPct val="100000"/>
              <a:buFont typeface="Arial" pitchFamily="34" charset="0"/>
              <a:buChar char="•"/>
            </a:pPr>
            <a:r>
              <a:rPr lang="en-GB" sz="2000" dirty="0" smtClean="0">
                <a:latin typeface="Cambria" pitchFamily="18" charset="0"/>
              </a:rPr>
              <a:t>There are four sub-groups within working group and each one study on different aspects of poverty</a:t>
            </a:r>
            <a:endParaRPr lang="tr-TR" sz="2000" dirty="0" smtClean="0">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Improvement</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6553200" y="6356350"/>
            <a:ext cx="2133600" cy="365125"/>
          </a:xfrm>
          <a:prstGeom prst="rect">
            <a:avLst/>
          </a:prstGeom>
        </p:spPr>
        <p:txBody>
          <a:bodyPr/>
          <a:lstStyle/>
          <a:p>
            <a:r>
              <a:rPr lang="tr-TR" smtClean="0"/>
              <a:t>                                </a:t>
            </a:r>
            <a:fld id="{33C9747B-7CC0-4044-A262-0E511B37BC47}" type="slidenum">
              <a:rPr lang="tr-TR" smtClean="0"/>
              <a:pPr/>
              <a:t>2</a:t>
            </a:fld>
            <a:endParaRPr lang="tr-TR" dirty="0"/>
          </a:p>
        </p:txBody>
      </p:sp>
      <p:sp>
        <p:nvSpPr>
          <p:cNvPr id="7" name="Line 11"/>
          <p:cNvSpPr>
            <a:spLocks noChangeShapeType="1"/>
          </p:cNvSpPr>
          <p:nvPr/>
        </p:nvSpPr>
        <p:spPr bwMode="auto">
          <a:xfrm>
            <a:off x="0" y="785794"/>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
        <p:nvSpPr>
          <p:cNvPr id="9" name="Rectangle 3"/>
          <p:cNvSpPr>
            <a:spLocks noGrp="1" noChangeArrowheads="1"/>
          </p:cNvSpPr>
          <p:nvPr/>
        </p:nvSpPr>
        <p:spPr>
          <a:xfrm>
            <a:off x="683568" y="1700808"/>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90000"/>
              </a:lnSpc>
              <a:spcBef>
                <a:spcPts val="0"/>
              </a:spcBef>
              <a:buClr>
                <a:srgbClr val="C00000"/>
              </a:buClr>
              <a:buNone/>
            </a:pPr>
            <a:endParaRPr lang="tr-TR" sz="2400" b="1" dirty="0" smtClean="0">
              <a:ln w="1905"/>
              <a:solidFill>
                <a:srgbClr val="002142"/>
              </a:solidFill>
              <a:effectLst>
                <a:innerShdw blurRad="69850" dist="43180" dir="5400000">
                  <a:srgbClr val="000000">
                    <a:alpha val="65000"/>
                  </a:srgbClr>
                </a:innerShdw>
              </a:effectLst>
              <a:latin typeface="Calibri" pitchFamily="34" charset="0"/>
            </a:endParaRPr>
          </a:p>
        </p:txBody>
      </p:sp>
      <p:sp>
        <p:nvSpPr>
          <p:cNvPr id="8" name="Rectangle 3"/>
          <p:cNvSpPr>
            <a:spLocks noGrp="1" noChangeArrowheads="1"/>
          </p:cNvSpPr>
          <p:nvPr/>
        </p:nvSpPr>
        <p:spPr>
          <a:xfrm>
            <a:off x="683568" y="1914540"/>
            <a:ext cx="7603208" cy="403474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66700" indent="-266700">
              <a:lnSpc>
                <a:spcPct val="90000"/>
              </a:lnSpc>
              <a:spcBef>
                <a:spcPts val="0"/>
              </a:spcBef>
              <a:spcAft>
                <a:spcPts val="600"/>
              </a:spcAft>
              <a:buClr>
                <a:schemeClr val="tx1"/>
              </a:buClr>
              <a:buNone/>
            </a:pPr>
            <a:r>
              <a:rPr lang="tr-TR" sz="2100" b="1" dirty="0" err="1" smtClean="0">
                <a:ln w="1905"/>
                <a:effectLst>
                  <a:innerShdw blurRad="69850" dist="43180" dir="5400000">
                    <a:srgbClr val="000000">
                      <a:alpha val="65000"/>
                    </a:srgbClr>
                  </a:innerShdw>
                </a:effectLst>
                <a:latin typeface="Cambria" pitchFamily="18" charset="0"/>
              </a:rPr>
              <a:t>Part</a:t>
            </a:r>
            <a:r>
              <a:rPr lang="tr-TR" sz="2100" b="1" dirty="0" smtClean="0">
                <a:ln w="1905"/>
                <a:effectLst>
                  <a:innerShdw blurRad="69850" dist="43180" dir="5400000">
                    <a:srgbClr val="000000">
                      <a:alpha val="65000"/>
                    </a:srgbClr>
                  </a:innerShdw>
                </a:effectLst>
                <a:latin typeface="Cambria" pitchFamily="18" charset="0"/>
              </a:rPr>
              <a:t> 1: </a:t>
            </a:r>
            <a:r>
              <a:rPr lang="tr-TR" sz="2100" b="1" dirty="0" err="1" smtClean="0">
                <a:ln w="1905"/>
                <a:effectLst>
                  <a:innerShdw blurRad="69850" dist="43180" dir="5400000">
                    <a:srgbClr val="000000">
                      <a:alpha val="65000"/>
                    </a:srgbClr>
                  </a:innerShdw>
                </a:effectLst>
                <a:latin typeface="Cambria" pitchFamily="18" charset="0"/>
              </a:rPr>
              <a:t>History</a:t>
            </a:r>
            <a:r>
              <a:rPr lang="tr-TR" sz="2100" b="1" dirty="0" smtClean="0">
                <a:ln w="1905"/>
                <a:effectLst>
                  <a:innerShdw blurRad="69850" dist="43180" dir="5400000">
                    <a:srgbClr val="000000">
                      <a:alpha val="65000"/>
                    </a:srgbClr>
                  </a:innerShdw>
                </a:effectLst>
                <a:latin typeface="Cambria" pitchFamily="18" charset="0"/>
              </a:rPr>
              <a:t> of </a:t>
            </a:r>
            <a:r>
              <a:rPr lang="tr-TR" sz="2100" b="1" dirty="0" err="1" smtClean="0">
                <a:ln w="1905"/>
                <a:effectLst>
                  <a:innerShdw blurRad="69850" dist="43180" dir="5400000">
                    <a:srgbClr val="000000">
                      <a:alpha val="65000"/>
                    </a:srgbClr>
                  </a:innerShdw>
                </a:effectLst>
                <a:latin typeface="Cambria" pitchFamily="18" charset="0"/>
              </a:rPr>
              <a:t>Poverty</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Measurement</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In</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Turkey</a:t>
            </a:r>
            <a:endParaRPr lang="tr-TR" sz="2100" b="1"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
                <a:schemeClr val="tx1"/>
              </a:buClr>
            </a:pPr>
            <a:r>
              <a:rPr lang="tr-TR" sz="2100" dirty="0" err="1" smtClean="0">
                <a:ln w="1905"/>
                <a:effectLst>
                  <a:innerShdw blurRad="69850" dist="43180" dir="5400000">
                    <a:srgbClr val="000000">
                      <a:alpha val="65000"/>
                    </a:srgbClr>
                  </a:innerShdw>
                </a:effectLst>
                <a:latin typeface="Cambria" pitchFamily="18" charset="0"/>
              </a:rPr>
              <a:t>Absolute</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Poverty</a:t>
            </a: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
                <a:schemeClr val="tx1"/>
              </a:buClr>
            </a:pPr>
            <a:r>
              <a:rPr lang="tr-TR" sz="2100" dirty="0" smtClean="0">
                <a:ln w="1905"/>
                <a:effectLst>
                  <a:innerShdw blurRad="69850" dist="43180" dir="5400000">
                    <a:srgbClr val="000000">
                      <a:alpha val="65000"/>
                    </a:srgbClr>
                  </a:innerShdw>
                </a:effectLst>
                <a:latin typeface="Cambria" pitchFamily="18" charset="0"/>
              </a:rPr>
              <a:t>Relative Poverty</a:t>
            </a:r>
          </a:p>
          <a:p>
            <a:pPr marL="632460" lvl="1" indent="-266700">
              <a:lnSpc>
                <a:spcPct val="90000"/>
              </a:lnSpc>
              <a:spcBef>
                <a:spcPts val="300"/>
              </a:spcBef>
              <a:buClr>
                <a:schemeClr val="tx1"/>
              </a:buClr>
            </a:pPr>
            <a:r>
              <a:rPr lang="tr-TR" sz="2100" dirty="0" smtClean="0">
                <a:ln w="1905"/>
                <a:effectLst>
                  <a:innerShdw blurRad="69850" dist="43180" dir="5400000">
                    <a:srgbClr val="000000">
                      <a:alpha val="65000"/>
                    </a:srgbClr>
                  </a:innerShdw>
                </a:effectLst>
                <a:latin typeface="Cambria" pitchFamily="18" charset="0"/>
              </a:rPr>
              <a:t>Persistent at Risk of Poverty</a:t>
            </a:r>
          </a:p>
          <a:p>
            <a:pPr marL="632460" lvl="1" indent="-266700">
              <a:lnSpc>
                <a:spcPct val="90000"/>
              </a:lnSpc>
              <a:spcBef>
                <a:spcPts val="300"/>
              </a:spcBef>
              <a:buClr>
                <a:schemeClr val="tx1"/>
              </a:buClr>
            </a:pPr>
            <a:r>
              <a:rPr lang="tr-TR" sz="2100" dirty="0" smtClean="0">
                <a:ln w="1905"/>
                <a:effectLst>
                  <a:innerShdw blurRad="69850" dist="43180" dir="5400000">
                    <a:srgbClr val="000000">
                      <a:alpha val="65000"/>
                    </a:srgbClr>
                  </a:innerShdw>
                </a:effectLst>
                <a:latin typeface="Cambria" pitchFamily="18" charset="0"/>
              </a:rPr>
              <a:t>Material Deprivation</a:t>
            </a:r>
          </a:p>
          <a:p>
            <a:pPr marL="265113" lvl="1" indent="-265113">
              <a:lnSpc>
                <a:spcPct val="90000"/>
              </a:lnSpc>
              <a:spcBef>
                <a:spcPts val="600"/>
              </a:spcBef>
              <a:spcAft>
                <a:spcPts val="600"/>
              </a:spcAft>
              <a:buClr>
                <a:schemeClr val="tx1"/>
              </a:buClr>
              <a:buSzPct val="95000"/>
              <a:buNone/>
            </a:pPr>
            <a:r>
              <a:rPr lang="tr-TR" sz="2100" b="1" dirty="0" err="1" smtClean="0">
                <a:ln w="1905"/>
                <a:effectLst>
                  <a:innerShdw blurRad="69850" dist="43180" dir="5400000">
                    <a:srgbClr val="000000">
                      <a:alpha val="65000"/>
                    </a:srgbClr>
                  </a:innerShdw>
                </a:effectLst>
                <a:latin typeface="Cambria" pitchFamily="18" charset="0"/>
              </a:rPr>
              <a:t>Part</a:t>
            </a:r>
            <a:r>
              <a:rPr lang="tr-TR" sz="2100" b="1" dirty="0" smtClean="0">
                <a:ln w="1905"/>
                <a:effectLst>
                  <a:innerShdw blurRad="69850" dist="43180" dir="5400000">
                    <a:srgbClr val="000000">
                      <a:alpha val="65000"/>
                    </a:srgbClr>
                  </a:innerShdw>
                </a:effectLst>
                <a:latin typeface="Cambria" pitchFamily="18" charset="0"/>
              </a:rPr>
              <a:t> 2: </a:t>
            </a:r>
            <a:r>
              <a:rPr lang="tr-TR" sz="2100" b="1" dirty="0" err="1" smtClean="0">
                <a:ln w="1905"/>
                <a:effectLst>
                  <a:innerShdw blurRad="69850" dist="43180" dir="5400000">
                    <a:srgbClr val="000000">
                      <a:alpha val="65000"/>
                    </a:srgbClr>
                  </a:innerShdw>
                </a:effectLst>
                <a:latin typeface="Cambria" pitchFamily="18" charset="0"/>
              </a:rPr>
              <a:t>Recent</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Studies</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and</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Future</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Prospects</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for</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the</a:t>
            </a:r>
            <a:r>
              <a:rPr lang="tr-TR" sz="2100" b="1" dirty="0" smtClean="0">
                <a:ln w="1905"/>
                <a:effectLst>
                  <a:innerShdw blurRad="69850" dist="43180" dir="5400000">
                    <a:srgbClr val="000000">
                      <a:alpha val="65000"/>
                    </a:srgbClr>
                  </a:innerShdw>
                </a:effectLst>
                <a:latin typeface="Cambria" pitchFamily="18" charset="0"/>
              </a:rPr>
              <a:t> </a:t>
            </a:r>
            <a:r>
              <a:rPr lang="tr-TR" sz="2100" b="1" dirty="0" err="1" smtClean="0">
                <a:ln w="1905"/>
                <a:effectLst>
                  <a:innerShdw blurRad="69850" dist="43180" dir="5400000">
                    <a:srgbClr val="000000">
                      <a:alpha val="65000"/>
                    </a:srgbClr>
                  </a:innerShdw>
                </a:effectLst>
                <a:latin typeface="Cambria" pitchFamily="18" charset="0"/>
              </a:rPr>
              <a:t>Measurement</a:t>
            </a:r>
            <a:r>
              <a:rPr lang="tr-TR" sz="2100" b="1" dirty="0" smtClean="0">
                <a:ln w="1905"/>
                <a:effectLst>
                  <a:innerShdw blurRad="69850" dist="43180" dir="5400000">
                    <a:srgbClr val="000000">
                      <a:alpha val="65000"/>
                    </a:srgbClr>
                  </a:innerShdw>
                </a:effectLst>
                <a:latin typeface="Cambria" pitchFamily="18" charset="0"/>
              </a:rPr>
              <a:t> of </a:t>
            </a:r>
            <a:r>
              <a:rPr lang="tr-TR" sz="2100" b="1" dirty="0" err="1" smtClean="0">
                <a:ln w="1905"/>
                <a:effectLst>
                  <a:innerShdw blurRad="69850" dist="43180" dir="5400000">
                    <a:srgbClr val="000000">
                      <a:alpha val="65000"/>
                    </a:srgbClr>
                  </a:innerShdw>
                </a:effectLst>
                <a:latin typeface="Cambria" pitchFamily="18" charset="0"/>
              </a:rPr>
              <a:t>Poverty</a:t>
            </a:r>
            <a:r>
              <a:rPr lang="tr-TR" sz="2100" b="1" dirty="0" smtClean="0">
                <a:ln w="1905"/>
                <a:effectLst>
                  <a:innerShdw blurRad="69850" dist="43180" dir="5400000">
                    <a:srgbClr val="000000">
                      <a:alpha val="65000"/>
                    </a:srgbClr>
                  </a:innerShdw>
                </a:effectLst>
                <a:latin typeface="Cambria" pitchFamily="18" charset="0"/>
              </a:rPr>
              <a:t> in </a:t>
            </a:r>
            <a:r>
              <a:rPr lang="tr-TR" sz="2100" b="1" dirty="0" err="1" smtClean="0">
                <a:ln w="1905"/>
                <a:effectLst>
                  <a:innerShdw blurRad="69850" dist="43180" dir="5400000">
                    <a:srgbClr val="000000">
                      <a:alpha val="65000"/>
                    </a:srgbClr>
                  </a:innerShdw>
                </a:effectLst>
                <a:latin typeface="Cambria" pitchFamily="18" charset="0"/>
              </a:rPr>
              <a:t>Turkey</a:t>
            </a:r>
            <a:endParaRPr lang="tr-TR" sz="2100" b="1"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Tx/>
            </a:pPr>
            <a:r>
              <a:rPr lang="tr-TR" sz="2100" dirty="0" err="1" smtClean="0">
                <a:ln w="1905"/>
                <a:effectLst>
                  <a:innerShdw blurRad="69850" dist="43180" dir="5400000">
                    <a:srgbClr val="000000">
                      <a:alpha val="65000"/>
                    </a:srgbClr>
                  </a:innerShdw>
                </a:effectLst>
                <a:latin typeface="Cambria" pitchFamily="18" charset="0"/>
              </a:rPr>
              <a:t>Need</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for</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Revision</a:t>
            </a: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Tx/>
            </a:pPr>
            <a:r>
              <a:rPr lang="tr-TR" sz="2100" dirty="0" err="1" smtClean="0">
                <a:ln w="1905"/>
                <a:effectLst>
                  <a:innerShdw blurRad="69850" dist="43180" dir="5400000">
                    <a:srgbClr val="000000">
                      <a:alpha val="65000"/>
                    </a:srgbClr>
                  </a:innerShdw>
                </a:effectLst>
                <a:latin typeface="Cambria" pitchFamily="18" charset="0"/>
              </a:rPr>
              <a:t>Working</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Group</a:t>
            </a: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Tx/>
            </a:pPr>
            <a:r>
              <a:rPr lang="tr-TR" sz="2100" dirty="0" err="1" smtClean="0">
                <a:ln w="1905"/>
                <a:effectLst>
                  <a:innerShdw blurRad="69850" dist="43180" dir="5400000">
                    <a:srgbClr val="000000">
                      <a:alpha val="65000"/>
                    </a:srgbClr>
                  </a:innerShdw>
                </a:effectLst>
                <a:latin typeface="Cambria" pitchFamily="18" charset="0"/>
              </a:rPr>
              <a:t>Workshops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and</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meetings</a:t>
            </a: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Tx/>
            </a:pPr>
            <a:r>
              <a:rPr lang="tr-TR" sz="2100" dirty="0" err="1" smtClean="0">
                <a:ln w="1905"/>
                <a:effectLst>
                  <a:innerShdw blurRad="69850" dist="43180" dir="5400000">
                    <a:srgbClr val="000000">
                      <a:alpha val="65000"/>
                    </a:srgbClr>
                  </a:innerShdw>
                </a:effectLst>
                <a:latin typeface="Cambria" pitchFamily="18" charset="0"/>
              </a:rPr>
              <a:t>Decisions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made</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What</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will</a:t>
            </a:r>
            <a:r>
              <a:rPr lang="tr-TR" sz="2100" dirty="0" smtClean="0">
                <a:ln w="1905"/>
                <a:effectLst>
                  <a:innerShdw blurRad="69850" dist="43180" dir="5400000">
                    <a:srgbClr val="000000">
                      <a:alpha val="65000"/>
                    </a:srgbClr>
                  </a:innerShdw>
                </a:effectLst>
                <a:latin typeface="Cambria" pitchFamily="18" charset="0"/>
              </a:rPr>
              <a:t> be done?)</a:t>
            </a:r>
          </a:p>
          <a:p>
            <a:pPr marL="632460" lvl="1" indent="-266700">
              <a:lnSpc>
                <a:spcPct val="90000"/>
              </a:lnSpc>
              <a:spcBef>
                <a:spcPts val="300"/>
              </a:spcBef>
              <a:buClrTx/>
            </a:pPr>
            <a:r>
              <a:rPr lang="tr-TR" sz="2100" dirty="0" err="1" smtClean="0">
                <a:ln w="1905"/>
                <a:effectLst>
                  <a:innerShdw blurRad="69850" dist="43180" dir="5400000">
                    <a:srgbClr val="000000">
                      <a:alpha val="65000"/>
                    </a:srgbClr>
                  </a:innerShdw>
                </a:effectLst>
                <a:latin typeface="Cambria" pitchFamily="18" charset="0"/>
              </a:rPr>
              <a:t>Improvement</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Studies</a:t>
            </a:r>
            <a:r>
              <a:rPr lang="tr-TR" sz="2100" dirty="0" smtClean="0">
                <a:ln w="1905"/>
                <a:effectLst>
                  <a:innerShdw blurRad="69850" dist="43180" dir="5400000">
                    <a:srgbClr val="000000">
                      <a:alpha val="65000"/>
                    </a:srgbClr>
                  </a:innerShdw>
                </a:effectLst>
                <a:latin typeface="Cambria" pitchFamily="18" charset="0"/>
              </a:rPr>
              <a:t> on </a:t>
            </a:r>
            <a:r>
              <a:rPr lang="tr-TR" sz="2100" dirty="0" err="1" smtClean="0">
                <a:ln w="1905"/>
                <a:effectLst>
                  <a:innerShdw blurRad="69850" dist="43180" dir="5400000">
                    <a:srgbClr val="000000">
                      <a:alpha val="65000"/>
                    </a:srgbClr>
                  </a:innerShdw>
                </a:effectLst>
                <a:latin typeface="Cambria" pitchFamily="18" charset="0"/>
              </a:rPr>
              <a:t>Multidimensional</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Poverty</a:t>
            </a: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
                <a:schemeClr val="accent5">
                  <a:lumMod val="50000"/>
                </a:schemeClr>
              </a:buClr>
            </a:pPr>
            <a:endParaRPr lang="tr-TR" sz="2100"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
                <a:schemeClr val="accent5">
                  <a:lumMod val="50000"/>
                </a:schemeClr>
              </a:buClr>
            </a:pPr>
            <a:endParaRPr lang="tr-TR" sz="2100" b="1" dirty="0" smtClean="0">
              <a:ln w="1905"/>
              <a:effectLst>
                <a:innerShdw blurRad="69850" dist="43180" dir="5400000">
                  <a:srgbClr val="000000">
                    <a:alpha val="65000"/>
                  </a:srgbClr>
                </a:innerShdw>
              </a:effectLst>
              <a:latin typeface="Cambria" pitchFamily="18" charset="0"/>
            </a:endParaRPr>
          </a:p>
          <a:p>
            <a:pPr marL="265113" lvl="1" indent="-265113">
              <a:lnSpc>
                <a:spcPct val="90000"/>
              </a:lnSpc>
              <a:spcBef>
                <a:spcPts val="600"/>
              </a:spcBef>
              <a:spcAft>
                <a:spcPts val="600"/>
              </a:spcAft>
              <a:buClr>
                <a:schemeClr val="tx1"/>
              </a:buClr>
              <a:buSzPct val="95000"/>
              <a:buNone/>
            </a:pPr>
            <a:endParaRPr lang="tr-TR" sz="2100" b="1" dirty="0" smtClean="0">
              <a:ln w="1905"/>
              <a:effectLst>
                <a:innerShdw blurRad="69850" dist="43180" dir="5400000">
                  <a:srgbClr val="000000">
                    <a:alpha val="65000"/>
                  </a:srgbClr>
                </a:innerShdw>
              </a:effectLst>
              <a:latin typeface="Cambria" pitchFamily="18" charset="0"/>
            </a:endParaRPr>
          </a:p>
          <a:p>
            <a:pPr marL="265113" lvl="1" indent="-265113">
              <a:lnSpc>
                <a:spcPct val="90000"/>
              </a:lnSpc>
              <a:spcBef>
                <a:spcPts val="600"/>
              </a:spcBef>
              <a:spcAft>
                <a:spcPts val="600"/>
              </a:spcAft>
              <a:buClr>
                <a:schemeClr val="tx1"/>
              </a:buClr>
              <a:buSzPct val="95000"/>
              <a:buNone/>
            </a:pPr>
            <a:endParaRPr lang="tr-TR" sz="2100" b="1" dirty="0" smtClean="0">
              <a:ln w="1905"/>
              <a:effectLst>
                <a:innerShdw blurRad="69850" dist="43180" dir="5400000">
                  <a:srgbClr val="000000">
                    <a:alpha val="65000"/>
                  </a:srgbClr>
                </a:innerShdw>
              </a:effectLst>
              <a:latin typeface="Cambria" pitchFamily="18" charset="0"/>
            </a:endParaRPr>
          </a:p>
          <a:p>
            <a:pPr marL="632460" lvl="1" indent="-266700">
              <a:lnSpc>
                <a:spcPct val="90000"/>
              </a:lnSpc>
              <a:spcBef>
                <a:spcPts val="300"/>
              </a:spcBef>
              <a:buClr>
                <a:schemeClr val="accent5">
                  <a:lumMod val="50000"/>
                </a:schemeClr>
              </a:buClr>
              <a:buNone/>
            </a:pPr>
            <a:endParaRPr lang="tr-TR" sz="2100" dirty="0" smtClean="0">
              <a:ln w="1905"/>
              <a:effectLst>
                <a:innerShdw blurRad="69850" dist="43180" dir="5400000">
                  <a:srgbClr val="000000">
                    <a:alpha val="65000"/>
                  </a:srgbClr>
                </a:innerShdw>
              </a:effectLst>
              <a:latin typeface="Cambria" pitchFamily="18" charset="0"/>
            </a:endParaRPr>
          </a:p>
        </p:txBody>
      </p:sp>
      <p:sp>
        <p:nvSpPr>
          <p:cNvPr id="13" name="Rectangle 12"/>
          <p:cNvSpPr/>
          <p:nvPr/>
        </p:nvSpPr>
        <p:spPr>
          <a:xfrm>
            <a:off x="611560" y="980728"/>
            <a:ext cx="5616624" cy="507831"/>
          </a:xfrm>
          <a:prstGeom prst="rect">
            <a:avLst/>
          </a:prstGeom>
        </p:spPr>
        <p:txBody>
          <a:bodyPr wrap="square">
            <a:spAutoFit/>
          </a:bodyPr>
          <a:lstStyle/>
          <a:p>
            <a:pPr lvl="0" defTabSz="1244600">
              <a:lnSpc>
                <a:spcPct val="90000"/>
              </a:lnSpc>
              <a:spcBef>
                <a:spcPct val="0"/>
              </a:spcBef>
              <a:spcAft>
                <a:spcPct val="35000"/>
              </a:spcAft>
            </a:pPr>
            <a:r>
              <a:rPr lang="tr-TR" sz="3000" b="1" dirty="0" err="1" smtClean="0">
                <a:solidFill>
                  <a:srgbClr val="002060"/>
                </a:solidFill>
              </a:rPr>
              <a:t>Contents</a:t>
            </a:r>
            <a:r>
              <a:rPr lang="tr-TR" sz="3000" dirty="0" smtClean="0">
                <a:solidFill>
                  <a:srgbClr val="002060"/>
                </a:solidFill>
              </a:rPr>
              <a:t> </a:t>
            </a:r>
            <a:endParaRPr lang="tr-TR" sz="3000" b="1" dirty="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20</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41325" lvl="1" indent="-268288" algn="just">
              <a:spcAft>
                <a:spcPts val="1800"/>
              </a:spcAft>
              <a:buClrTx/>
              <a:buSzPct val="100000"/>
              <a:buFont typeface="Arial" pitchFamily="34" charset="0"/>
              <a:buChar char="•"/>
            </a:pPr>
            <a:endParaRPr lang="tr-TR" sz="2100" dirty="0" smtClean="0">
              <a:latin typeface="Cambria" pitchFamily="18" charset="0"/>
            </a:endParaRPr>
          </a:p>
          <a:p>
            <a:pPr marL="441325" lvl="1" indent="-268288" algn="just">
              <a:spcAft>
                <a:spcPts val="1800"/>
              </a:spcAft>
              <a:buClrTx/>
              <a:buSzPct val="100000"/>
              <a:buFont typeface="Arial" pitchFamily="34" charset="0"/>
              <a:buChar char="•"/>
            </a:pPr>
            <a:r>
              <a:rPr lang="en-GB" sz="2100" dirty="0" smtClean="0">
                <a:latin typeface="Cambria" pitchFamily="18" charset="0"/>
              </a:rPr>
              <a:t>First sub-group focuses on recent methodologies and applications related poverty measurement </a:t>
            </a:r>
            <a:endParaRPr lang="tr-TR" sz="2100" dirty="0" smtClean="0">
              <a:latin typeface="Cambria" pitchFamily="18" charset="0"/>
            </a:endParaRPr>
          </a:p>
          <a:p>
            <a:pPr marL="441325" lvl="1" indent="-268288" algn="just">
              <a:spcAft>
                <a:spcPts val="1800"/>
              </a:spcAft>
              <a:buClrTx/>
              <a:buSzPct val="100000"/>
              <a:buFont typeface="Arial" pitchFamily="34" charset="0"/>
              <a:buChar char="•"/>
            </a:pPr>
            <a:r>
              <a:rPr lang="en-GB" sz="2100" dirty="0" smtClean="0">
                <a:latin typeface="Cambria" pitchFamily="18" charset="0"/>
              </a:rPr>
              <a:t>Second sub-group makes research on how to improve monetary poverty measures. </a:t>
            </a:r>
            <a:endParaRPr lang="tr-TR" sz="2100" dirty="0" smtClean="0">
              <a:latin typeface="Cambria" pitchFamily="18" charset="0"/>
            </a:endParaRPr>
          </a:p>
          <a:p>
            <a:pPr marL="441325" lvl="1" indent="-268288" algn="just">
              <a:spcAft>
                <a:spcPts val="1800"/>
              </a:spcAft>
              <a:buClrTx/>
              <a:buSzPct val="100000"/>
              <a:buFont typeface="Arial" pitchFamily="34" charset="0"/>
              <a:buChar char="•"/>
            </a:pPr>
            <a:r>
              <a:rPr lang="en-GB" sz="2100" dirty="0" smtClean="0">
                <a:latin typeface="Cambria" pitchFamily="18" charset="0"/>
              </a:rPr>
              <a:t>Equivalence scales and its effect on poverty figures are under responsibility of third sub-group. </a:t>
            </a:r>
            <a:endParaRPr lang="tr-TR" sz="2100" dirty="0" smtClean="0">
              <a:latin typeface="Cambria" pitchFamily="18" charset="0"/>
            </a:endParaRPr>
          </a:p>
          <a:p>
            <a:pPr marL="441325" lvl="1" indent="-268288" algn="just">
              <a:spcAft>
                <a:spcPts val="1800"/>
              </a:spcAft>
              <a:buClrTx/>
              <a:buSzPct val="100000"/>
              <a:buFont typeface="Arial" pitchFamily="34" charset="0"/>
              <a:buChar char="•"/>
            </a:pPr>
            <a:r>
              <a:rPr lang="en-GB" sz="2100" dirty="0" smtClean="0">
                <a:latin typeface="Cambria" pitchFamily="18" charset="0"/>
              </a:rPr>
              <a:t>Last sub-group works on non-monetary poverty and factors affecting poverty in Turkey.</a:t>
            </a:r>
            <a:endParaRPr lang="tr-TR" sz="2100" dirty="0" smtClean="0">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Improvement</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21</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Date</a:t>
            </a:r>
            <a:r>
              <a:rPr lang="tr-TR" sz="2100" b="1" dirty="0" smtClean="0">
                <a:ln w="1905"/>
                <a:effectLst>
                  <a:innerShdw blurRad="69850" dist="43180" dir="5400000">
                    <a:srgbClr val="000000">
                      <a:alpha val="65000"/>
                    </a:srgbClr>
                  </a:innerShdw>
                </a:effectLst>
                <a:latin typeface="Cambria" pitchFamily="18" charset="0"/>
              </a:rPr>
              <a:t>:</a:t>
            </a:r>
            <a:r>
              <a:rPr lang="tr-TR" sz="2100" dirty="0" smtClean="0">
                <a:ln w="1905"/>
                <a:effectLst>
                  <a:innerShdw blurRad="69850" dist="43180" dir="5400000">
                    <a:srgbClr val="000000">
                      <a:alpha val="65000"/>
                    </a:srgbClr>
                  </a:innerShdw>
                </a:effectLst>
                <a:latin typeface="Cambria" pitchFamily="18" charset="0"/>
              </a:rPr>
              <a:t> </a:t>
            </a:r>
            <a:r>
              <a:rPr lang="tr-TR" sz="2100" dirty="0" smtClean="0">
                <a:latin typeface="Cambria" pitchFamily="18" charset="0"/>
              </a:rPr>
              <a:t>19-20 </a:t>
            </a:r>
            <a:r>
              <a:rPr lang="tr-TR" sz="2100" dirty="0" err="1" smtClean="0">
                <a:ln w="1905"/>
                <a:effectLst>
                  <a:innerShdw blurRad="69850" dist="43180" dir="5400000">
                    <a:srgbClr val="000000">
                      <a:alpha val="65000"/>
                    </a:srgbClr>
                  </a:innerShdw>
                </a:effectLst>
                <a:latin typeface="Cambria" pitchFamily="18" charset="0"/>
              </a:rPr>
              <a:t>March</a:t>
            </a:r>
            <a:r>
              <a:rPr lang="tr-TR" sz="2100" dirty="0" smtClean="0">
                <a:ln w="1905"/>
                <a:effectLst>
                  <a:innerShdw blurRad="69850" dist="43180" dir="5400000">
                    <a:srgbClr val="000000">
                      <a:alpha val="65000"/>
                    </a:srgbClr>
                  </a:innerShdw>
                </a:effectLst>
                <a:latin typeface="Cambria" pitchFamily="18" charset="0"/>
              </a:rPr>
              <a:t> 2012, Ankara </a:t>
            </a:r>
            <a:endParaRPr lang="tr-TR" sz="2100" b="1"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Target</a:t>
            </a:r>
            <a:r>
              <a:rPr lang="tr-TR" sz="2100" b="1" dirty="0" smtClean="0">
                <a:ln w="1905"/>
                <a:effectLst>
                  <a:innerShdw blurRad="69850" dist="43180" dir="5400000">
                    <a:srgbClr val="000000">
                      <a:alpha val="65000"/>
                    </a:srgbClr>
                  </a:innerShdw>
                </a:effectLst>
                <a:latin typeface="Cambria" pitchFamily="18" charset="0"/>
              </a:rPr>
              <a:t>: </a:t>
            </a:r>
            <a:r>
              <a:rPr lang="tr-TR" sz="2100" dirty="0" err="1" smtClean="0">
                <a:latin typeface="Cambria" pitchFamily="18" charset="0"/>
              </a:rPr>
              <a:t>Examining</a:t>
            </a:r>
            <a:r>
              <a:rPr lang="tr-TR" sz="2100" dirty="0" smtClean="0">
                <a:latin typeface="Cambria" pitchFamily="18" charset="0"/>
              </a:rPr>
              <a:t> </a:t>
            </a:r>
            <a:r>
              <a:rPr lang="tr-TR" sz="2100" dirty="0" err="1" smtClean="0">
                <a:latin typeface="Cambria" pitchFamily="18" charset="0"/>
              </a:rPr>
              <a:t>and</a:t>
            </a:r>
            <a:r>
              <a:rPr lang="tr-TR" sz="2100" dirty="0" smtClean="0">
                <a:latin typeface="Cambria" pitchFamily="18" charset="0"/>
              </a:rPr>
              <a:t> </a:t>
            </a:r>
            <a:r>
              <a:rPr lang="tr-TR" sz="2100" dirty="0" err="1" smtClean="0">
                <a:latin typeface="Cambria" pitchFamily="18" charset="0"/>
              </a:rPr>
              <a:t>presenting</a:t>
            </a:r>
            <a:r>
              <a:rPr lang="tr-TR" sz="2100" dirty="0" smtClean="0">
                <a:latin typeface="Cambria" pitchFamily="18" charset="0"/>
              </a:rPr>
              <a:t> </a:t>
            </a:r>
            <a:r>
              <a:rPr lang="tr-TR" sz="2100" dirty="0" err="1" smtClean="0">
                <a:latin typeface="Cambria" pitchFamily="18" charset="0"/>
              </a:rPr>
              <a:t>recent</a:t>
            </a:r>
            <a:r>
              <a:rPr lang="tr-TR" sz="2100" dirty="0" smtClean="0">
                <a:latin typeface="Cambria" pitchFamily="18" charset="0"/>
              </a:rPr>
              <a:t> </a:t>
            </a:r>
            <a:r>
              <a:rPr lang="tr-TR" sz="2100" dirty="0" err="1" smtClean="0">
                <a:latin typeface="Cambria" pitchFamily="18" charset="0"/>
              </a:rPr>
              <a:t>approaches</a:t>
            </a:r>
            <a:r>
              <a:rPr lang="tr-TR" sz="2100" dirty="0" smtClean="0">
                <a:latin typeface="Cambria" pitchFamily="18" charset="0"/>
              </a:rPr>
              <a:t> </a:t>
            </a:r>
            <a:r>
              <a:rPr lang="tr-TR" sz="2100" dirty="0" err="1" smtClean="0">
                <a:latin typeface="Cambria" pitchFamily="18" charset="0"/>
              </a:rPr>
              <a:t>to</a:t>
            </a:r>
            <a:r>
              <a:rPr lang="tr-TR" sz="2100" dirty="0" smtClean="0">
                <a:latin typeface="Cambria" pitchFamily="18" charset="0"/>
              </a:rPr>
              <a:t> </a:t>
            </a:r>
            <a:r>
              <a:rPr lang="tr-TR" sz="2100" dirty="0" err="1" smtClean="0">
                <a:latin typeface="Cambria" pitchFamily="18" charset="0"/>
              </a:rPr>
              <a:t>poverty</a:t>
            </a:r>
            <a:r>
              <a:rPr lang="tr-TR" sz="2100" dirty="0" smtClean="0">
                <a:latin typeface="Cambria" pitchFamily="18" charset="0"/>
              </a:rPr>
              <a:t> </a:t>
            </a:r>
            <a:r>
              <a:rPr lang="tr-TR" sz="2100" dirty="0" err="1" smtClean="0">
                <a:latin typeface="Cambria" pitchFamily="18" charset="0"/>
              </a:rPr>
              <a:t>measurement</a:t>
            </a:r>
            <a:r>
              <a:rPr lang="tr-TR" sz="2100" dirty="0" smtClean="0">
                <a:latin typeface="Cambria" pitchFamily="18" charset="0"/>
              </a:rPr>
              <a:t> in </a:t>
            </a:r>
            <a:r>
              <a:rPr lang="tr-TR" sz="2100" dirty="0" err="1" smtClean="0">
                <a:latin typeface="Cambria" pitchFamily="18" charset="0"/>
              </a:rPr>
              <a:t>the</a:t>
            </a:r>
            <a:r>
              <a:rPr lang="tr-TR" sz="2100" dirty="0" smtClean="0">
                <a:latin typeface="Cambria" pitchFamily="18" charset="0"/>
              </a:rPr>
              <a:t> </a:t>
            </a:r>
            <a:r>
              <a:rPr lang="tr-TR" sz="2100" dirty="0" err="1" smtClean="0">
                <a:latin typeface="Cambria" pitchFamily="18" charset="0"/>
              </a:rPr>
              <a:t>world</a:t>
            </a:r>
            <a:endParaRPr lang="tr-TR" sz="2100" dirty="0" smtClean="0">
              <a:latin typeface="Cambria" pitchFamily="18" charset="0"/>
            </a:endParaRPr>
          </a:p>
          <a:p>
            <a:pPr marL="0" indent="0">
              <a:lnSpc>
                <a:spcPct val="90000"/>
              </a:lnSpc>
              <a:spcBef>
                <a:spcPts val="1200"/>
              </a:spcBef>
              <a:buClr>
                <a:srgbClr val="C00000"/>
              </a:buClr>
              <a:buNone/>
            </a:pPr>
            <a:endParaRPr lang="tr-TR" sz="2100" dirty="0" smtClean="0">
              <a:latin typeface="Cambria" pitchFamily="18" charset="0"/>
            </a:endParaRPr>
          </a:p>
          <a:p>
            <a:pPr marL="0" indent="0">
              <a:lnSpc>
                <a:spcPct val="90000"/>
              </a:lnSpc>
              <a:spcBef>
                <a:spcPts val="1200"/>
              </a:spcBef>
              <a:buClr>
                <a:srgbClr val="C00000"/>
              </a:buClr>
              <a:buNone/>
            </a:pPr>
            <a:r>
              <a:rPr lang="tr-TR" sz="2100" b="1" dirty="0" err="1" smtClean="0">
                <a:latin typeface="Cambria" pitchFamily="18" charset="0"/>
              </a:rPr>
              <a:t>Participants</a:t>
            </a:r>
            <a:r>
              <a:rPr lang="tr-TR" sz="2100" b="1" dirty="0" smtClean="0">
                <a:latin typeface="Cambria" pitchFamily="18" charset="0"/>
              </a:rPr>
              <a:t>:</a:t>
            </a:r>
            <a:r>
              <a:rPr lang="tr-TR" sz="2100" dirty="0" smtClean="0">
                <a:latin typeface="Cambria" pitchFamily="18" charset="0"/>
              </a:rPr>
              <a:t> </a:t>
            </a:r>
            <a:r>
              <a:rPr lang="tr-TR" sz="2100" dirty="0" err="1" smtClean="0">
                <a:latin typeface="Cambria" pitchFamily="18" charset="0"/>
              </a:rPr>
              <a:t>International</a:t>
            </a:r>
            <a:r>
              <a:rPr lang="tr-TR" sz="2100" dirty="0" smtClean="0">
                <a:latin typeface="Cambria" pitchFamily="18" charset="0"/>
              </a:rPr>
              <a:t> </a:t>
            </a:r>
            <a:r>
              <a:rPr lang="tr-TR" sz="2100" dirty="0" err="1" smtClean="0">
                <a:latin typeface="Cambria" pitchFamily="18" charset="0"/>
              </a:rPr>
              <a:t>Academicians</a:t>
            </a:r>
            <a:r>
              <a:rPr lang="tr-TR" sz="2100" dirty="0" smtClean="0">
                <a:latin typeface="Cambria" pitchFamily="18" charset="0"/>
              </a:rPr>
              <a:t>, </a:t>
            </a:r>
            <a:r>
              <a:rPr lang="tr-TR" sz="2100" dirty="0" err="1" smtClean="0">
                <a:latin typeface="Cambria" pitchFamily="18" charset="0"/>
              </a:rPr>
              <a:t>Journalists</a:t>
            </a:r>
            <a:r>
              <a:rPr lang="tr-TR" sz="2100" dirty="0" smtClean="0">
                <a:latin typeface="Cambria" pitchFamily="18" charset="0"/>
              </a:rPr>
              <a:t>, </a:t>
            </a:r>
            <a:r>
              <a:rPr lang="tr-TR" sz="2100" dirty="0" err="1" smtClean="0">
                <a:latin typeface="Cambria" pitchFamily="18" charset="0"/>
              </a:rPr>
              <a:t>Representatives</a:t>
            </a:r>
            <a:r>
              <a:rPr lang="tr-TR" sz="2100" dirty="0" smtClean="0">
                <a:latin typeface="Cambria" pitchFamily="18" charset="0"/>
              </a:rPr>
              <a:t> of </a:t>
            </a:r>
            <a:r>
              <a:rPr lang="tr-TR" sz="2100" dirty="0" err="1" smtClean="0">
                <a:latin typeface="Cambria" pitchFamily="18" charset="0"/>
              </a:rPr>
              <a:t>Government</a:t>
            </a:r>
            <a:r>
              <a:rPr lang="tr-TR" sz="2100" dirty="0" smtClean="0">
                <a:latin typeface="Cambria" pitchFamily="18" charset="0"/>
              </a:rPr>
              <a:t> </a:t>
            </a:r>
            <a:r>
              <a:rPr lang="tr-TR" sz="2100" dirty="0" err="1" smtClean="0">
                <a:latin typeface="Cambria" pitchFamily="18" charset="0"/>
              </a:rPr>
              <a:t>Institutes</a:t>
            </a:r>
            <a:r>
              <a:rPr lang="tr-TR" sz="2100" dirty="0" smtClean="0">
                <a:latin typeface="Cambria" pitchFamily="18" charset="0"/>
              </a:rPr>
              <a:t>, </a:t>
            </a:r>
            <a:r>
              <a:rPr lang="tr-TR" sz="2100" dirty="0" err="1" smtClean="0">
                <a:latin typeface="Cambria" pitchFamily="18" charset="0"/>
              </a:rPr>
              <a:t>Confederations</a:t>
            </a:r>
            <a:r>
              <a:rPr lang="tr-TR" sz="2100" dirty="0" smtClean="0">
                <a:latin typeface="Cambria" pitchFamily="18" charset="0"/>
              </a:rPr>
              <a:t> </a:t>
            </a:r>
            <a:r>
              <a:rPr lang="tr-TR" sz="2100" dirty="0" err="1" smtClean="0">
                <a:latin typeface="Cambria" pitchFamily="18" charset="0"/>
              </a:rPr>
              <a:t>and</a:t>
            </a:r>
            <a:r>
              <a:rPr lang="tr-TR" sz="2100" dirty="0" smtClean="0">
                <a:latin typeface="Cambria" pitchFamily="18" charset="0"/>
              </a:rPr>
              <a:t> </a:t>
            </a:r>
            <a:r>
              <a:rPr lang="tr-TR" sz="2100" dirty="0" err="1" smtClean="0">
                <a:latin typeface="Cambria" pitchFamily="18" charset="0"/>
              </a:rPr>
              <a:t>Associations</a:t>
            </a:r>
            <a:endParaRPr lang="tr-TR" sz="2100" dirty="0" smtClean="0">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Joint</a:t>
            </a:r>
            <a:r>
              <a:rPr lang="tr-TR" sz="2400" b="1" dirty="0" smtClean="0">
                <a:solidFill>
                  <a:srgbClr val="C00000"/>
                </a:solidFill>
                <a:latin typeface="Cambria" pitchFamily="18" charset="0"/>
              </a:rPr>
              <a:t> Workshop </a:t>
            </a:r>
            <a:r>
              <a:rPr lang="tr-TR" sz="2400" b="1" dirty="0" err="1" smtClean="0">
                <a:solidFill>
                  <a:srgbClr val="C00000"/>
                </a:solidFill>
                <a:latin typeface="Cambria" pitchFamily="18" charset="0"/>
              </a:rPr>
              <a:t>with</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World</a:t>
            </a:r>
            <a:r>
              <a:rPr lang="tr-TR" sz="2400" b="1" dirty="0" smtClean="0">
                <a:solidFill>
                  <a:srgbClr val="C00000"/>
                </a:solidFill>
                <a:latin typeface="Cambria" pitchFamily="18" charset="0"/>
              </a:rPr>
              <a:t> Bank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22</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Date</a:t>
            </a:r>
            <a:r>
              <a:rPr lang="tr-TR" sz="2100" b="1" dirty="0" smtClean="0">
                <a:ln w="1905"/>
                <a:effectLst>
                  <a:innerShdw blurRad="69850" dist="43180" dir="5400000">
                    <a:srgbClr val="000000">
                      <a:alpha val="65000"/>
                    </a:srgbClr>
                  </a:innerShdw>
                </a:effectLst>
                <a:latin typeface="Cambria" pitchFamily="18" charset="0"/>
              </a:rPr>
              <a:t>:</a:t>
            </a:r>
            <a:r>
              <a:rPr lang="tr-TR" sz="2100" dirty="0" smtClean="0">
                <a:ln w="1905"/>
                <a:effectLst>
                  <a:innerShdw blurRad="69850" dist="43180" dir="5400000">
                    <a:srgbClr val="000000">
                      <a:alpha val="65000"/>
                    </a:srgbClr>
                  </a:innerShdw>
                </a:effectLst>
                <a:latin typeface="Cambria" pitchFamily="18" charset="0"/>
              </a:rPr>
              <a:t> 4-5 </a:t>
            </a:r>
            <a:r>
              <a:rPr lang="tr-TR" sz="2100" dirty="0" err="1" smtClean="0">
                <a:ln w="1905"/>
                <a:effectLst>
                  <a:innerShdw blurRad="69850" dist="43180" dir="5400000">
                    <a:srgbClr val="000000">
                      <a:alpha val="65000"/>
                    </a:srgbClr>
                  </a:innerShdw>
                </a:effectLst>
                <a:latin typeface="Cambria" pitchFamily="18" charset="0"/>
              </a:rPr>
              <a:t>November</a:t>
            </a:r>
            <a:r>
              <a:rPr lang="tr-TR" sz="2100" dirty="0" smtClean="0">
                <a:ln w="1905"/>
                <a:effectLst>
                  <a:innerShdw blurRad="69850" dist="43180" dir="5400000">
                    <a:srgbClr val="000000">
                      <a:alpha val="65000"/>
                    </a:srgbClr>
                  </a:innerShdw>
                </a:effectLst>
                <a:latin typeface="Cambria" pitchFamily="18" charset="0"/>
              </a:rPr>
              <a:t> 2013, Antalya </a:t>
            </a:r>
          </a:p>
          <a:p>
            <a:pPr>
              <a:lnSpc>
                <a:spcPct val="90000"/>
              </a:lnSpc>
              <a:spcBef>
                <a:spcPts val="1200"/>
              </a:spcBef>
              <a:buClr>
                <a:srgbClr val="C00000"/>
              </a:buClr>
              <a:buNone/>
            </a:pPr>
            <a:endParaRPr lang="tr-TR" sz="2100"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Target</a:t>
            </a:r>
            <a:r>
              <a:rPr lang="tr-TR" sz="2100" b="1"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Discussing</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issues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for</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determining</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the</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most</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appropriate</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poverty</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mesurement</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methodology</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for</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Turkey</a:t>
            </a:r>
            <a:endParaRPr lang="tr-TR" sz="2100"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endParaRPr lang="tr-TR" sz="2100"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Participants</a:t>
            </a:r>
            <a:r>
              <a:rPr lang="tr-TR" sz="2100" b="1"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National</a:t>
            </a:r>
            <a:r>
              <a:rPr lang="tr-TR" sz="2100" b="1"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Academicians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Journalists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Representatives</a:t>
            </a:r>
            <a:r>
              <a:rPr lang="tr-TR" sz="2100" dirty="0" smtClean="0">
                <a:ln w="1905"/>
                <a:effectLst>
                  <a:innerShdw blurRad="69850" dist="43180" dir="5400000">
                    <a:srgbClr val="000000">
                      <a:alpha val="65000"/>
                    </a:srgbClr>
                  </a:innerShdw>
                </a:effectLst>
                <a:latin typeface="Cambria" pitchFamily="18" charset="0"/>
              </a:rPr>
              <a:t> of </a:t>
            </a:r>
            <a:r>
              <a:rPr lang="tr-TR" sz="2100" dirty="0" err="1" smtClean="0">
                <a:ln w="1905"/>
                <a:effectLst>
                  <a:innerShdw blurRad="69850" dist="43180" dir="5400000">
                    <a:srgbClr val="000000">
                      <a:alpha val="65000"/>
                    </a:srgbClr>
                  </a:innerShdw>
                </a:effectLst>
                <a:latin typeface="Cambria" pitchFamily="18" charset="0"/>
              </a:rPr>
              <a:t>Government</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Institutes</a:t>
            </a:r>
            <a:r>
              <a:rPr lang="tr-TR" sz="2100" dirty="0" smtClean="0">
                <a:ln w="1905"/>
                <a:effectLst>
                  <a:innerShdw blurRad="69850" dist="43180" dir="5400000">
                    <a:srgbClr val="000000">
                      <a:alpha val="65000"/>
                    </a:srgbClr>
                  </a:innerShdw>
                </a:effectLst>
                <a:latin typeface="Cambria" pitchFamily="18" charset="0"/>
              </a:rPr>
              <a:t>, , </a:t>
            </a:r>
            <a:r>
              <a:rPr lang="tr-TR" sz="2100" dirty="0" err="1" smtClean="0">
                <a:ln w="1905"/>
                <a:effectLst>
                  <a:innerShdw blurRad="69850" dist="43180" dir="5400000">
                    <a:srgbClr val="000000">
                      <a:alpha val="65000"/>
                    </a:srgbClr>
                  </a:innerShdw>
                </a:effectLst>
                <a:latin typeface="Cambria" pitchFamily="18" charset="0"/>
              </a:rPr>
              <a:t>Confederations</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and</a:t>
            </a:r>
            <a:r>
              <a:rPr lang="tr-TR" sz="2100" dirty="0" smtClean="0">
                <a:ln w="1905"/>
                <a:effectLst>
                  <a:innerShdw blurRad="69850" dist="43180" dir="5400000">
                    <a:srgbClr val="000000">
                      <a:alpha val="65000"/>
                    </a:srgbClr>
                  </a:innerShdw>
                </a:effectLst>
                <a:latin typeface="Cambria" pitchFamily="18" charset="0"/>
              </a:rPr>
              <a:t> </a:t>
            </a:r>
            <a:r>
              <a:rPr lang="tr-TR" sz="2100" dirty="0" err="1" smtClean="0">
                <a:ln w="1905"/>
                <a:effectLst>
                  <a:innerShdw blurRad="69850" dist="43180" dir="5400000">
                    <a:srgbClr val="000000">
                      <a:alpha val="65000"/>
                    </a:srgbClr>
                  </a:innerShdw>
                </a:effectLst>
                <a:latin typeface="Cambria" pitchFamily="18" charset="0"/>
              </a:rPr>
              <a:t>Associations</a:t>
            </a:r>
            <a:r>
              <a:rPr lang="tr-TR" sz="2100" dirty="0" smtClean="0">
                <a:ln w="1905"/>
                <a:effectLst>
                  <a:innerShdw blurRad="69850" dist="43180" dir="5400000">
                    <a:srgbClr val="000000">
                      <a:alpha val="65000"/>
                    </a:srgbClr>
                  </a:innerShdw>
                </a:effectLst>
                <a:latin typeface="Cambria" pitchFamily="18" charset="0"/>
              </a:rPr>
              <a:t> </a:t>
            </a:r>
          </a:p>
          <a:p>
            <a:pPr marL="0" indent="0">
              <a:lnSpc>
                <a:spcPct val="90000"/>
              </a:lnSpc>
              <a:spcBef>
                <a:spcPts val="1200"/>
              </a:spcBef>
              <a:buClr>
                <a:srgbClr val="C00000"/>
              </a:buClr>
              <a:buNone/>
            </a:pPr>
            <a:endParaRPr lang="tr-TR" sz="2100" dirty="0" smtClean="0">
              <a:ln w="1905"/>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Poverty</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Measurement</a:t>
            </a:r>
            <a:r>
              <a:rPr lang="tr-TR" sz="2400" b="1" dirty="0" smtClean="0">
                <a:solidFill>
                  <a:srgbClr val="C00000"/>
                </a:solidFill>
                <a:latin typeface="Cambria" pitchFamily="18" charset="0"/>
              </a:rPr>
              <a:t> Workshop,  Antalya</a:t>
            </a:r>
          </a:p>
        </p:txBody>
      </p:sp>
      <p:pic>
        <p:nvPicPr>
          <p:cNvPr id="13" name="Picture 3"/>
          <p:cNvPicPr>
            <a:picLocks noChangeAspect="1" noChangeArrowheads="1"/>
          </p:cNvPicPr>
          <p:nvPr/>
        </p:nvPicPr>
        <p:blipFill>
          <a:blip r:embed="rId3" cstate="print"/>
          <a:srcRect/>
          <a:stretch>
            <a:fillRect/>
          </a:stretch>
        </p:blipFill>
        <p:spPr bwMode="auto">
          <a:xfrm>
            <a:off x="7020272" y="836712"/>
            <a:ext cx="753707" cy="421316"/>
          </a:xfrm>
          <a:prstGeom prst="rect">
            <a:avLst/>
          </a:prstGeom>
          <a:noFill/>
          <a:ln w="9525">
            <a:noFill/>
            <a:miter lim="800000"/>
            <a:headEnd/>
            <a:tailEnd/>
          </a:ln>
          <a:effectLst/>
        </p:spPr>
      </p:pic>
      <p:sp>
        <p:nvSpPr>
          <p:cNvPr id="14" name="Rectangle 13"/>
          <p:cNvSpPr>
            <a:spLocks noChangeArrowheads="1"/>
          </p:cNvSpPr>
          <p:nvPr/>
        </p:nvSpPr>
        <p:spPr bwMode="auto">
          <a:xfrm>
            <a:off x="6588224" y="836712"/>
            <a:ext cx="1643074" cy="10832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base">
              <a:spcBef>
                <a:spcPct val="0"/>
              </a:spcBef>
              <a:spcAft>
                <a:spcPct val="0"/>
              </a:spcAft>
            </a:pPr>
            <a:r>
              <a:rPr lang="tr-TR" sz="500" b="1" dirty="0" smtClean="0">
                <a:solidFill>
                  <a:srgbClr val="004070"/>
                </a:solidFill>
                <a:effectLst>
                  <a:outerShdw blurRad="38100" dist="38100" dir="2700000" algn="tl">
                    <a:srgbClr val="000000">
                      <a:alpha val="43137"/>
                    </a:srgbClr>
                  </a:outerShdw>
                </a:effectLst>
              </a:rPr>
              <a:t>TÜRKİYE İSTATİSTİK KURUMU</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600" b="1" i="0" u="none" strike="noStrike" cap="none" normalizeH="0" baseline="0" dirty="0" smtClean="0">
                <a:ln>
                  <a:noFill/>
                </a:ln>
                <a:solidFill>
                  <a:srgbClr val="C00000"/>
                </a:solidFill>
                <a:effectLst>
                  <a:outerShdw blurRad="38100" dist="38100" dir="2700000" algn="tl">
                    <a:srgbClr val="000000">
                      <a:alpha val="43137"/>
                    </a:srgbClr>
                  </a:outerShdw>
                </a:effectLst>
                <a:latin typeface="Cambria" pitchFamily="18" charset="0"/>
                <a:ea typeface="Calibri" pitchFamily="34" charset="0"/>
                <a:cs typeface="Times New Roman" pitchFamily="18" charset="0"/>
              </a:rPr>
              <a:t>Yoksulluk </a:t>
            </a:r>
            <a:r>
              <a:rPr kumimoji="0" lang="tr-TR" sz="600" b="1" i="0" u="none" strike="noStrike" cap="none" normalizeH="0" baseline="0" dirty="0">
                <a:ln>
                  <a:noFill/>
                </a:ln>
                <a:solidFill>
                  <a:srgbClr val="C00000"/>
                </a:solidFill>
                <a:effectLst>
                  <a:outerShdw blurRad="38100" dist="38100" dir="2700000" algn="tl">
                    <a:srgbClr val="000000">
                      <a:alpha val="43137"/>
                    </a:srgbClr>
                  </a:outerShdw>
                </a:effectLst>
                <a:latin typeface="Cambria" pitchFamily="18" charset="0"/>
                <a:ea typeface="Calibri" pitchFamily="34" charset="0"/>
                <a:cs typeface="Times New Roman" pitchFamily="18" charset="0"/>
              </a:rPr>
              <a:t>Çalıştayı</a:t>
            </a:r>
            <a:endParaRPr kumimoji="0" lang="tr-TR" sz="600" b="0" i="0" u="none" strike="noStrike" cap="none" normalizeH="0" baseline="0" dirty="0">
              <a:ln>
                <a:noFill/>
              </a:ln>
              <a:solidFill>
                <a:schemeClr val="tx1"/>
              </a:solidFill>
              <a:effectLst>
                <a:outerShdw blurRad="38100" dist="38100" dir="2700000" algn="tl">
                  <a:srgbClr val="000000">
                    <a:alpha val="43137"/>
                  </a:srgbClr>
                </a:outerShdw>
              </a:effectLst>
              <a:latin typeface="Cambri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 b="1" i="0" u="none" strike="noStrike" cap="none" normalizeH="0" baseline="0" dirty="0" smtClean="0">
                <a:ln>
                  <a:solidFill>
                    <a:srgbClr val="0FA9B1"/>
                  </a:solidFill>
                </a:ln>
                <a:solidFill>
                  <a:schemeClr val="accent5">
                    <a:lumMod val="75000"/>
                  </a:schemeClr>
                </a:solidFill>
                <a:latin typeface="Agency FB" pitchFamily="34" charset="0"/>
                <a:ea typeface="Calibri" pitchFamily="34" charset="0"/>
                <a:cs typeface="Times New Roman" pitchFamily="18" charset="0"/>
              </a:rPr>
              <a:t>Antalya 4-5 Kasım </a:t>
            </a:r>
            <a:r>
              <a:rPr kumimoji="0" lang="tr-TR" sz="300" b="1" i="0" u="none" strike="noStrike" cap="none" normalizeH="0" baseline="0" dirty="0">
                <a:ln>
                  <a:solidFill>
                    <a:srgbClr val="0FA9B1"/>
                  </a:solidFill>
                </a:ln>
                <a:solidFill>
                  <a:schemeClr val="accent5">
                    <a:lumMod val="75000"/>
                  </a:schemeClr>
                </a:solidFill>
                <a:latin typeface="Agency FB" pitchFamily="34" charset="0"/>
                <a:ea typeface="Calibri" pitchFamily="34" charset="0"/>
                <a:cs typeface="Times New Roman" pitchFamily="18" charset="0"/>
              </a:rPr>
              <a:t>2013</a:t>
            </a:r>
            <a:endParaRPr kumimoji="0" lang="tr-TR" b="0" i="0" u="none" strike="noStrike" cap="none" normalizeH="0" baseline="0" dirty="0">
              <a:ln>
                <a:solidFill>
                  <a:srgbClr val="0FA9B1"/>
                </a:solidFill>
              </a:ln>
              <a:solidFill>
                <a:schemeClr val="accent5">
                  <a:lumMod val="75000"/>
                </a:schemeClr>
              </a:solidFill>
              <a:latin typeface="Agency FB"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23</a:t>
            </a:fld>
            <a:endParaRPr lang="tr-TR" dirty="0"/>
          </a:p>
        </p:txBody>
      </p:sp>
      <p:sp>
        <p:nvSpPr>
          <p:cNvPr id="5" name="Rectangle 3"/>
          <p:cNvSpPr>
            <a:spLocks noGrp="1" noChangeArrowheads="1"/>
          </p:cNvSpPr>
          <p:nvPr/>
        </p:nvSpPr>
        <p:spPr>
          <a:xfrm>
            <a:off x="683568" y="1571612"/>
            <a:ext cx="7920880" cy="3729596"/>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a:lnSpc>
                <a:spcPct val="90000"/>
              </a:lnSpc>
              <a:spcBef>
                <a:spcPts val="1200"/>
              </a:spcBef>
              <a:buClr>
                <a:srgbClr val="C00000"/>
              </a:buClr>
              <a:buNone/>
            </a:pPr>
            <a:r>
              <a:rPr lang="tr-TR" sz="2100" b="1" dirty="0" err="1" smtClean="0">
                <a:ln w="1905"/>
                <a:effectLst>
                  <a:innerShdw blurRad="69850" dist="43180" dir="5400000">
                    <a:srgbClr val="000000">
                      <a:alpha val="65000"/>
                    </a:srgbClr>
                  </a:innerShdw>
                </a:effectLst>
                <a:latin typeface="Cambria" pitchFamily="18" charset="0"/>
              </a:rPr>
              <a:t>Date</a:t>
            </a:r>
            <a:r>
              <a:rPr lang="tr-TR" sz="2100" b="1" dirty="0" smtClean="0">
                <a:ln w="1905"/>
                <a:effectLst>
                  <a:innerShdw blurRad="69850" dist="43180" dir="5400000">
                    <a:srgbClr val="000000">
                      <a:alpha val="65000"/>
                    </a:srgbClr>
                  </a:innerShdw>
                </a:effectLst>
                <a:latin typeface="Cambria" pitchFamily="18" charset="0"/>
              </a:rPr>
              <a:t>:</a:t>
            </a:r>
            <a:r>
              <a:rPr lang="tr-TR" sz="2100" dirty="0" smtClean="0">
                <a:ln w="1905"/>
                <a:effectLst>
                  <a:innerShdw blurRad="69850" dist="43180" dir="5400000">
                    <a:srgbClr val="000000">
                      <a:alpha val="65000"/>
                    </a:srgbClr>
                  </a:innerShdw>
                </a:effectLst>
                <a:latin typeface="Cambria" pitchFamily="18" charset="0"/>
              </a:rPr>
              <a:t> 2-4 December 2013, Geneva</a:t>
            </a:r>
          </a:p>
          <a:p>
            <a:pPr marL="0" indent="0">
              <a:lnSpc>
                <a:spcPct val="90000"/>
              </a:lnSpc>
              <a:spcBef>
                <a:spcPts val="1200"/>
              </a:spcBef>
              <a:buClr>
                <a:srgbClr val="C00000"/>
              </a:buClr>
              <a:buNone/>
            </a:pPr>
            <a:endParaRPr lang="tr-TR" sz="2100" b="1" dirty="0" smtClean="0">
              <a:ln w="1905"/>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smtClean="0">
                <a:ln w="1905"/>
                <a:effectLst>
                  <a:innerShdw blurRad="69850" dist="43180" dir="5400000">
                    <a:srgbClr val="000000">
                      <a:alpha val="65000"/>
                    </a:srgbClr>
                  </a:innerShdw>
                </a:effectLst>
                <a:latin typeface="Cambria" pitchFamily="18" charset="0"/>
              </a:rPr>
              <a:t>Participation: </a:t>
            </a:r>
            <a:r>
              <a:rPr lang="tr-TR" sz="2100" dirty="0" smtClean="0">
                <a:ln w="1905"/>
                <a:effectLst>
                  <a:innerShdw blurRad="69850" dist="43180" dir="5400000">
                    <a:srgbClr val="000000">
                      <a:alpha val="65000"/>
                    </a:srgbClr>
                  </a:innerShdw>
                </a:effectLst>
                <a:latin typeface="Cambria" pitchFamily="18" charset="0"/>
              </a:rPr>
              <a:t>TurkStat has made a presentation regarding the official poverty studies conducted in Turkey. </a:t>
            </a:r>
          </a:p>
        </p:txBody>
      </p:sp>
      <p:sp>
        <p:nvSpPr>
          <p:cNvPr id="6" name="10 Dikdörtgen"/>
          <p:cNvSpPr/>
          <p:nvPr/>
        </p:nvSpPr>
        <p:spPr>
          <a:xfrm>
            <a:off x="587709" y="928670"/>
            <a:ext cx="8088747" cy="5078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3000" b="1" dirty="0" err="1" smtClean="0">
                <a:solidFill>
                  <a:srgbClr val="C00000"/>
                </a:solidFill>
                <a:latin typeface="Cambria" pitchFamily="18" charset="0"/>
              </a:rPr>
              <a:t>Poverty</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Seminar</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Geneva</a:t>
            </a:r>
            <a:endParaRPr lang="tr-TR" sz="3000" b="1" dirty="0" smtClean="0">
              <a:solidFill>
                <a:srgbClr val="C00000"/>
              </a:solidFill>
              <a:latin typeface="Cambria" pitchFamily="18" charset="0"/>
            </a:endParaRPr>
          </a:p>
        </p:txBody>
      </p:sp>
      <p:sp>
        <p:nvSpPr>
          <p:cNvPr id="97282" name="AutoShape 2" descr="data:image/jpeg;base64,/9j/4AAQSkZJRgABAQAAAQABAAD/2wCEAAkGBhMSERUUExQWFRMWFBoXFhgYGBoYGxgeGRgXHxoaGhgcGzIeGRsjHhkYIC8gIycpLCwsGB8yNTAqNSYrLCkBCQoKDgwOGg8PGi0kHyUuNTU1LzUpKSwqMi8qNC8zLi8zKS4qNC0tLCwsLCwtLy8sLDQtLC4tKSwtLCwvKS80L//AABEIAKYBMAMBIgACEQEDEQH/xAAbAAEAAgMBAQAAAAAAAAAAAAAABQYDBAcCAf/EAEYQAAIBAgMFBQUFBQUHBQEAAAECAwARBBIhBQYxQVETImFxgRQyUpGhByNCYnIzgpKxwUNTorLRFSQ0Y8LT8BZUs9LhlP/EABoBAQACAwEAAAAAAAAAAAAAAAAEBQECAwb/xAA3EQABAgIHBQgBAwQDAAAAAAABAAIDEQQSITFBUWFxgZGh8AUTIjKxwdHhQhQj8TNSYqIVcoL/2gAMAwEAAhEDEQA/AO40pSiJSlKIlKUoiUpSiJSlKIlKVjkxCqyqSAzXCjmbC5sPAURZKVp7T2tFh0zyuFHLqT0A4k1F7B23LjHMir2WGU2F7F5T/JVHhz58a3DCW1sFxdGYHiHO04e+xWClKjdp7ejhITV5W92JBmc+NuQ8TYVqASZBdHODRNxUlWDF4+OIXkkRB+Zgv86iPZMXiP2sns0Z/BEQ0n70pFlP6R61tYTdrDRnMIwz8S7/AHjX65muflW9VovPD5XKu93lbx+L+MliG9uHPuF5eX3cUjj5hbH51hm3wVSAcNiu8Qq3iy3JBNhmYEmwPyqfAqD3onVPZWdgqjFKSSbAfdy8TWzKhMpc1pF7xrZ1hw+SV6XepOLQ4lP1QPp8gaz4TebCyGyzJm4ZWORv4Wsa0H30hb9gk2Ibh93G1h5kgAeetbeCg9ojHtEOlrWmVC5PxEKMo+QOnAVlzABNwI3+y1ZFc4yY4O3GXEGSl6VBHdfs9cLK8B+G+eM663jbh6Eca+Db8kBy4yMIt7CaO7RH9X4o+XHTxrSpPymfquve1f6glreOPyAp6leY5AwBUggi4INwR1B51r7RWUxnsSBINVzC6tb8LcwD1BFtPI6AWyXYmQmtqlV3Ye+kU7dlIOxnBKlGOhINrBut+R186npsQqAFiFBIUEm2p4DzJ0rZzHNMiFzhxmRW1mGYWSlKVouqUpSiJSlKIlKUoiUpSiJSlKIlKUoiUpSiJSlKIlKVrbRx6QRNK5sqC58egHiTYetZAnYFgkNEyvm09opBE8r+6gv4noB4k2HrVP2HtgiLEbQxGrE9nEvQC3dToC1gf0knnWlv9tl3jw8TWVmQTSKOWb3Fvzt3r9dDpWDG4G+GwySP2WGjjDuxBLO8t2yov4mCka8BmN+FT4cEBgrYnkPlUdIpbnRiGXMH+xxOgE71H4LDzbSxN5GNuMj8FjToL6DoB6nma6psxYxCgi/ZZRkt05HXjfjfne9c92MpxjjDQIYcGpzS63aQX/tG5s1tANBrxyirbtPEPNJ7JhzkCgdvIv8AZqeCJ0dh8h9FJm4htwGGQ169Vns6TGOieYk35nIaDM64BfcVtaSeRocIQMptLORdUPwoPxv9B/Lf2VsaPDg5ASze/IxzO56s3E/yqJbCnZ5zxBmwZ/aJqzQnnIvMrzYcuI523cfvGoypAO3mkXMiqdAvxu3BU/nUZwJsZd1ep7HAEui+Ye90s553nkpTEYlI1LOwVRxLEAD1NQ43lMumFgeYf3h+7j9GbVreANfIdgXIlxbdvIOCgExx3+CO2v6jc6X0qdArTwt19F2HeP8A8RxPwOahfZsc/vSww+CRmQ/xOQL+lRe3sBKns5kxbkHEqLskShTkk73u2vy101qybQxEaoe0lEQP4iwS3kTpVc2/t3Cv7MvbRyBcQrPqG0CSDMbC3Ej511hlxNg5KPSAxrZF1tl7jnlNbC7Akw5eVMUiXF3LxIFNrm7ZCovqe8dazxbUxaqGaKPERnXPh31t1CPofRjWy21sLiFMYnjJbhZ1zAjgyg/iBsQbaECveGxUccphyiMsc6mwAlJAzEEAAve9wNdL861LifMLdi3DGg+B0htnbvmF5wm82Hkv94I2X30l+7ZfMN5jUaV8g3kw0svYK6uzKSLaqwsbgHgTYHTwNV77R9hF0GIUsSllZeIC694C2hBOvh5VQcBjnhkWSM2dTcH+h6g8KkwqMyKys0/yq2k9pRaNFEN7RLPMbF1ObZMmFJkwgzR3u+HJ0PUxH8Dfl4H0FS2zNqR4iMPGbjgQdGUjirDkRUFHvYcTGiYUXxDr3yQcsHxM1xrrwHP6FJsF8IBPhy8jgXxCkkmcXJLeDi5It5a8+DmzsfY7q/2KnsiAGtBtZjkNnuOFtiid/NhLIXmh1kit26W1sVBV7c9OJ4aH4TXndHbvtUb4LEHNmQhGOpItwN+LD3gfA9Kk94laSOPH4Nu+i62/HHzVhzym+nnzAqp4cxzyLJhrQYpSGEXCOQg/2Z/CT8B0N7A8alQ/HCqnDHI/Cq4x7qk12fleMHA5a6bxerXuTvA7F8LObzREgE/iCmxBPMg8+Y8iat1cm21jGg2h26qVuUlCnQ2ZFzqRyN86n1ro2F2yGxDQm18iyxEfiRhY+oYH0I8aj0iFc9uIn8qdQaTMOhPNrTLaLZeik6UpURWqUpSiJSlKIlKUoiUpSiJSlKIlKUoiUpSiJVB+1DaZ+7gB5GRvqF9Pe+lX6uSb+zlsdKDwUKo/gB/mTUyhtrRdiqe14pZRiBiZdcFl36A9vIe4QCMacQthe3XnWnPLLj5ixsqIOZ7kKDqfTzJqa3g2X7RiUdmEcQw0Uksh/CDmsB1Y2sBWbd4jFYhY4U7PBwESFecjD3DIeZJF7cLLUwPDYYIvA4fZVU+AYkdzSbHOuxP0M+Ft1gaFNn4UJAM0rkKlxq8jc28Bx8ALVJ7F2UMPEEvmYktI/N3b3mPmfpatDCD2jGvJxTDDso+naMAZG8wMq/OprEYhURnY2VVLE9ABc1WvJuxNpXoYLW+YWAWDYL+sgo7bu1WjCxxANiJTaNTwHV2/Kv1qHw2y22b94v3sLAe0WUB0Iv8AeKANY9TdPw8RzqR3cwpfNipB95N7oP8AZxfgQefvHqTUjtXaSQRNI97DgBqWJ0CgcyTpWQ6r4Bbnr/C0LO8HfOMpXaD7x0sXjGbbhjiErOCjWyZe8XJ4BQNWJqOEWLxOrMcLCeCrYzMNfebhHyNhciobCbKfCMuLliUocxaNbn2UOb5oxexA/FYC2ttL1c0xaFO0DLkK5s1xa3W/C1ZcAzy269dZJDc6N/Us0953y045CPwu6+GQ5uyDvxLyfeMT1zNf6Vh2/EA2EsAP97XgP+XLWDD7eZiwwyS4kZie0crHGLk3VXy3YDwB5a1qbaOMLYfOMOv+8rkALt3sknvHTS1+A6VkNdW8R5rVz4YZ+2MRcLL87lY8VsqGUWkiR/1KD/MVD4zdEBCMNK8P5Ce0juDcEK18pBAIK8CBpWc7RxkesmHWQczA9yPJHAJ9DW7szbMU4PZt3l95CCrr+pTqK0FdgmLuIXUiFEMiLd4O4/C5ztefEYUusucmZGWQucyOTwdGFuF/dIuBpqCLRe29nwxCIwymTPHmYMuUqfLkDrYa6C9yCK6NvNiBNfBxoskri7X92EfGx5N0HH+RrWF2fHh5XwU0azBiZImzZLuEBCM34dBbibZ+FmqfCjWTlblmM1RUqiTcWzmLgTOw5WZ42c1G7m70+yOVcXicjMbaqeGbqR1Hy6Hq8UoYBlIKkXBBuCDwIPOuQ7T3Vkjj7aM9pDzOgZLEgh1BtoRYkEjnwqw/Ztt1rnDNqti6H4fiXy1uPG/WtaTCa8d4zet+zaTEgPFGjCw3dZFT6j2TFAcMPiW06RzW4eTgcOoqqb5bpdlIZMOO7bO0Y4prqyj4L9Pd8uF921s0TwPHexIup+FhqrehAqv7SkkxGCjxMd1xMFybcQV7sq26G17c7Ac64QYhBDhsPsp1Mo7XscxwniMxnL1ljOWCoe1NrHEJGZLmVBkLfGvFSfzAlgetx41ObXxxgOzph7y4dL9SotceoLD1rTxeFjxkbTQKEnQZpoRwYc5Ih/Nf/Gb6aPh0HBMJEB/i/wDyp/hcWt22Kim9jHxJz8sjnI37bLV1lHBAI1BFxX2ovdebNg4D/wApR/CLf0qUqmcJEhewY6u0OzSlKVqt0pSlESlKURKUpREpSlESlKURKUpRFDY7aOTG4eMnSSOUeF/uyP8AKR61zrfmMjHTeJUjxui1YPtJnaObDSLoy5ip8VZD/pUbvriFkfDYtPdkj4dGjbUHxGa37tWdGbVLXZgjfNeb7Sid42JDP4uB3EAepWjvPtdpXWFfciCoAPxsoCljbieIHh5mr7u9s4YHBFn98K0svmBfL6AAed+tUXZWHGHgOMkF3Jy4ZTzbnIR0XW3iPI1cMTmOyY1uc0qQpfiT2jID62Y0j3NY26fXXws0Gdd8d/mqzAyGHH02qW3Xwhjwseb33HaOTxLSHMb/ADt6Vg3m+8MOG/vpLvx/Zx959Rwv3R61NgWqGjGfaDnlFh1UDxkdiT8kFQWum4v39b1dPZKG2GNBux5AqZAqBVfacYSdYcKQFHJpiLk/uKQPAmpvETBEZjwVSx8gL1E7sqI8GkjkAupnkY6e/dyT5A/SsNsBO7itoknODTdfw+7dymJHABJIAAuSeAA43qgjC6duY3Oze1L9iCdB/fdnbWO4zZOQN7WqO3q34bEAxw3SEizXADNqeYOi2tp536VEYHeXExOHWVj+ViWUjplJtby4cqnwaM9rZ49c/RUdK7SgPiBt4GPV4zGO5dkw0isilCChAyleFuVvCq9t3ais+Hyi6rih3rqAxEcoIW5110ubC/OqBDvROqSRJlWOW90C3Aze8EBvlDX1HDXS1SGzdxcVJCxypHciyyLZiOZvbMnIW56+uoowhmb3SXX/AJJ0cBsFhOe75XQP/UMZd40BdoxeTgqoNfeZiBy5XqjbwbzGaVXgRUeNS3ahxmsD14FD8LXJvwF9YBsVPhzJDmZRZo3TipB46HT1461H1IhUVrTO9V9K7UfEbUlI4/S6VuntuKOEgoROz2YE5nmdlzBrnk2tidOOvMx20N28S+FkJjZpXmMjBmQlQM1suX8X5dRY6C9UrETs7FnJZjxJJJ+Zq2bG39xBkhR2jyXAdmAXTmS17XA8rnrWr4DmGuzqS6QqbCjDuoswLhKWOJ1+1M7jbVEueFksClyDdgWWyy+91DRkg31Zib3rZxWxYsC8M8K5QJckupN0lstzfkrZDaofc+Qy7RlkRSIu+4vpbtCpU26sAD0/rcd4cJ2mFmTmYmt5gXH1AqLFNWJLA3q0ow72j1jaWzkZZfakag9lL2eLxMWmV8uIUfrur/4lB9aktl4rtYIpPjjVvmoNR+POXHYZvjjmjPoEcD/C1Rmi9vVlqnxCCGvGY52e657vNsx8Di80ZKqTniYcuq9NDpboRfjWvvHjxOYZQAv3IQqugVkLAgDkLFSB0YVZNuhZMdNhZTZZsjRN/dyCNVB8my5SPLhxqnTYORX7BltIJMtvE2HqD3df9auIRrBpdeByXkqWwsL2s8pN2TgfcXfS6CuP9m2VA17Mezy+OZwxt+7erhXMt98dmliwkfuQhV8CxAAHoLD1NdNqsjNk0OzmV6SiRaz3wxc0AbxOaUpSoysEpSlESlKURKUpREpSlESlKURKUpRFT/tMwWbDJIBrHJr4BxY/ULVU2FhzioThr+5PHIvUK5ySW8BdW866Ltsq5TDyfs51kS/MMApW3LgGPmBXP93C+Dx5R9CFdG8RlLKR4HKp9asoDj3RGItC87TYQFLa8+V3hO3qXBYd7cZ22K7KMdyK0MSjhobG372nkBV93kiMeHhVBmKzwKq3yg2dbC/K9hryqh7oYTNJJiH1XDoZTfW72JX6gnzAqzQ7TMuy45WN2hlizk6n7uVNSf02JraM2Ra0XD1PXNYoT6zYkR17wSNjf55Kc/2jjP8A2if/ANA/7dRezsbivasURhkLnsgw7a2WyaWbJ3r3J5W4VbahcGcuPnX+8hikH7pdT/T6VCa4SPhF2uY1VxEhurN8Zv8A8cjotLbuPxZw0wbDIqmJwzCcNYFTc27PWw5XqK3i23OMMmHMCqZlVEyy52I7vBAo46Djzrb3/wB5exT2dLFpFOe+tkYEW8z9LeNQ27+8iS4qETItxCsKMQHAkDXRwCO4TwNuduA4SYUM1A+rZfj8qtpEdvemCIhmZC4Y7siofeLZ4jWFhB2OdT/amTMRa9wR3GF9R4+FQ8aXIA59eHmTyFWuPd4PkmxBOWTEPDIF0yFmezcLL95pbUeOumDercx8L3480kPM2uU/Vblx1sBU2HGaJMJtVNSKHEM4ob4bLLJ3XyAHIKPxOyuxn7MSCTgA0ZB1YHl1GvTzGldH3T3gSdDGZM8sZKkmwMiqbCQC/A3HrXPVwTwlY1AGIYqe0z5ezEiMDE17Kr2162Jqx7n7upH7UJnGdU7NwpYGNSMxOa1rmw4X4eNR6QGuZNx6+FPoBfDiyY2QM522DSea0PtEwx7ZXtGF7yWQ6gg5+/oO8RIGt48TfWoVPby7zDFcIRHdsxa9ywUELcWsCASDx4DpUDUuA1zWAOVTT3sfHc5hmClWPc/Z8js8kUccrpoBIwyrf8RQrc8DYhhVcqybtbMx8b58PGVzKVJcALa/5uYI5a6eNIx8BtA2pQR+8DVJ2CZVkwJxEeNkK4Ze0eBWZe2AFs7BWByWFgAuUDgt7kk1MyY/GEEHCJa3/uB/26x7EVji5yzFzHHFCXIAzHvO2g0Fsy8KlNrYns4JX+GNm+Smqd7puAkMM/levgsIYTWIEz/bmdFAbu47FDCwhMMjqI1CsZwpItocuQ28r1kxOJnbE4TtYViAlexEue/3Mmlsot51L7Bw5TCwKeKxID55Rf61qbU1xmEXp20h9ECj6v8ASlYF5kBjnrqndubDbNx/GyzMaKo/abhSuIikGmaO3qjXvf8AeHyrYcrMMNjyLmNX7fxaFGZD6so/iXpXzakxx3tsY1MDh4R+gFHA87XHiRUDgNqZdn4mK/vSxW/euW+kQ+dTmNJhgYizcf55Kliva2O934uBI/7M+xwK8bsQNPjos1yTJ2jnrlu5J8yLetdirnu5uC9mh9pcd+Z0hhB6O4BPrx8k8a6FUWmPrPsuFiseyYRhwZuvNvG75SlKVDVulKUoiUpSiJSlKIlKUoiUpSiJSlKIqz9oGHY4USISGhlWQEcRyv6Eg+lQe2FG0MKMVFpiIRaVRxI5256asPDMNTV9xeGWRGRhdXUq3kRY1yLDYubZ2KYDUo2V14B14jyuLEHlcVYUbxNk3zC7ZkqLtGUN83+R4kdCLj1kp+GDsdiOw0aYgnyMgX5ZR9a9bkYftsBiofiJt5sgA+oFbW82IifZQaD9nnWw+HvHukDhlOnoONePs0lCRSFjbNMqDzy8K2JJhOdjWXNjGilQ4Yu7v59Vmx2/vZQ4cqgcyRqzknhrZgAOJurDUjhUQPtAzYiOZorFQ6MFN8yNlI1PMML1l21sANiDCzZVWTtFPMRzsALDmElJv4Px6Qm3d0Z8KMzAMlvfXgNQLEHUakfOukJkA2Yn3XClRqa0lw8olgLxzlMLBvHtn2qcy5cgIAAvfhUajkEEaEG49K80qc1oaKouVC+I57y915XZl2Z2+HkWYACYZiqm+QlRqCRqbjNw49ahU21PJ/uPd9pF1klNimQAfeBb95yCO71vewrDu/tiWXDRYbDtmmCkSSkHLCtzl4gZny2AA00OthU4d0oOyWMBgyksJQbS5zxfPxzHny0GmgqmMoZIfnZ89Xr2YJjtDoWVtt+k8xnhds2cLsGFIexyB0Or5+8XY8WYnixOt/K3CqXvnhWwmRYzKMM6lSolYrf4e8CFFrW62bpVjn2nicIpacLPCv8AaqQjgfmRjlYk6d0+lUPeLbsc+K7ZULABQFk4d3jmCnVfC44nyPWjMeXzNoUXtCNCZCqjwu5ge42KDZibfL6k/wBa2GZY2spSQFbG6m1z0vZv3hatz/bMZRw2HTO3uFe6qd4m+S3eOpGpIsFFuN9STGK7AugAAAAjCx8OfunMeeuvjVlabwvOEMbaHTOw2db1l2RIsc8L2EhDqcmvG+nLjfXS40rsWO2ikUTysRkQEmx6aW876edcX7RY2V4nYspzAsgUggixtmIPX04V0PYsjY4Qkrlw8IVn0yiWbibAfgViSepPPlCpbJycblc9kxqgdCHmN2I2z9VNbtYNo4AZP2srGWTwZze3oLL6Vh3qbOkeHHvYiVUNuOQHNIf4QR61LSYhVZVPFyQAATwBJJ6DxOlyBzFQ2yW9pxL4njFGDDB0Ov3kg8yAoPRagNJLi89ZK9eAGCEMbN2PLmQpllRMzmw7vePgt+PgLmojDP2mPlfXLDAsfD8TnO3rYJUjj2RB2zlgIlZjYm3DW68GOmnn41G7vpkhUyaS4qRpCNfedWYL4WRfpWG+UnrqS2eZva3f8czyVJ+zzFH27XjIjg+J0Y/5a94XdPtNoSw8II3zvbQBTqi+djbyzGtHcT/j4f3/AP43qX323hVWlggOrtfEOOZChcgPQBQD6jre0fW74tZiOC8zBMM0QPi/i42Z2XbzfotuLaYxu0oUjA9nw92W3A5Ro1umbKB4edXyqd9m+xuzhadh3pdF8FXn6n6BauNV1IIrVW3CxX9ADzC7yJe4z+OSUpSo6npSlKIlKUoiUpSiJSlKIlKUoiUpSiJVL3k2QuOaVUsuLw5tbgJEIDL9Da/I3voQaulUPfxZMPiIsXEbEjIx5XGoDdQwuP3akUadewyOCgdoVRBm8TbjnLMagyKqmExbJFiMM91zANY3GV4yCdOV1BHnlqXwKMuyJHU2IxSsCOIt2YB+dS02Hw+1os6WixajUHn5/EvRuI+lYYMGy7KxMEilZInuR4XRgR1BsRfwNTnRAZTEjMTCpYdHc0kgzbUdVPOWhFqlXxxxGHhxsQvNDcug/ELWlT5d4X8OtTOEUTo1yJcPKoZL6nvXzKRbQDS3MajlVB+zvbXZYjsSe5NoPBwND6i4/h6VaoMQuDkBBBwM5zKwN1hdv5RtxB4A9KjRoRa4tG7ZkrKiUkRYYinGx20Y7CJTys1Vf3q3BMYaXD6xgXMepZbcSpNyw52OvGqdPhitr2NwDcEMO8LgEg6HwOuldc2ptR3kOGwxHa2+8k4rCp5nq55L6nStFt32wgvh17aHQywPZixAt2iE/j6rwPLlbtCpLmtk+9QqV2bDiPLoVgxlaJ6D1ldgqHu4+JSZGw4a7MFvlJQ66hrD3evSul4TeVcwjxCnDzcg/uPw1jk91hqNOPKt3ZW1Ip0vERYaFbWKH4WXiprYxOFSRSsiq6niGAI+RqPGjCI7xNl6qwodENHZ+2+c+HXUiqn9pWEleBGTWNGzOANRpZW8hcg/qrmldeO66owEEk0K2OivmS9xp2bgjrwtwqF2ruu0bwfeREtiAoPs0akXRzdstg404W6HlUijx2sbVVf2hQHxone7MiN0yPRc7pV73k3FKxPOJVZ0BZgI1iUqLk2C87cze9qolT4UVsQTaqOk0V9HdVeEq4YzGkYZ58FeKFssc0dzeNxbvrbQXGUXB1zagEaU+ui7t4yR8LHBhECta801iUQsb6X9+W1tOANhw4cqQZAH+FK7OFYuZOUxhfPTjbosuD2u+LghgjJ7Vox7RLoTGnA6/G9tBx1vpytuFwqxoqILKoCqPAVXDsh8B97h88sdh28ZN2a3GVD8fUcDW9jt5k7JGgtLJNpCo/EeZboq/iva1uVVcQVvJd1f1dvXp4Lu7BMY+IDlpnPHGe5Ydsn2mdMKNY0IlxPkNUjPixsSOgqK/wBse0bXiRT93B2g82yMGPzsPTxrY2jiRgMHJZ8+JdrO/MyOL3PQKuoHQDrVb+zZL4tifwwsf8SD+prsxg7tzsAJDfeVCjxj38OFi4gnQC4e512qOwmL9mxE7jRk7RI/BmbKD6AsfTxrY3X3YOIJmmOXDJcuxNs9uIB6dW/rwktlbqieSTFYg5MMXeRb90upYkE/CmvHieXWsG3t4TjHTCYZckOZVUAWz8gSPwoONvC56CUXlxqs3nL7VYIIYA+NdM1W/wBxJv2XLoWxsWJYUdVyKb5B+QEhNOV1ANuV63axYTDCONEX3UUKPICwrLVO6U7F61gIaAb0pSlYWyUpSiJSlKIlKUoiUpSiJSlKIlKUoiVpbY2WmIheJ+DDQ8wRqCPI1u0rIJBmFq5ocC03FcRxOGmwk+U3SVDcEH5EHmCP9DzFXbYu9aY2N8PPZJpEKBxoHuDbybnbgTw6VM74bLw8sQM90sQBKBfs83DN+Qmw9eXEc+2judiYu8qdrGdQ8XfBHWw1Hyt41ah7I7RWsOfXovMOgx6BEPdeJhvGmow2qKBeGXUZZI34HkyH/UVcIttDDYqbDzDNhJWzAHUIJO8CPy96xHhca3vUsfjGkIMl+0Aysx4tbQFvzAaX52F9bk2PenBdphMJil1+6WKQjqBof4g4PoK7xAHFodjZvwUOjOdDa90I+WR3XEEbxPYrLgT/ALO7pGbBu2ZZVFzGW5SW95TpZ/IdLWLAYvtED5St+VwefEEaMp4g9DVB3D3osRhZjeNtIyeRP4Dfip5eOnPS0NsSXDktg2GQm7Yd75Dfj2bcYzx04a8rVWxocnSdfngV6Ghxw+GHw7W5Yj5HVuG1tHd6OVu0UtFMOEkZyty0bk40GhrWXFY2HSSNcSg/HEQj2txaNu6Tf4TWXCbzxlgkwOHl+CXQH9L+6w8j6VMA1xJc2xw62qWGsea0MyOnuM9omoVN7sPoJC8LHlLGyfUjL9a0Nr7ZwxOGyTxsBig7feBsoKS3JudFuQOguBppVoIqC3hwiZ8L3F1xSg90ajs5dD4VswtnceP0tYrYlW0jDDUar3tDeLBMjI80bK4KkKcxIOmgW5v5Vzfam7rqxMEc7w6ZWaJgdfC2vnYV2COFV91QPIAV7reFSO68o5/S40qg/qh+4RZiBb6rmu732eSSd/E3jTkotnbz+EeevgONdGw+HWNQiAKqiwA4AVg2htWKBc0sioPE6nyHE+lRZx+JxOkCGCI8ZpR3yP8AlxfLVuR4ViI98a113JZgQYNEFSGJu4n6HALb2vt0RERoplxDe5EvH9THgi+Jqr46dNmqznI+OnuxyiyoCeQ5Lf1YjXhpMbQlh2bAzqC8rm2ZzmeRurNxsOPT1Nc4wsUmMxShiWeV+83Qcz5KoOnQWqRR4QIJ/H1+lBp9JcxwaLYhuH9s8dSeXrs7bdhDh1Yku6viHJN8xlayk9TlQfOpjctosNBNip/df7pFtcvzYAHjc2HTQ3rQ36lX20oNEjRI9OQAvYeWa1aPYYjFsojiZkUZUVQciAcsx0v1JNyeNSpV4QBsBtPqqqv3VJc5orObYBqBKfV5WXeLeqXFtr3Yge7GDp5t8R/8FWn7PN2io9pkFiRaIEagHi/qNB4X61qbA3PjjmQYoh5TqsC97KBrmkPDL4cDw1vauiVFpEZrW93DuVpQKHEfE/UUgzdllty0CUpSq5X6UpSiJSlKIlKUoiUpSiJSlKIlKUoiUpSiJSlKIvE8CupVgCrAgg8CDxFc02tgMVsyQtBI3YMe6eKi/wCF1Omblfn9B06vEsQYFWAZSLEEXBHQg8a7Qovdm0TGSiUqiiOLDJwuI6uXNk3+WQAYrDRyj4gBceQYHX1FS+B3h2a8DYfvRRvfuOG0JN9G1C694a6GvW1/s2icloHMR+E95fTW6/Xyqt4j7PMYvBUf9Lj/AKrVOH6d4sMt/QVK79fBPiYH6ynZut4qN2rsVoDmVhJFfuSxm6+FyPdbw8NL11HdXboxWHVr/eL3ZB+Yc/I8fmOVUTC/Z/jfyx3Fjd+XQ5L1J7L2EuAkzyY5I2t3kUA5h0IJuR+78qzHLIjZVpkdYLFBbGo8QuqFrDfMizjJXvFYRJFyyIrqeTAEfI1EDdVU/wCHllg491WzJr+R7j5WrTxH2jYReBkf9KW/zEVgH2nYb+7m/hT/AO9Q2wowFgPWitolKohPicJ5z9wpX2fHpwlgl/XG0ZPqrEfStbH4bGyGImPD/dyiTSR9bKwtrHoO99K8wfaHg24uyfqRv+m9S+F25h5ASk0bAC57w08xxHrWCHttLeS2a6DFsZEn/wCgfWZWoWx54LhUHUtI5+Vl8edeTsbEyftcWwB/DCix/wCM3b6imK30wcehmVj+S7/VQRUdL9pWFHBZW8lH9WFZDIp8reXytXxqO3zxP9vYKawG7sELZ1S8nEu5Lv8AxNcj0qSJqpR/aZhSdVmXxKr/AEevO1du4fGxmKPGCC/vZlIzDoS1tOtj9NKwYMQnxg7bSstpdHDT3RBOUwJ8VVN7NrNjMVliBdV7kYXXN8TADrb5AVN7sJhsADJiJk7dhbKpzmMcbd2/ePM8P66L/Z5iQD2Usbow5MVzDxFrEetaH/oLG3t2Qt1zpb/Nf6VYEwnMqB0hzVCG0mHFMZ0Il53gcPlSs+9WBjdniwplkZixeW2pPEgm5HkAK0cRvljcSwji7mY2VIhYn946iw5iwre2f9mMpN5pFReiXY/WwH1q67F3egwq2iXU+851ZvM9PAWHhXF8SAy7xFS4VHpsc+M1G6SB5W8Vpbp7sjCoWc5p5NXbjb8oP8zzPpU/SlV73F5rFX0KE2E0MYLAlKUrVdEpSlESlKURKUpREpSlESlKURKUpREpSlESlKURKUpRFGbX2Gs/eDvFKBZZIyQbdGse8t+R6m1rmqxjsFteL3Ju1Xqojv6hlv8AImr1SuzIpbgDtCixqK2JaCWnMGX0uQ7Qk2i1xL7TbmLOF+QGU1FLsublFJ/A3+ldzpUptNLRY0Krf2MHmbohO21cdwW52LltaFlHV+5b0bX5CrDhPs4SNTJipwqgXITQDzdv9KvmJxARGc3IUEmwJOnQDUmqVgIJNqTdrMCmEjbuR8MzDr18T6DnbIpMSICZyAWD2dR4BDQC9xuBu2mWC97MwEc3/BYeNIgbe0zJnY8b9kranzJA4i1TUW5mG1MimV2GrOdfQLZV9AKm44woAUAACwAFgAOAA5CvVRHRnE2WevFWkOisaPEAd1m4Xe+qrGK3VMa/cLHLGP7CdQw/clIzKema48qhod3MFiyyR58LiFvmibWx65W94fpI0PAaV0CoLefdkYlQ6Hs8QmsbjQ6fhJGtuh5fMHpDjGciZa/Oa40iiNLZtaDp8HA8lSNofZ3io/cCyr+U2Pqrf0JqEm2LiE96GUeaN/O1jXS90N4pJw0U6MJotGbLo1tNSNA3hz4jwsldzS4kM1XAFV47Jo8dofCJAK4jg4cShvEJlJ5oHF/4asmAn2w+i9qB1kVF/wA4ua6VStH0yt+I9V3hdk93dFdLQyVXwG7eJkscZiWcf3SHKp8HIAzDwt61Z1UAAAWA0AHKvtKiPeXXq1hQmwxIcSZniUpSlaLqlKUoiUpSiJSlKIlKUoiUpSiJSlKIlKUoiUpSiJSlKIlKUoiUpSiJSlKIlKUoiUpSiJSlKIlKUoiUpSiJSlKIlKUoiUpSiJSlKIlKUoiUpSiL/9k="/>
          <p:cNvSpPr>
            <a:spLocks noChangeAspect="1" noChangeArrowheads="1"/>
          </p:cNvSpPr>
          <p:nvPr/>
        </p:nvSpPr>
        <p:spPr bwMode="auto">
          <a:xfrm>
            <a:off x="6350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97284" name="AutoShape 4" descr="data:image/jpeg;base64,/9j/4AAQSkZJRgABAQAAAQABAAD/2wCEAAkGBhMSERUUExQWFRMWFBoXFhgYGBoYGxgeGRgXHxoaGhgcGzIeGRsjHhkYIC8gIycpLCwsGB8yNTAqNSYrLCkBCQoKDgwOGg8PGi0kHyUuNTU1LzUpKSwqMi8qNC8zLi8zKS4qNC0tLCwsLCwtLy8sLDQtLC4tKSwtLCwvKS80L//AABEIAKYBMAMBIgACEQEDEQH/xAAbAAEAAgMBAQAAAAAAAAAAAAAABQYDBAcCAf/EAEYQAAIBAgMFBQUFBQUHBQEAAAECAwARBBIhBQYxQVETImFxgRQyUpGhByNCYnIzgpKxwUNTorLRFSQ0Y8LT8BZUs9LhlP/EABoBAQACAwEAAAAAAAAAAAAAAAAEBQECAwb/xAA3EQABAgIHBQgBAwQDAAAAAAABAAIDEQQSITFBUWFxgZGh8AUTIjKxwdHhQhQj8TNSYqIVcoL/2gAMAwEAAhEDEQA/AO40pSiJSlKIlKUoiUpSiJSlKIlKVjkxCqyqSAzXCjmbC5sPAURZKVp7T2tFh0zyuFHLqT0A4k1F7B23LjHMir2WGU2F7F5T/JVHhz58a3DCW1sFxdGYHiHO04e+xWClKjdp7ejhITV5W92JBmc+NuQ8TYVqASZBdHODRNxUlWDF4+OIXkkRB+Zgv86iPZMXiP2sns0Z/BEQ0n70pFlP6R61tYTdrDRnMIwz8S7/AHjX65muflW9VovPD5XKu93lbx+L+MliG9uHPuF5eX3cUjj5hbH51hm3wVSAcNiu8Qq3iy3JBNhmYEmwPyqfAqD3onVPZWdgqjFKSSbAfdy8TWzKhMpc1pF7xrZ1hw+SV6XepOLQ4lP1QPp8gaz4TebCyGyzJm4ZWORv4Wsa0H30hb9gk2Ibh93G1h5kgAeetbeCg9ojHtEOlrWmVC5PxEKMo+QOnAVlzABNwI3+y1ZFc4yY4O3GXEGSl6VBHdfs9cLK8B+G+eM663jbh6Eca+Db8kBy4yMIt7CaO7RH9X4o+XHTxrSpPymfquve1f6glreOPyAp6leY5AwBUggi4INwR1B51r7RWUxnsSBINVzC6tb8LcwD1BFtPI6AWyXYmQmtqlV3Ye+kU7dlIOxnBKlGOhINrBut+R186npsQqAFiFBIUEm2p4DzJ0rZzHNMiFzhxmRW1mGYWSlKVouqUpSiJSlKIlKUoiUpSiJSlKIlKUoiUpSiJSlKIlKVrbRx6QRNK5sqC58egHiTYetZAnYFgkNEyvm09opBE8r+6gv4noB4k2HrVP2HtgiLEbQxGrE9nEvQC3dToC1gf0knnWlv9tl3jw8TWVmQTSKOWb3Fvzt3r9dDpWDG4G+GwySP2WGjjDuxBLO8t2yov4mCka8BmN+FT4cEBgrYnkPlUdIpbnRiGXMH+xxOgE71H4LDzbSxN5GNuMj8FjToL6DoB6nma6psxYxCgi/ZZRkt05HXjfjfne9c92MpxjjDQIYcGpzS63aQX/tG5s1tANBrxyirbtPEPNJ7JhzkCgdvIv8AZqeCJ0dh8h9FJm4htwGGQ169Vns6TGOieYk35nIaDM64BfcVtaSeRocIQMptLORdUPwoPxv9B/Lf2VsaPDg5ASze/IxzO56s3E/yqJbCnZ5zxBmwZ/aJqzQnnIvMrzYcuI523cfvGoypAO3mkXMiqdAvxu3BU/nUZwJsZd1ep7HAEui+Ye90s553nkpTEYlI1LOwVRxLEAD1NQ43lMumFgeYf3h+7j9GbVreANfIdgXIlxbdvIOCgExx3+CO2v6jc6X0qdArTwt19F2HeP8A8RxPwOahfZsc/vSww+CRmQ/xOQL+lRe3sBKns5kxbkHEqLskShTkk73u2vy101qybQxEaoe0lEQP4iwS3kTpVc2/t3Cv7MvbRyBcQrPqG0CSDMbC3Ej511hlxNg5KPSAxrZF1tl7jnlNbC7Akw5eVMUiXF3LxIFNrm7ZCovqe8dazxbUxaqGaKPERnXPh31t1CPofRjWy21sLiFMYnjJbhZ1zAjgyg/iBsQbaECveGxUccphyiMsc6mwAlJAzEEAAve9wNdL861LifMLdi3DGg+B0htnbvmF5wm82Hkv94I2X30l+7ZfMN5jUaV8g3kw0svYK6uzKSLaqwsbgHgTYHTwNV77R9hF0GIUsSllZeIC694C2hBOvh5VQcBjnhkWSM2dTcH+h6g8KkwqMyKys0/yq2k9pRaNFEN7RLPMbF1ObZMmFJkwgzR3u+HJ0PUxH8Dfl4H0FS2zNqR4iMPGbjgQdGUjirDkRUFHvYcTGiYUXxDr3yQcsHxM1xrrwHP6FJsF8IBPhy8jgXxCkkmcXJLeDi5It5a8+DmzsfY7q/2KnsiAGtBtZjkNnuOFtiid/NhLIXmh1kit26W1sVBV7c9OJ4aH4TXndHbvtUb4LEHNmQhGOpItwN+LD3gfA9Kk94laSOPH4Nu+i62/HHzVhzym+nnzAqp4cxzyLJhrQYpSGEXCOQg/2Z/CT8B0N7A8alQ/HCqnDHI/Cq4x7qk12fleMHA5a6bxerXuTvA7F8LObzREgE/iCmxBPMg8+Y8iat1cm21jGg2h26qVuUlCnQ2ZFzqRyN86n1ro2F2yGxDQm18iyxEfiRhY+oYH0I8aj0iFc9uIn8qdQaTMOhPNrTLaLZeik6UpURWqUpSiJSlKIlKUoiUpSiJSlKIlKUoiUpSiJVB+1DaZ+7gB5GRvqF9Pe+lX6uSb+zlsdKDwUKo/gB/mTUyhtrRdiqe14pZRiBiZdcFl36A9vIe4QCMacQthe3XnWnPLLj5ixsqIOZ7kKDqfTzJqa3g2X7RiUdmEcQw0Uksh/CDmsB1Y2sBWbd4jFYhY4U7PBwESFecjD3DIeZJF7cLLUwPDYYIvA4fZVU+AYkdzSbHOuxP0M+Ft1gaFNn4UJAM0rkKlxq8jc28Bx8ALVJ7F2UMPEEvmYktI/N3b3mPmfpatDCD2jGvJxTDDso+naMAZG8wMq/OprEYhURnY2VVLE9ABc1WvJuxNpXoYLW+YWAWDYL+sgo7bu1WjCxxANiJTaNTwHV2/Kv1qHw2y22b94v3sLAe0WUB0Iv8AeKANY9TdPw8RzqR3cwpfNipB95N7oP8AZxfgQefvHqTUjtXaSQRNI97DgBqWJ0CgcyTpWQ6r4Bbnr/C0LO8HfOMpXaD7x0sXjGbbhjiErOCjWyZe8XJ4BQNWJqOEWLxOrMcLCeCrYzMNfebhHyNhciobCbKfCMuLliUocxaNbn2UOb5oxexA/FYC2ttL1c0xaFO0DLkK5s1xa3W/C1ZcAzy269dZJDc6N/Us0953y045CPwu6+GQ5uyDvxLyfeMT1zNf6Vh2/EA2EsAP97XgP+XLWDD7eZiwwyS4kZie0crHGLk3VXy3YDwB5a1qbaOMLYfOMOv+8rkALt3sknvHTS1+A6VkNdW8R5rVz4YZ+2MRcLL87lY8VsqGUWkiR/1KD/MVD4zdEBCMNK8P5Ce0juDcEK18pBAIK8CBpWc7RxkesmHWQczA9yPJHAJ9DW7szbMU4PZt3l95CCrr+pTqK0FdgmLuIXUiFEMiLd4O4/C5ztefEYUusucmZGWQucyOTwdGFuF/dIuBpqCLRe29nwxCIwymTPHmYMuUqfLkDrYa6C9yCK6NvNiBNfBxoskri7X92EfGx5N0HH+RrWF2fHh5XwU0azBiZImzZLuEBCM34dBbibZ+FmqfCjWTlblmM1RUqiTcWzmLgTOw5WZ42c1G7m70+yOVcXicjMbaqeGbqR1Hy6Hq8UoYBlIKkXBBuCDwIPOuQ7T3Vkjj7aM9pDzOgZLEgh1BtoRYkEjnwqw/Ztt1rnDNqti6H4fiXy1uPG/WtaTCa8d4zet+zaTEgPFGjCw3dZFT6j2TFAcMPiW06RzW4eTgcOoqqb5bpdlIZMOO7bO0Y4prqyj4L9Pd8uF921s0TwPHexIup+FhqrehAqv7SkkxGCjxMd1xMFybcQV7sq26G17c7Ac64QYhBDhsPsp1Mo7XscxwniMxnL1ljOWCoe1NrHEJGZLmVBkLfGvFSfzAlgetx41ObXxxgOzph7y4dL9SotceoLD1rTxeFjxkbTQKEnQZpoRwYc5Ih/Nf/Gb6aPh0HBMJEB/i/wDyp/hcWt22Kim9jHxJz8sjnI37bLV1lHBAI1BFxX2ovdebNg4D/wApR/CLf0qUqmcJEhewY6u0OzSlKVqt0pSlESlKURKUpREpSlESlKURKUpRFDY7aOTG4eMnSSOUeF/uyP8AKR61zrfmMjHTeJUjxui1YPtJnaObDSLoy5ip8VZD/pUbvriFkfDYtPdkj4dGjbUHxGa37tWdGbVLXZgjfNeb7Sid42JDP4uB3EAepWjvPtdpXWFfciCoAPxsoCljbieIHh5mr7u9s4YHBFn98K0svmBfL6AAed+tUXZWHGHgOMkF3Jy4ZTzbnIR0XW3iPI1cMTmOyY1uc0qQpfiT2jID62Y0j3NY26fXXws0Gdd8d/mqzAyGHH02qW3Xwhjwseb33HaOTxLSHMb/ADt6Vg3m+8MOG/vpLvx/Zx959Rwv3R61NgWqGjGfaDnlFh1UDxkdiT8kFQWum4v39b1dPZKG2GNBux5AqZAqBVfacYSdYcKQFHJpiLk/uKQPAmpvETBEZjwVSx8gL1E7sqI8GkjkAupnkY6e/dyT5A/SsNsBO7itoknODTdfw+7dymJHABJIAAuSeAA43qgjC6duY3Oze1L9iCdB/fdnbWO4zZOQN7WqO3q34bEAxw3SEizXADNqeYOi2tp536VEYHeXExOHWVj+ViWUjplJtby4cqnwaM9rZ49c/RUdK7SgPiBt4GPV4zGO5dkw0isilCChAyleFuVvCq9t3ais+Hyi6rih3rqAxEcoIW5110ubC/OqBDvROqSRJlWOW90C3Aze8EBvlDX1HDXS1SGzdxcVJCxypHciyyLZiOZvbMnIW56+uoowhmb3SXX/AJJ0cBsFhOe75XQP/UMZd40BdoxeTgqoNfeZiBy5XqjbwbzGaVXgRUeNS3ahxmsD14FD8LXJvwF9YBsVPhzJDmZRZo3TipB46HT1461H1IhUVrTO9V9K7UfEbUlI4/S6VuntuKOEgoROz2YE5nmdlzBrnk2tidOOvMx20N28S+FkJjZpXmMjBmQlQM1suX8X5dRY6C9UrETs7FnJZjxJJJ+Zq2bG39xBkhR2jyXAdmAXTmS17XA8rnrWr4DmGuzqS6QqbCjDuoswLhKWOJ1+1M7jbVEueFksClyDdgWWyy+91DRkg31Zib3rZxWxYsC8M8K5QJckupN0lstzfkrZDaofc+Qy7RlkRSIu+4vpbtCpU26sAD0/rcd4cJ2mFmTmYmt5gXH1AqLFNWJLA3q0ow72j1jaWzkZZfakag9lL2eLxMWmV8uIUfrur/4lB9aktl4rtYIpPjjVvmoNR+POXHYZvjjmjPoEcD/C1Rmi9vVlqnxCCGvGY52e657vNsx8Di80ZKqTniYcuq9NDpboRfjWvvHjxOYZQAv3IQqugVkLAgDkLFSB0YVZNuhZMdNhZTZZsjRN/dyCNVB8my5SPLhxqnTYORX7BltIJMtvE2HqD3df9auIRrBpdeByXkqWwsL2s8pN2TgfcXfS6CuP9m2VA17Mezy+OZwxt+7erhXMt98dmliwkfuQhV8CxAAHoLD1NdNqsjNk0OzmV6SiRaz3wxc0AbxOaUpSoysEpSlESlKURKUpREpSlESlKURKUpRFT/tMwWbDJIBrHJr4BxY/ULVU2FhzioThr+5PHIvUK5ySW8BdW866Ltsq5TDyfs51kS/MMApW3LgGPmBXP93C+Dx5R9CFdG8RlLKR4HKp9asoDj3RGItC87TYQFLa8+V3hO3qXBYd7cZ22K7KMdyK0MSjhobG372nkBV93kiMeHhVBmKzwKq3yg2dbC/K9hryqh7oYTNJJiH1XDoZTfW72JX6gnzAqzQ7TMuy45WN2hlizk6n7uVNSf02JraM2Ra0XD1PXNYoT6zYkR17wSNjf55Kc/2jjP8A2if/ANA/7dRezsbivasURhkLnsgw7a2WyaWbJ3r3J5W4VbahcGcuPnX+8hikH7pdT/T6VCa4SPhF2uY1VxEhurN8Zv8A8cjotLbuPxZw0wbDIqmJwzCcNYFTc27PWw5XqK3i23OMMmHMCqZlVEyy52I7vBAo46Djzrb3/wB5exT2dLFpFOe+tkYEW8z9LeNQ27+8iS4qETItxCsKMQHAkDXRwCO4TwNuduA4SYUM1A+rZfj8qtpEdvemCIhmZC4Y7siofeLZ4jWFhB2OdT/amTMRa9wR3GF9R4+FQ8aXIA59eHmTyFWuPd4PkmxBOWTEPDIF0yFmezcLL95pbUeOumDercx8L3480kPM2uU/Vblx1sBU2HGaJMJtVNSKHEM4ob4bLLJ3XyAHIKPxOyuxn7MSCTgA0ZB1YHl1GvTzGldH3T3gSdDGZM8sZKkmwMiqbCQC/A3HrXPVwTwlY1AGIYqe0z5ezEiMDE17Kr2162Jqx7n7upH7UJnGdU7NwpYGNSMxOa1rmw4X4eNR6QGuZNx6+FPoBfDiyY2QM522DSea0PtEwx7ZXtGF7yWQ6gg5+/oO8RIGt48TfWoVPby7zDFcIRHdsxa9ywUELcWsCASDx4DpUDUuA1zWAOVTT3sfHc5hmClWPc/Z8js8kUccrpoBIwyrf8RQrc8DYhhVcqybtbMx8b58PGVzKVJcALa/5uYI5a6eNIx8BtA2pQR+8DVJ2CZVkwJxEeNkK4Ze0eBWZe2AFs7BWByWFgAuUDgt7kk1MyY/GEEHCJa3/uB/26x7EVji5yzFzHHFCXIAzHvO2g0Fsy8KlNrYns4JX+GNm+Smqd7puAkMM/levgsIYTWIEz/bmdFAbu47FDCwhMMjqI1CsZwpItocuQ28r1kxOJnbE4TtYViAlexEue/3Mmlsot51L7Bw5TCwKeKxID55Rf61qbU1xmEXp20h9ECj6v8ASlYF5kBjnrqndubDbNx/GyzMaKo/abhSuIikGmaO3qjXvf8AeHyrYcrMMNjyLmNX7fxaFGZD6so/iXpXzakxx3tsY1MDh4R+gFHA87XHiRUDgNqZdn4mK/vSxW/euW+kQ+dTmNJhgYizcf55Kliva2O934uBI/7M+xwK8bsQNPjos1yTJ2jnrlu5J8yLetdirnu5uC9mh9pcd+Z0hhB6O4BPrx8k8a6FUWmPrPsuFiseyYRhwZuvNvG75SlKVDVulKUoiUpSiJSlKIlKUoiUpSiJSlKIqz9oGHY4USISGhlWQEcRyv6Eg+lQe2FG0MKMVFpiIRaVRxI5256asPDMNTV9xeGWRGRhdXUq3kRY1yLDYubZ2KYDUo2V14B14jyuLEHlcVYUbxNk3zC7ZkqLtGUN83+R4kdCLj1kp+GDsdiOw0aYgnyMgX5ZR9a9bkYftsBiofiJt5sgA+oFbW82IifZQaD9nnWw+HvHukDhlOnoONePs0lCRSFjbNMqDzy8K2JJhOdjWXNjGilQ4Yu7v59Vmx2/vZQ4cqgcyRqzknhrZgAOJurDUjhUQPtAzYiOZorFQ6MFN8yNlI1PMML1l21sANiDCzZVWTtFPMRzsALDmElJv4Px6Qm3d0Z8KMzAMlvfXgNQLEHUakfOukJkA2Yn3XClRqa0lw8olgLxzlMLBvHtn2qcy5cgIAAvfhUajkEEaEG49K80qc1oaKouVC+I57y915XZl2Z2+HkWYACYZiqm+QlRqCRqbjNw49ahU21PJ/uPd9pF1klNimQAfeBb95yCO71vewrDu/tiWXDRYbDtmmCkSSkHLCtzl4gZny2AA00OthU4d0oOyWMBgyksJQbS5zxfPxzHny0GmgqmMoZIfnZ89Xr2YJjtDoWVtt+k8xnhds2cLsGFIexyB0Or5+8XY8WYnixOt/K3CqXvnhWwmRYzKMM6lSolYrf4e8CFFrW62bpVjn2nicIpacLPCv8AaqQjgfmRjlYk6d0+lUPeLbsc+K7ZULABQFk4d3jmCnVfC44nyPWjMeXzNoUXtCNCZCqjwu5ge42KDZibfL6k/wBa2GZY2spSQFbG6m1z0vZv3hatz/bMZRw2HTO3uFe6qd4m+S3eOpGpIsFFuN9STGK7AugAAAAjCx8OfunMeeuvjVlabwvOEMbaHTOw2db1l2RIsc8L2EhDqcmvG+nLjfXS40rsWO2ikUTysRkQEmx6aW876edcX7RY2V4nYspzAsgUggixtmIPX04V0PYsjY4Qkrlw8IVn0yiWbibAfgViSepPPlCpbJycblc9kxqgdCHmN2I2z9VNbtYNo4AZP2srGWTwZze3oLL6Vh3qbOkeHHvYiVUNuOQHNIf4QR61LSYhVZVPFyQAATwBJJ6DxOlyBzFQ2yW9pxL4njFGDDB0Ov3kg8yAoPRagNJLi89ZK9eAGCEMbN2PLmQpllRMzmw7vePgt+PgLmojDP2mPlfXLDAsfD8TnO3rYJUjj2RB2zlgIlZjYm3DW68GOmnn41G7vpkhUyaS4qRpCNfedWYL4WRfpWG+UnrqS2eZva3f8czyVJ+zzFH27XjIjg+J0Y/5a94XdPtNoSw8II3zvbQBTqi+djbyzGtHcT/j4f3/AP43qX323hVWlggOrtfEOOZChcgPQBQD6jre0fW74tZiOC8zBMM0QPi/i42Z2XbzfotuLaYxu0oUjA9nw92W3A5Ro1umbKB4edXyqd9m+xuzhadh3pdF8FXn6n6BauNV1IIrVW3CxX9ADzC7yJe4z+OSUpSo6npSlKIlKUoiUpSiJSlKIlKUoiUpSiJVL3k2QuOaVUsuLw5tbgJEIDL9Da/I3voQaulUPfxZMPiIsXEbEjIx5XGoDdQwuP3akUadewyOCgdoVRBm8TbjnLMagyKqmExbJFiMM91zANY3GV4yCdOV1BHnlqXwKMuyJHU2IxSsCOIt2YB+dS02Hw+1os6WixajUHn5/EvRuI+lYYMGy7KxMEilZInuR4XRgR1BsRfwNTnRAZTEjMTCpYdHc0kgzbUdVPOWhFqlXxxxGHhxsQvNDcug/ELWlT5d4X8OtTOEUTo1yJcPKoZL6nvXzKRbQDS3MajlVB+zvbXZYjsSe5NoPBwND6i4/h6VaoMQuDkBBBwM5zKwN1hdv5RtxB4A9KjRoRa4tG7ZkrKiUkRYYinGx20Y7CJTys1Vf3q3BMYaXD6xgXMepZbcSpNyw52OvGqdPhitr2NwDcEMO8LgEg6HwOuldc2ptR3kOGwxHa2+8k4rCp5nq55L6nStFt32wgvh17aHQywPZixAt2iE/j6rwPLlbtCpLmtk+9QqV2bDiPLoVgxlaJ6D1ldgqHu4+JSZGw4a7MFvlJQ66hrD3evSul4TeVcwjxCnDzcg/uPw1jk91hqNOPKt3ZW1Ip0vERYaFbWKH4WXiprYxOFSRSsiq6niGAI+RqPGjCI7xNl6qwodENHZ+2+c+HXUiqn9pWEleBGTWNGzOANRpZW8hcg/qrmldeO66owEEk0K2OivmS9xp2bgjrwtwqF2ruu0bwfeREtiAoPs0akXRzdstg404W6HlUijx2sbVVf2hQHxone7MiN0yPRc7pV73k3FKxPOJVZ0BZgI1iUqLk2C87cze9qolT4UVsQTaqOk0V9HdVeEq4YzGkYZ58FeKFssc0dzeNxbvrbQXGUXB1zagEaU+ui7t4yR8LHBhECta801iUQsb6X9+W1tOANhw4cqQZAH+FK7OFYuZOUxhfPTjbosuD2u+LghgjJ7Vox7RLoTGnA6/G9tBx1vpytuFwqxoqILKoCqPAVXDsh8B97h88sdh28ZN2a3GVD8fUcDW9jt5k7JGgtLJNpCo/EeZboq/iva1uVVcQVvJd1f1dvXp4Lu7BMY+IDlpnPHGe5Ydsn2mdMKNY0IlxPkNUjPixsSOgqK/wBse0bXiRT93B2g82yMGPzsPTxrY2jiRgMHJZ8+JdrO/MyOL3PQKuoHQDrVb+zZL4tifwwsf8SD+prsxg7tzsAJDfeVCjxj38OFi4gnQC4e512qOwmL9mxE7jRk7RI/BmbKD6AsfTxrY3X3YOIJmmOXDJcuxNs9uIB6dW/rwktlbqieSTFYg5MMXeRb90upYkE/CmvHieXWsG3t4TjHTCYZckOZVUAWz8gSPwoONvC56CUXlxqs3nL7VYIIYA+NdM1W/wBxJv2XLoWxsWJYUdVyKb5B+QEhNOV1ANuV63axYTDCONEX3UUKPICwrLVO6U7F61gIaAb0pSlYWyUpSiJSlKIlKUoiUpSiJSlKIlKUoiVpbY2WmIheJ+DDQ8wRqCPI1u0rIJBmFq5ocC03FcRxOGmwk+U3SVDcEH5EHmCP9DzFXbYu9aY2N8PPZJpEKBxoHuDbybnbgTw6VM74bLw8sQM90sQBKBfs83DN+Qmw9eXEc+2judiYu8qdrGdQ8XfBHWw1Hyt41ah7I7RWsOfXovMOgx6BEPdeJhvGmow2qKBeGXUZZI34HkyH/UVcIttDDYqbDzDNhJWzAHUIJO8CPy96xHhca3vUsfjGkIMl+0Aysx4tbQFvzAaX52F9bk2PenBdphMJil1+6WKQjqBof4g4PoK7xAHFodjZvwUOjOdDa90I+WR3XEEbxPYrLgT/ALO7pGbBu2ZZVFzGW5SW95TpZ/IdLWLAYvtED5St+VwefEEaMp4g9DVB3D3osRhZjeNtIyeRP4Dfip5eOnPS0NsSXDktg2GQm7Yd75Dfj2bcYzx04a8rVWxocnSdfngV6Ghxw+GHw7W5Yj5HVuG1tHd6OVu0UtFMOEkZyty0bk40GhrWXFY2HSSNcSg/HEQj2txaNu6Tf4TWXCbzxlgkwOHl+CXQH9L+6w8j6VMA1xJc2xw62qWGsea0MyOnuM9omoVN7sPoJC8LHlLGyfUjL9a0Nr7ZwxOGyTxsBig7feBsoKS3JudFuQOguBppVoIqC3hwiZ8L3F1xSg90ajs5dD4VswtnceP0tYrYlW0jDDUar3tDeLBMjI80bK4KkKcxIOmgW5v5Vzfam7rqxMEc7w6ZWaJgdfC2vnYV2COFV91QPIAV7reFSO68o5/S40qg/qh+4RZiBb6rmu732eSSd/E3jTkotnbz+EeevgONdGw+HWNQiAKqiwA4AVg2htWKBc0sioPE6nyHE+lRZx+JxOkCGCI8ZpR3yP8AlxfLVuR4ViI98a113JZgQYNEFSGJu4n6HALb2vt0RERoplxDe5EvH9THgi+Jqr46dNmqznI+OnuxyiyoCeQ5Lf1YjXhpMbQlh2bAzqC8rm2ZzmeRurNxsOPT1Nc4wsUmMxShiWeV+83Qcz5KoOnQWqRR4QIJ/H1+lBp9JcxwaLYhuH9s8dSeXrs7bdhDh1Yku6viHJN8xlayk9TlQfOpjctosNBNip/df7pFtcvzYAHjc2HTQ3rQ36lX20oNEjRI9OQAvYeWa1aPYYjFsojiZkUZUVQciAcsx0v1JNyeNSpV4QBsBtPqqqv3VJc5orObYBqBKfV5WXeLeqXFtr3Yge7GDp5t8R/8FWn7PN2io9pkFiRaIEagHi/qNB4X61qbA3PjjmQYoh5TqsC97KBrmkPDL4cDw1vauiVFpEZrW93DuVpQKHEfE/UUgzdllty0CUpSq5X6UpSiJSlKIlKUoiUpSiJSlKIlKUoiUpSiJSlKIvE8CupVgCrAgg8CDxFc02tgMVsyQtBI3YMe6eKi/wCF1Omblfn9B06vEsQYFWAZSLEEXBHQg8a7Qovdm0TGSiUqiiOLDJwuI6uXNk3+WQAYrDRyj4gBceQYHX1FS+B3h2a8DYfvRRvfuOG0JN9G1C694a6GvW1/s2icloHMR+E95fTW6/Xyqt4j7PMYvBUf9Lj/AKrVOH6d4sMt/QVK79fBPiYH6ynZut4qN2rsVoDmVhJFfuSxm6+FyPdbw8NL11HdXboxWHVr/eL3ZB+Yc/I8fmOVUTC/Z/jfyx3Fjd+XQ5L1J7L2EuAkzyY5I2t3kUA5h0IJuR+78qzHLIjZVpkdYLFBbGo8QuqFrDfMizjJXvFYRJFyyIrqeTAEfI1EDdVU/wCHllg491WzJr+R7j5WrTxH2jYReBkf9KW/zEVgH2nYb+7m/hT/AO9Q2wowFgPWitolKohPicJ5z9wpX2fHpwlgl/XG0ZPqrEfStbH4bGyGImPD/dyiTSR9bKwtrHoO99K8wfaHg24uyfqRv+m9S+F25h5ASk0bAC57w08xxHrWCHttLeS2a6DFsZEn/wCgfWZWoWx54LhUHUtI5+Vl8edeTsbEyftcWwB/DCix/wCM3b6imK30wcehmVj+S7/VQRUdL9pWFHBZW8lH9WFZDIp8reXytXxqO3zxP9vYKawG7sELZ1S8nEu5Lv8AxNcj0qSJqpR/aZhSdVmXxKr/AEevO1du4fGxmKPGCC/vZlIzDoS1tOtj9NKwYMQnxg7bSstpdHDT3RBOUwJ8VVN7NrNjMVliBdV7kYXXN8TADrb5AVN7sJhsADJiJk7dhbKpzmMcbd2/ePM8P66L/Z5iQD2Usbow5MVzDxFrEetaH/oLG3t2Qt1zpb/Nf6VYEwnMqB0hzVCG0mHFMZ0Il53gcPlSs+9WBjdniwplkZixeW2pPEgm5HkAK0cRvljcSwji7mY2VIhYn946iw5iwre2f9mMpN5pFReiXY/WwH1q67F3egwq2iXU+851ZvM9PAWHhXF8SAy7xFS4VHpsc+M1G6SB5W8Vpbp7sjCoWc5p5NXbjb8oP8zzPpU/SlV73F5rFX0KE2E0MYLAlKUrVdEpSlESlKURKUpREpSlESlKURKUpREpSlESlKURKUpRFGbX2Gs/eDvFKBZZIyQbdGse8t+R6m1rmqxjsFteL3Ju1Xqojv6hlv8AImr1SuzIpbgDtCixqK2JaCWnMGX0uQ7Qk2i1xL7TbmLOF+QGU1FLsublFJ/A3+ldzpUptNLRY0Krf2MHmbohO21cdwW52LltaFlHV+5b0bX5CrDhPs4SNTJipwqgXITQDzdv9KvmJxARGc3IUEmwJOnQDUmqVgIJNqTdrMCmEjbuR8MzDr18T6DnbIpMSICZyAWD2dR4BDQC9xuBu2mWC97MwEc3/BYeNIgbe0zJnY8b9kranzJA4i1TUW5mG1MimV2GrOdfQLZV9AKm44woAUAACwAFgAOAA5CvVRHRnE2WevFWkOisaPEAd1m4Xe+qrGK3VMa/cLHLGP7CdQw/clIzKema48qhod3MFiyyR58LiFvmibWx65W94fpI0PAaV0CoLefdkYlQ6Hs8QmsbjQ6fhJGtuh5fMHpDjGciZa/Oa40iiNLZtaDp8HA8lSNofZ3io/cCyr+U2Pqrf0JqEm2LiE96GUeaN/O1jXS90N4pJw0U6MJotGbLo1tNSNA3hz4jwsldzS4kM1XAFV47Jo8dofCJAK4jg4cShvEJlJ5oHF/4asmAn2w+i9qB1kVF/wA4ua6VStH0yt+I9V3hdk93dFdLQyVXwG7eJkscZiWcf3SHKp8HIAzDwt61Z1UAAAWA0AHKvtKiPeXXq1hQmwxIcSZniUpSlaLqlKUoiUpSiJSlKIlKUoiUpSiJSlKIlKUoiUpSiJSlKIlKUoiUpSiJSlKIlKUoiUpSiJSlKIlKUoiUpSiJSlKIlKUoiUpSiJSlKIlKUoiUpSiL/9k="/>
          <p:cNvSpPr>
            <a:spLocks noChangeAspect="1" noChangeArrowheads="1"/>
          </p:cNvSpPr>
          <p:nvPr/>
        </p:nvSpPr>
        <p:spPr bwMode="auto">
          <a:xfrm>
            <a:off x="6350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97292" name="Picture 12" descr="http://www.rcerm.eu/images/logo%20UNECE.jpg"/>
          <p:cNvPicPr>
            <a:picLocks noChangeAspect="1" noChangeArrowheads="1"/>
          </p:cNvPicPr>
          <p:nvPr/>
        </p:nvPicPr>
        <p:blipFill>
          <a:blip r:embed="rId3" cstate="print"/>
          <a:srcRect/>
          <a:stretch>
            <a:fillRect/>
          </a:stretch>
        </p:blipFill>
        <p:spPr bwMode="auto">
          <a:xfrm>
            <a:off x="5715008" y="857232"/>
            <a:ext cx="1607355" cy="1285884"/>
          </a:xfrm>
          <a:prstGeom prst="rect">
            <a:avLst/>
          </a:prstGeom>
          <a:noFill/>
        </p:spPr>
      </p:pic>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24</a:t>
            </a:fld>
            <a:endParaRPr lang="tr-TR" dirty="0"/>
          </a:p>
        </p:txBody>
      </p:sp>
      <p:sp>
        <p:nvSpPr>
          <p:cNvPr id="97282" name="AutoShape 2" descr="data:image/jpeg;base64,/9j/4AAQSkZJRgABAQAAAQABAAD/2wCEAAkGBhMSERUUExQWFRMWFBoXFhgYGBoYGxgeGRgXHxoaGhgcGzIeGRsjHhkYIC8gIycpLCwsGB8yNTAqNSYrLCkBCQoKDgwOGg8PGi0kHyUuNTU1LzUpKSwqMi8qNC8zLi8zKS4qNC0tLCwsLCwtLy8sLDQtLC4tKSwtLCwvKS80L//AABEIAKYBMAMBIgACEQEDEQH/xAAbAAEAAgMBAQAAAAAAAAAAAAAABQYDBAcCAf/EAEYQAAIBAgMFBQUFBQUHBQEAAAECAwARBBIhBQYxQVETImFxgRQyUpGhByNCYnIzgpKxwUNTorLRFSQ0Y8LT8BZUs9LhlP/EABoBAQACAwEAAAAAAAAAAAAAAAAEBQECAwb/xAA3EQABAgIHBQgBAwQDAAAAAAABAAIDEQQSITFBUWFxgZGh8AUTIjKxwdHhQhQj8TNSYqIVcoL/2gAMAwEAAhEDEQA/AO40pSiJSlKIlKUoiUpSiJSlKIlKVjkxCqyqSAzXCjmbC5sPAURZKVp7T2tFh0zyuFHLqT0A4k1F7B23LjHMir2WGU2F7F5T/JVHhz58a3DCW1sFxdGYHiHO04e+xWClKjdp7ejhITV5W92JBmc+NuQ8TYVqASZBdHODRNxUlWDF4+OIXkkRB+Zgv86iPZMXiP2sns0Z/BEQ0n70pFlP6R61tYTdrDRnMIwz8S7/AHjX65muflW9VovPD5XKu93lbx+L+MliG9uHPuF5eX3cUjj5hbH51hm3wVSAcNiu8Qq3iy3JBNhmYEmwPyqfAqD3onVPZWdgqjFKSSbAfdy8TWzKhMpc1pF7xrZ1hw+SV6XepOLQ4lP1QPp8gaz4TebCyGyzJm4ZWORv4Wsa0H30hb9gk2Ibh93G1h5kgAeetbeCg9ojHtEOlrWmVC5PxEKMo+QOnAVlzABNwI3+y1ZFc4yY4O3GXEGSl6VBHdfs9cLK8B+G+eM663jbh6Eca+Db8kBy4yMIt7CaO7RH9X4o+XHTxrSpPymfquve1f6glreOPyAp6leY5AwBUggi4INwR1B51r7RWUxnsSBINVzC6tb8LcwD1BFtPI6AWyXYmQmtqlV3Ye+kU7dlIOxnBKlGOhINrBut+R186npsQqAFiFBIUEm2p4DzJ0rZzHNMiFzhxmRW1mGYWSlKVouqUpSiJSlKIlKUoiUpSiJSlKIlKUoiUpSiJSlKIlKVrbRx6QRNK5sqC58egHiTYetZAnYFgkNEyvm09opBE8r+6gv4noB4k2HrVP2HtgiLEbQxGrE9nEvQC3dToC1gf0knnWlv9tl3jw8TWVmQTSKOWb3Fvzt3r9dDpWDG4G+GwySP2WGjjDuxBLO8t2yov4mCka8BmN+FT4cEBgrYnkPlUdIpbnRiGXMH+xxOgE71H4LDzbSxN5GNuMj8FjToL6DoB6nma6psxYxCgi/ZZRkt05HXjfjfne9c92MpxjjDQIYcGpzS63aQX/tG5s1tANBrxyirbtPEPNJ7JhzkCgdvIv8AZqeCJ0dh8h9FJm4htwGGQ169Vns6TGOieYk35nIaDM64BfcVtaSeRocIQMptLORdUPwoPxv9B/Lf2VsaPDg5ASze/IxzO56s3E/yqJbCnZ5zxBmwZ/aJqzQnnIvMrzYcuI523cfvGoypAO3mkXMiqdAvxu3BU/nUZwJsZd1ep7HAEui+Ye90s553nkpTEYlI1LOwVRxLEAD1NQ43lMumFgeYf3h+7j9GbVreANfIdgXIlxbdvIOCgExx3+CO2v6jc6X0qdArTwt19F2HeP8A8RxPwOahfZsc/vSww+CRmQ/xOQL+lRe3sBKns5kxbkHEqLskShTkk73u2vy101qybQxEaoe0lEQP4iwS3kTpVc2/t3Cv7MvbRyBcQrPqG0CSDMbC3Ej511hlxNg5KPSAxrZF1tl7jnlNbC7Akw5eVMUiXF3LxIFNrm7ZCovqe8dazxbUxaqGaKPERnXPh31t1CPofRjWy21sLiFMYnjJbhZ1zAjgyg/iBsQbaECveGxUccphyiMsc6mwAlJAzEEAAve9wNdL861LifMLdi3DGg+B0htnbvmF5wm82Hkv94I2X30l+7ZfMN5jUaV8g3kw0svYK6uzKSLaqwsbgHgTYHTwNV77R9hF0GIUsSllZeIC694C2hBOvh5VQcBjnhkWSM2dTcH+h6g8KkwqMyKys0/yq2k9pRaNFEN7RLPMbF1ObZMmFJkwgzR3u+HJ0PUxH8Dfl4H0FS2zNqR4iMPGbjgQdGUjirDkRUFHvYcTGiYUXxDr3yQcsHxM1xrrwHP6FJsF8IBPhy8jgXxCkkmcXJLeDi5It5a8+DmzsfY7q/2KnsiAGtBtZjkNnuOFtiid/NhLIXmh1kit26W1sVBV7c9OJ4aH4TXndHbvtUb4LEHNmQhGOpItwN+LD3gfA9Kk94laSOPH4Nu+i62/HHzVhzym+nnzAqp4cxzyLJhrQYpSGEXCOQg/2Z/CT8B0N7A8alQ/HCqnDHI/Cq4x7qk12fleMHA5a6bxerXuTvA7F8LObzREgE/iCmxBPMg8+Y8iat1cm21jGg2h26qVuUlCnQ2ZFzqRyN86n1ro2F2yGxDQm18iyxEfiRhY+oYH0I8aj0iFc9uIn8qdQaTMOhPNrTLaLZeik6UpURWqUpSiJSlKIlKUoiUpSiJSlKIlKUoiUpSiJVB+1DaZ+7gB5GRvqF9Pe+lX6uSb+zlsdKDwUKo/gB/mTUyhtrRdiqe14pZRiBiZdcFl36A9vIe4QCMacQthe3XnWnPLLj5ixsqIOZ7kKDqfTzJqa3g2X7RiUdmEcQw0Uksh/CDmsB1Y2sBWbd4jFYhY4U7PBwESFecjD3DIeZJF7cLLUwPDYYIvA4fZVU+AYkdzSbHOuxP0M+Ft1gaFNn4UJAM0rkKlxq8jc28Bx8ALVJ7F2UMPEEvmYktI/N3b3mPmfpatDCD2jGvJxTDDso+naMAZG8wMq/OprEYhURnY2VVLE9ABc1WvJuxNpXoYLW+YWAWDYL+sgo7bu1WjCxxANiJTaNTwHV2/Kv1qHw2y22b94v3sLAe0WUB0Iv8AeKANY9TdPw8RzqR3cwpfNipB95N7oP8AZxfgQefvHqTUjtXaSQRNI97DgBqWJ0CgcyTpWQ6r4Bbnr/C0LO8HfOMpXaD7x0sXjGbbhjiErOCjWyZe8XJ4BQNWJqOEWLxOrMcLCeCrYzMNfebhHyNhciobCbKfCMuLliUocxaNbn2UOb5oxexA/FYC2ttL1c0xaFO0DLkK5s1xa3W/C1ZcAzy269dZJDc6N/Us0953y045CPwu6+GQ5uyDvxLyfeMT1zNf6Vh2/EA2EsAP97XgP+XLWDD7eZiwwyS4kZie0crHGLk3VXy3YDwB5a1qbaOMLYfOMOv+8rkALt3sknvHTS1+A6VkNdW8R5rVz4YZ+2MRcLL87lY8VsqGUWkiR/1KD/MVD4zdEBCMNK8P5Ce0juDcEK18pBAIK8CBpWc7RxkesmHWQczA9yPJHAJ9DW7szbMU4PZt3l95CCrr+pTqK0FdgmLuIXUiFEMiLd4O4/C5ztefEYUusucmZGWQucyOTwdGFuF/dIuBpqCLRe29nwxCIwymTPHmYMuUqfLkDrYa6C9yCK6NvNiBNfBxoskri7X92EfGx5N0HH+RrWF2fHh5XwU0azBiZImzZLuEBCM34dBbibZ+FmqfCjWTlblmM1RUqiTcWzmLgTOw5WZ42c1G7m70+yOVcXicjMbaqeGbqR1Hy6Hq8UoYBlIKkXBBuCDwIPOuQ7T3Vkjj7aM9pDzOgZLEgh1BtoRYkEjnwqw/Ztt1rnDNqti6H4fiXy1uPG/WtaTCa8d4zet+zaTEgPFGjCw3dZFT6j2TFAcMPiW06RzW4eTgcOoqqb5bpdlIZMOO7bO0Y4prqyj4L9Pd8uF921s0TwPHexIup+FhqrehAqv7SkkxGCjxMd1xMFybcQV7sq26G17c7Ac64QYhBDhsPsp1Mo7XscxwniMxnL1ljOWCoe1NrHEJGZLmVBkLfGvFSfzAlgetx41ObXxxgOzph7y4dL9SotceoLD1rTxeFjxkbTQKEnQZpoRwYc5Ih/Nf/Gb6aPh0HBMJEB/i/wDyp/hcWt22Kim9jHxJz8sjnI37bLV1lHBAI1BFxX2ovdebNg4D/wApR/CLf0qUqmcJEhewY6u0OzSlKVqt0pSlESlKURKUpREpSlESlKURKUpRFDY7aOTG4eMnSSOUeF/uyP8AKR61zrfmMjHTeJUjxui1YPtJnaObDSLoy5ip8VZD/pUbvriFkfDYtPdkj4dGjbUHxGa37tWdGbVLXZgjfNeb7Sid42JDP4uB3EAepWjvPtdpXWFfciCoAPxsoCljbieIHh5mr7u9s4YHBFn98K0svmBfL6AAed+tUXZWHGHgOMkF3Jy4ZTzbnIR0XW3iPI1cMTmOyY1uc0qQpfiT2jID62Y0j3NY26fXXws0Gdd8d/mqzAyGHH02qW3Xwhjwseb33HaOTxLSHMb/ADt6Vg3m+8MOG/vpLvx/Zx959Rwv3R61NgWqGjGfaDnlFh1UDxkdiT8kFQWum4v39b1dPZKG2GNBux5AqZAqBVfacYSdYcKQFHJpiLk/uKQPAmpvETBEZjwVSx8gL1E7sqI8GkjkAupnkY6e/dyT5A/SsNsBO7itoknODTdfw+7dymJHABJIAAuSeAA43qgjC6duY3Oze1L9iCdB/fdnbWO4zZOQN7WqO3q34bEAxw3SEizXADNqeYOi2tp536VEYHeXExOHWVj+ViWUjplJtby4cqnwaM9rZ49c/RUdK7SgPiBt4GPV4zGO5dkw0isilCChAyleFuVvCq9t3ais+Hyi6rih3rqAxEcoIW5110ubC/OqBDvROqSRJlWOW90C3Aze8EBvlDX1HDXS1SGzdxcVJCxypHciyyLZiOZvbMnIW56+uoowhmb3SXX/AJJ0cBsFhOe75XQP/UMZd40BdoxeTgqoNfeZiBy5XqjbwbzGaVXgRUeNS3ahxmsD14FD8LXJvwF9YBsVPhzJDmZRZo3TipB46HT1461H1IhUVrTO9V9K7UfEbUlI4/S6VuntuKOEgoROz2YE5nmdlzBrnk2tidOOvMx20N28S+FkJjZpXmMjBmQlQM1suX8X5dRY6C9UrETs7FnJZjxJJJ+Zq2bG39xBkhR2jyXAdmAXTmS17XA8rnrWr4DmGuzqS6QqbCjDuoswLhKWOJ1+1M7jbVEueFksClyDdgWWyy+91DRkg31Zib3rZxWxYsC8M8K5QJckupN0lstzfkrZDaofc+Qy7RlkRSIu+4vpbtCpU26sAD0/rcd4cJ2mFmTmYmt5gXH1AqLFNWJLA3q0ow72j1jaWzkZZfakag9lL2eLxMWmV8uIUfrur/4lB9aktl4rtYIpPjjVvmoNR+POXHYZvjjmjPoEcD/C1Rmi9vVlqnxCCGvGY52e657vNsx8Di80ZKqTniYcuq9NDpboRfjWvvHjxOYZQAv3IQqugVkLAgDkLFSB0YVZNuhZMdNhZTZZsjRN/dyCNVB8my5SPLhxqnTYORX7BltIJMtvE2HqD3df9auIRrBpdeByXkqWwsL2s8pN2TgfcXfS6CuP9m2VA17Mezy+OZwxt+7erhXMt98dmliwkfuQhV8CxAAHoLD1NdNqsjNk0OzmV6SiRaz3wxc0AbxOaUpSoysEpSlESlKURKUpREpSlESlKURKUpRFT/tMwWbDJIBrHJr4BxY/ULVU2FhzioThr+5PHIvUK5ySW8BdW866Ltsq5TDyfs51kS/MMApW3LgGPmBXP93C+Dx5R9CFdG8RlLKR4HKp9asoDj3RGItC87TYQFLa8+V3hO3qXBYd7cZ22K7KMdyK0MSjhobG372nkBV93kiMeHhVBmKzwKq3yg2dbC/K9hryqh7oYTNJJiH1XDoZTfW72JX6gnzAqzQ7TMuy45WN2hlizk6n7uVNSf02JraM2Ra0XD1PXNYoT6zYkR17wSNjf55Kc/2jjP8A2if/ANA/7dRezsbivasURhkLnsgw7a2WyaWbJ3r3J5W4VbahcGcuPnX+8hikH7pdT/T6VCa4SPhF2uY1VxEhurN8Zv8A8cjotLbuPxZw0wbDIqmJwzCcNYFTc27PWw5XqK3i23OMMmHMCqZlVEyy52I7vBAo46Djzrb3/wB5exT2dLFpFOe+tkYEW8z9LeNQ27+8iS4qETItxCsKMQHAkDXRwCO4TwNuduA4SYUM1A+rZfj8qtpEdvemCIhmZC4Y7siofeLZ4jWFhB2OdT/amTMRa9wR3GF9R4+FQ8aXIA59eHmTyFWuPd4PkmxBOWTEPDIF0yFmezcLL95pbUeOumDercx8L3480kPM2uU/Vblx1sBU2HGaJMJtVNSKHEM4ob4bLLJ3XyAHIKPxOyuxn7MSCTgA0ZB1YHl1GvTzGldH3T3gSdDGZM8sZKkmwMiqbCQC/A3HrXPVwTwlY1AGIYqe0z5ezEiMDE17Kr2162Jqx7n7upH7UJnGdU7NwpYGNSMxOa1rmw4X4eNR6QGuZNx6+FPoBfDiyY2QM522DSea0PtEwx7ZXtGF7yWQ6gg5+/oO8RIGt48TfWoVPby7zDFcIRHdsxa9ywUELcWsCASDx4DpUDUuA1zWAOVTT3sfHc5hmClWPc/Z8js8kUccrpoBIwyrf8RQrc8DYhhVcqybtbMx8b58PGVzKVJcALa/5uYI5a6eNIx8BtA2pQR+8DVJ2CZVkwJxEeNkK4Ze0eBWZe2AFs7BWByWFgAuUDgt7kk1MyY/GEEHCJa3/uB/26x7EVji5yzFzHHFCXIAzHvO2g0Fsy8KlNrYns4JX+GNm+Smqd7puAkMM/levgsIYTWIEz/bmdFAbu47FDCwhMMjqI1CsZwpItocuQ28r1kxOJnbE4TtYViAlexEue/3Mmlsot51L7Bw5TCwKeKxID55Rf61qbU1xmEXp20h9ECj6v8ASlYF5kBjnrqndubDbNx/GyzMaKo/abhSuIikGmaO3qjXvf8AeHyrYcrMMNjyLmNX7fxaFGZD6so/iXpXzakxx3tsY1MDh4R+gFHA87XHiRUDgNqZdn4mK/vSxW/euW+kQ+dTmNJhgYizcf55Kliva2O934uBI/7M+xwK8bsQNPjos1yTJ2jnrlu5J8yLetdirnu5uC9mh9pcd+Z0hhB6O4BPrx8k8a6FUWmPrPsuFiseyYRhwZuvNvG75SlKVDVulKUoiUpSiJSlKIlKUoiUpSiJSlKIqz9oGHY4USISGhlWQEcRyv6Eg+lQe2FG0MKMVFpiIRaVRxI5256asPDMNTV9xeGWRGRhdXUq3kRY1yLDYubZ2KYDUo2V14B14jyuLEHlcVYUbxNk3zC7ZkqLtGUN83+R4kdCLj1kp+GDsdiOw0aYgnyMgX5ZR9a9bkYftsBiofiJt5sgA+oFbW82IifZQaD9nnWw+HvHukDhlOnoONePs0lCRSFjbNMqDzy8K2JJhOdjWXNjGilQ4Yu7v59Vmx2/vZQ4cqgcyRqzknhrZgAOJurDUjhUQPtAzYiOZorFQ6MFN8yNlI1PMML1l21sANiDCzZVWTtFPMRzsALDmElJv4Px6Qm3d0Z8KMzAMlvfXgNQLEHUakfOukJkA2Yn3XClRqa0lw8olgLxzlMLBvHtn2qcy5cgIAAvfhUajkEEaEG49K80qc1oaKouVC+I57y915XZl2Z2+HkWYACYZiqm+QlRqCRqbjNw49ahU21PJ/uPd9pF1klNimQAfeBb95yCO71vewrDu/tiWXDRYbDtmmCkSSkHLCtzl4gZny2AA00OthU4d0oOyWMBgyksJQbS5zxfPxzHny0GmgqmMoZIfnZ89Xr2YJjtDoWVtt+k8xnhds2cLsGFIexyB0Or5+8XY8WYnixOt/K3CqXvnhWwmRYzKMM6lSolYrf4e8CFFrW62bpVjn2nicIpacLPCv8AaqQjgfmRjlYk6d0+lUPeLbsc+K7ZULABQFk4d3jmCnVfC44nyPWjMeXzNoUXtCNCZCqjwu5ge42KDZibfL6k/wBa2GZY2spSQFbG6m1z0vZv3hatz/bMZRw2HTO3uFe6qd4m+S3eOpGpIsFFuN9STGK7AugAAAAjCx8OfunMeeuvjVlabwvOEMbaHTOw2db1l2RIsc8L2EhDqcmvG+nLjfXS40rsWO2ikUTysRkQEmx6aW876edcX7RY2V4nYspzAsgUggixtmIPX04V0PYsjY4Qkrlw8IVn0yiWbibAfgViSepPPlCpbJycblc9kxqgdCHmN2I2z9VNbtYNo4AZP2srGWTwZze3oLL6Vh3qbOkeHHvYiVUNuOQHNIf4QR61LSYhVZVPFyQAATwBJJ6DxOlyBzFQ2yW9pxL4njFGDDB0Ov3kg8yAoPRagNJLi89ZK9eAGCEMbN2PLmQpllRMzmw7vePgt+PgLmojDP2mPlfXLDAsfD8TnO3rYJUjj2RB2zlgIlZjYm3DW68GOmnn41G7vpkhUyaS4qRpCNfedWYL4WRfpWG+UnrqS2eZva3f8czyVJ+zzFH27XjIjg+J0Y/5a94XdPtNoSw8II3zvbQBTqi+djbyzGtHcT/j4f3/AP43qX323hVWlggOrtfEOOZChcgPQBQD6jre0fW74tZiOC8zBMM0QPi/i42Z2XbzfotuLaYxu0oUjA9nw92W3A5Ro1umbKB4edXyqd9m+xuzhadh3pdF8FXn6n6BauNV1IIrVW3CxX9ADzC7yJe4z+OSUpSo6npSlKIlKUoiUpSiJSlKIlKUoiUpSiJVL3k2QuOaVUsuLw5tbgJEIDL9Da/I3voQaulUPfxZMPiIsXEbEjIx5XGoDdQwuP3akUadewyOCgdoVRBm8TbjnLMagyKqmExbJFiMM91zANY3GV4yCdOV1BHnlqXwKMuyJHU2IxSsCOIt2YB+dS02Hw+1os6WixajUHn5/EvRuI+lYYMGy7KxMEilZInuR4XRgR1BsRfwNTnRAZTEjMTCpYdHc0kgzbUdVPOWhFqlXxxxGHhxsQvNDcug/ELWlT5d4X8OtTOEUTo1yJcPKoZL6nvXzKRbQDS3MajlVB+zvbXZYjsSe5NoPBwND6i4/h6VaoMQuDkBBBwM5zKwN1hdv5RtxB4A9KjRoRa4tG7ZkrKiUkRYYinGx20Y7CJTys1Vf3q3BMYaXD6xgXMepZbcSpNyw52OvGqdPhitr2NwDcEMO8LgEg6HwOuldc2ptR3kOGwxHa2+8k4rCp5nq55L6nStFt32wgvh17aHQywPZixAt2iE/j6rwPLlbtCpLmtk+9QqV2bDiPLoVgxlaJ6D1ldgqHu4+JSZGw4a7MFvlJQ66hrD3evSul4TeVcwjxCnDzcg/uPw1jk91hqNOPKt3ZW1Ip0vERYaFbWKH4WXiprYxOFSRSsiq6niGAI+RqPGjCI7xNl6qwodENHZ+2+c+HXUiqn9pWEleBGTWNGzOANRpZW8hcg/qrmldeO66owEEk0K2OivmS9xp2bgjrwtwqF2ruu0bwfeREtiAoPs0akXRzdstg404W6HlUijx2sbVVf2hQHxone7MiN0yPRc7pV73k3FKxPOJVZ0BZgI1iUqLk2C87cze9qolT4UVsQTaqOk0V9HdVeEq4YzGkYZ58FeKFssc0dzeNxbvrbQXGUXB1zagEaU+ui7t4yR8LHBhECta801iUQsb6X9+W1tOANhw4cqQZAH+FK7OFYuZOUxhfPTjbosuD2u+LghgjJ7Vox7RLoTGnA6/G9tBx1vpytuFwqxoqILKoCqPAVXDsh8B97h88sdh28ZN2a3GVD8fUcDW9jt5k7JGgtLJNpCo/EeZboq/iva1uVVcQVvJd1f1dvXp4Lu7BMY+IDlpnPHGe5Ydsn2mdMKNY0IlxPkNUjPixsSOgqK/wBse0bXiRT93B2g82yMGPzsPTxrY2jiRgMHJZ8+JdrO/MyOL3PQKuoHQDrVb+zZL4tifwwsf8SD+prsxg7tzsAJDfeVCjxj38OFi4gnQC4e512qOwmL9mxE7jRk7RI/BmbKD6AsfTxrY3X3YOIJmmOXDJcuxNs9uIB6dW/rwktlbqieSTFYg5MMXeRb90upYkE/CmvHieXWsG3t4TjHTCYZckOZVUAWz8gSPwoONvC56CUXlxqs3nL7VYIIYA+NdM1W/wBxJv2XLoWxsWJYUdVyKb5B+QEhNOV1ANuV63axYTDCONEX3UUKPICwrLVO6U7F61gIaAb0pSlYWyUpSiJSlKIlKUoiUpSiJSlKIlKUoiVpbY2WmIheJ+DDQ8wRqCPI1u0rIJBmFq5ocC03FcRxOGmwk+U3SVDcEH5EHmCP9DzFXbYu9aY2N8PPZJpEKBxoHuDbybnbgTw6VM74bLw8sQM90sQBKBfs83DN+Qmw9eXEc+2judiYu8qdrGdQ8XfBHWw1Hyt41ah7I7RWsOfXovMOgx6BEPdeJhvGmow2qKBeGXUZZI34HkyH/UVcIttDDYqbDzDNhJWzAHUIJO8CPy96xHhca3vUsfjGkIMl+0Aysx4tbQFvzAaX52F9bk2PenBdphMJil1+6WKQjqBof4g4PoK7xAHFodjZvwUOjOdDa90I+WR3XEEbxPYrLgT/ALO7pGbBu2ZZVFzGW5SW95TpZ/IdLWLAYvtED5St+VwefEEaMp4g9DVB3D3osRhZjeNtIyeRP4Dfip5eOnPS0NsSXDktg2GQm7Yd75Dfj2bcYzx04a8rVWxocnSdfngV6Ghxw+GHw7W5Yj5HVuG1tHd6OVu0UtFMOEkZyty0bk40GhrWXFY2HSSNcSg/HEQj2txaNu6Tf4TWXCbzxlgkwOHl+CXQH9L+6w8j6VMA1xJc2xw62qWGsea0MyOnuM9omoVN7sPoJC8LHlLGyfUjL9a0Nr7ZwxOGyTxsBig7feBsoKS3JudFuQOguBppVoIqC3hwiZ8L3F1xSg90ajs5dD4VswtnceP0tYrYlW0jDDUar3tDeLBMjI80bK4KkKcxIOmgW5v5Vzfam7rqxMEc7w6ZWaJgdfC2vnYV2COFV91QPIAV7reFSO68o5/S40qg/qh+4RZiBb6rmu732eSSd/E3jTkotnbz+EeevgONdGw+HWNQiAKqiwA4AVg2htWKBc0sioPE6nyHE+lRZx+JxOkCGCI8ZpR3yP8AlxfLVuR4ViI98a113JZgQYNEFSGJu4n6HALb2vt0RERoplxDe5EvH9THgi+Jqr46dNmqznI+OnuxyiyoCeQ5Lf1YjXhpMbQlh2bAzqC8rm2ZzmeRurNxsOPT1Nc4wsUmMxShiWeV+83Qcz5KoOnQWqRR4QIJ/H1+lBp9JcxwaLYhuH9s8dSeXrs7bdhDh1Yku6viHJN8xlayk9TlQfOpjctosNBNip/df7pFtcvzYAHjc2HTQ3rQ36lX20oNEjRI9OQAvYeWa1aPYYjFsojiZkUZUVQciAcsx0v1JNyeNSpV4QBsBtPqqqv3VJc5orObYBqBKfV5WXeLeqXFtr3Yge7GDp5t8R/8FWn7PN2io9pkFiRaIEagHi/qNB4X61qbA3PjjmQYoh5TqsC97KBrmkPDL4cDw1vauiVFpEZrW93DuVpQKHEfE/UUgzdllty0CUpSq5X6UpSiJSlKIlKUoiUpSiJSlKIlKUoiUpSiJSlKIvE8CupVgCrAgg8CDxFc02tgMVsyQtBI3YMe6eKi/wCF1Omblfn9B06vEsQYFWAZSLEEXBHQg8a7Qovdm0TGSiUqiiOLDJwuI6uXNk3+WQAYrDRyj4gBceQYHX1FS+B3h2a8DYfvRRvfuOG0JN9G1C694a6GvW1/s2icloHMR+E95fTW6/Xyqt4j7PMYvBUf9Lj/AKrVOH6d4sMt/QVK79fBPiYH6ynZut4qN2rsVoDmVhJFfuSxm6+FyPdbw8NL11HdXboxWHVr/eL3ZB+Yc/I8fmOVUTC/Z/jfyx3Fjd+XQ5L1J7L2EuAkzyY5I2t3kUA5h0IJuR+78qzHLIjZVpkdYLFBbGo8QuqFrDfMizjJXvFYRJFyyIrqeTAEfI1EDdVU/wCHllg491WzJr+R7j5WrTxH2jYReBkf9KW/zEVgH2nYb+7m/hT/AO9Q2wowFgPWitolKohPicJ5z9wpX2fHpwlgl/XG0ZPqrEfStbH4bGyGImPD/dyiTSR9bKwtrHoO99K8wfaHg24uyfqRv+m9S+F25h5ASk0bAC57w08xxHrWCHttLeS2a6DFsZEn/wCgfWZWoWx54LhUHUtI5+Vl8edeTsbEyftcWwB/DCix/wCM3b6imK30wcehmVj+S7/VQRUdL9pWFHBZW8lH9WFZDIp8reXytXxqO3zxP9vYKawG7sELZ1S8nEu5Lv8AxNcj0qSJqpR/aZhSdVmXxKr/AEevO1du4fGxmKPGCC/vZlIzDoS1tOtj9NKwYMQnxg7bSstpdHDT3RBOUwJ8VVN7NrNjMVliBdV7kYXXN8TADrb5AVN7sJhsADJiJk7dhbKpzmMcbd2/ePM8P66L/Z5iQD2Usbow5MVzDxFrEetaH/oLG3t2Qt1zpb/Nf6VYEwnMqB0hzVCG0mHFMZ0Il53gcPlSs+9WBjdniwplkZixeW2pPEgm5HkAK0cRvljcSwji7mY2VIhYn946iw5iwre2f9mMpN5pFReiXY/WwH1q67F3egwq2iXU+851ZvM9PAWHhXF8SAy7xFS4VHpsc+M1G6SB5W8Vpbp7sjCoWc5p5NXbjb8oP8zzPpU/SlV73F5rFX0KE2E0MYLAlKUrVdEpSlESlKURKUpREpSlESlKURKUpREpSlESlKURKUpRFGbX2Gs/eDvFKBZZIyQbdGse8t+R6m1rmqxjsFteL3Ju1Xqojv6hlv8AImr1SuzIpbgDtCixqK2JaCWnMGX0uQ7Qk2i1xL7TbmLOF+QGU1FLsublFJ/A3+ldzpUptNLRY0Krf2MHmbohO21cdwW52LltaFlHV+5b0bX5CrDhPs4SNTJipwqgXITQDzdv9KvmJxARGc3IUEmwJOnQDUmqVgIJNqTdrMCmEjbuR8MzDr18T6DnbIpMSICZyAWD2dR4BDQC9xuBu2mWC97MwEc3/BYeNIgbe0zJnY8b9kranzJA4i1TUW5mG1MimV2GrOdfQLZV9AKm44woAUAACwAFgAOAA5CvVRHRnE2WevFWkOisaPEAd1m4Xe+qrGK3VMa/cLHLGP7CdQw/clIzKema48qhod3MFiyyR58LiFvmibWx65W94fpI0PAaV0CoLefdkYlQ6Hs8QmsbjQ6fhJGtuh5fMHpDjGciZa/Oa40iiNLZtaDp8HA8lSNofZ3io/cCyr+U2Pqrf0JqEm2LiE96GUeaN/O1jXS90N4pJw0U6MJotGbLo1tNSNA3hz4jwsldzS4kM1XAFV47Jo8dofCJAK4jg4cShvEJlJ5oHF/4asmAn2w+i9qB1kVF/wA4ua6VStH0yt+I9V3hdk93dFdLQyVXwG7eJkscZiWcf3SHKp8HIAzDwt61Z1UAAAWA0AHKvtKiPeXXq1hQmwxIcSZniUpSlaLqlKUoiUpSiJSlKIlKUoiUpSiJSlKIlKUoiUpSiJSlKIlKUoiUpSiJSlKIlKUoiUpSiJSlKIlKUoiUpSiJSlKIlKUoiUpSiJSlKIlKUoiUpSiL/9k="/>
          <p:cNvSpPr>
            <a:spLocks noChangeAspect="1" noChangeArrowheads="1"/>
          </p:cNvSpPr>
          <p:nvPr/>
        </p:nvSpPr>
        <p:spPr bwMode="auto">
          <a:xfrm>
            <a:off x="6350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97284" name="AutoShape 4" descr="data:image/jpeg;base64,/9j/4AAQSkZJRgABAQAAAQABAAD/2wCEAAkGBhMSERUUExQWFRMWFBoXFhgYGBoYGxgeGRgXHxoaGhgcGzIeGRsjHhkYIC8gIycpLCwsGB8yNTAqNSYrLCkBCQoKDgwOGg8PGi0kHyUuNTU1LzUpKSwqMi8qNC8zLi8zKS4qNC0tLCwsLCwtLy8sLDQtLC4tKSwtLCwvKS80L//AABEIAKYBMAMBIgACEQEDEQH/xAAbAAEAAgMBAQAAAAAAAAAAAAAABQYDBAcCAf/EAEYQAAIBAgMFBQUFBQUHBQEAAAECAwARBBIhBQYxQVETImFxgRQyUpGhByNCYnIzgpKxwUNTorLRFSQ0Y8LT8BZUs9LhlP/EABoBAQACAwEAAAAAAAAAAAAAAAAEBQECAwb/xAA3EQABAgIHBQgBAwQDAAAAAAABAAIDEQQSITFBUWFxgZGh8AUTIjKxwdHhQhQj8TNSYqIVcoL/2gAMAwEAAhEDEQA/AO40pSiJSlKIlKUoiUpSiJSlKIlKVjkxCqyqSAzXCjmbC5sPAURZKVp7T2tFh0zyuFHLqT0A4k1F7B23LjHMir2WGU2F7F5T/JVHhz58a3DCW1sFxdGYHiHO04e+xWClKjdp7ejhITV5W92JBmc+NuQ8TYVqASZBdHODRNxUlWDF4+OIXkkRB+Zgv86iPZMXiP2sns0Z/BEQ0n70pFlP6R61tYTdrDRnMIwz8S7/AHjX65muflW9VovPD5XKu93lbx+L+MliG9uHPuF5eX3cUjj5hbH51hm3wVSAcNiu8Qq3iy3JBNhmYEmwPyqfAqD3onVPZWdgqjFKSSbAfdy8TWzKhMpc1pF7xrZ1hw+SV6XepOLQ4lP1QPp8gaz4TebCyGyzJm4ZWORv4Wsa0H30hb9gk2Ibh93G1h5kgAeetbeCg9ojHtEOlrWmVC5PxEKMo+QOnAVlzABNwI3+y1ZFc4yY4O3GXEGSl6VBHdfs9cLK8B+G+eM663jbh6Eca+Db8kBy4yMIt7CaO7RH9X4o+XHTxrSpPymfquve1f6glreOPyAp6leY5AwBUggi4INwR1B51r7RWUxnsSBINVzC6tb8LcwD1BFtPI6AWyXYmQmtqlV3Ye+kU7dlIOxnBKlGOhINrBut+R186npsQqAFiFBIUEm2p4DzJ0rZzHNMiFzhxmRW1mGYWSlKVouqUpSiJSlKIlKUoiUpSiJSlKIlKUoiUpSiJSlKIlKVrbRx6QRNK5sqC58egHiTYetZAnYFgkNEyvm09opBE8r+6gv4noB4k2HrVP2HtgiLEbQxGrE9nEvQC3dToC1gf0knnWlv9tl3jw8TWVmQTSKOWb3Fvzt3r9dDpWDG4G+GwySP2WGjjDuxBLO8t2yov4mCka8BmN+FT4cEBgrYnkPlUdIpbnRiGXMH+xxOgE71H4LDzbSxN5GNuMj8FjToL6DoB6nma6psxYxCgi/ZZRkt05HXjfjfne9c92MpxjjDQIYcGpzS63aQX/tG5s1tANBrxyirbtPEPNJ7JhzkCgdvIv8AZqeCJ0dh8h9FJm4htwGGQ169Vns6TGOieYk35nIaDM64BfcVtaSeRocIQMptLORdUPwoPxv9B/Lf2VsaPDg5ASze/IxzO56s3E/yqJbCnZ5zxBmwZ/aJqzQnnIvMrzYcuI523cfvGoypAO3mkXMiqdAvxu3BU/nUZwJsZd1ep7HAEui+Ye90s553nkpTEYlI1LOwVRxLEAD1NQ43lMumFgeYf3h+7j9GbVreANfIdgXIlxbdvIOCgExx3+CO2v6jc6X0qdArTwt19F2HeP8A8RxPwOahfZsc/vSww+CRmQ/xOQL+lRe3sBKns5kxbkHEqLskShTkk73u2vy101qybQxEaoe0lEQP4iwS3kTpVc2/t3Cv7MvbRyBcQrPqG0CSDMbC3Ej511hlxNg5KPSAxrZF1tl7jnlNbC7Akw5eVMUiXF3LxIFNrm7ZCovqe8dazxbUxaqGaKPERnXPh31t1CPofRjWy21sLiFMYnjJbhZ1zAjgyg/iBsQbaECveGxUccphyiMsc6mwAlJAzEEAAve9wNdL861LifMLdi3DGg+B0htnbvmF5wm82Hkv94I2X30l+7ZfMN5jUaV8g3kw0svYK6uzKSLaqwsbgHgTYHTwNV77R9hF0GIUsSllZeIC694C2hBOvh5VQcBjnhkWSM2dTcH+h6g8KkwqMyKys0/yq2k9pRaNFEN7RLPMbF1ObZMmFJkwgzR3u+HJ0PUxH8Dfl4H0FS2zNqR4iMPGbjgQdGUjirDkRUFHvYcTGiYUXxDr3yQcsHxM1xrrwHP6FJsF8IBPhy8jgXxCkkmcXJLeDi5It5a8+DmzsfY7q/2KnsiAGtBtZjkNnuOFtiid/NhLIXmh1kit26W1sVBV7c9OJ4aH4TXndHbvtUb4LEHNmQhGOpItwN+LD3gfA9Kk94laSOPH4Nu+i62/HHzVhzym+nnzAqp4cxzyLJhrQYpSGEXCOQg/2Z/CT8B0N7A8alQ/HCqnDHI/Cq4x7qk12fleMHA5a6bxerXuTvA7F8LObzREgE/iCmxBPMg8+Y8iat1cm21jGg2h26qVuUlCnQ2ZFzqRyN86n1ro2F2yGxDQm18iyxEfiRhY+oYH0I8aj0iFc9uIn8qdQaTMOhPNrTLaLZeik6UpURWqUpSiJSlKIlKUoiUpSiJSlKIlKUoiUpSiJVB+1DaZ+7gB5GRvqF9Pe+lX6uSb+zlsdKDwUKo/gB/mTUyhtrRdiqe14pZRiBiZdcFl36A9vIe4QCMacQthe3XnWnPLLj5ixsqIOZ7kKDqfTzJqa3g2X7RiUdmEcQw0Uksh/CDmsB1Y2sBWbd4jFYhY4U7PBwESFecjD3DIeZJF7cLLUwPDYYIvA4fZVU+AYkdzSbHOuxP0M+Ft1gaFNn4UJAM0rkKlxq8jc28Bx8ALVJ7F2UMPEEvmYktI/N3b3mPmfpatDCD2jGvJxTDDso+naMAZG8wMq/OprEYhURnY2VVLE9ABc1WvJuxNpXoYLW+YWAWDYL+sgo7bu1WjCxxANiJTaNTwHV2/Kv1qHw2y22b94v3sLAe0WUB0Iv8AeKANY9TdPw8RzqR3cwpfNipB95N7oP8AZxfgQefvHqTUjtXaSQRNI97DgBqWJ0CgcyTpWQ6r4Bbnr/C0LO8HfOMpXaD7x0sXjGbbhjiErOCjWyZe8XJ4BQNWJqOEWLxOrMcLCeCrYzMNfebhHyNhciobCbKfCMuLliUocxaNbn2UOb5oxexA/FYC2ttL1c0xaFO0DLkK5s1xa3W/C1ZcAzy269dZJDc6N/Us0953y045CPwu6+GQ5uyDvxLyfeMT1zNf6Vh2/EA2EsAP97XgP+XLWDD7eZiwwyS4kZie0crHGLk3VXy3YDwB5a1qbaOMLYfOMOv+8rkALt3sknvHTS1+A6VkNdW8R5rVz4YZ+2MRcLL87lY8VsqGUWkiR/1KD/MVD4zdEBCMNK8P5Ce0juDcEK18pBAIK8CBpWc7RxkesmHWQczA9yPJHAJ9DW7szbMU4PZt3l95CCrr+pTqK0FdgmLuIXUiFEMiLd4O4/C5ztefEYUusucmZGWQucyOTwdGFuF/dIuBpqCLRe29nwxCIwymTPHmYMuUqfLkDrYa6C9yCK6NvNiBNfBxoskri7X92EfGx5N0HH+RrWF2fHh5XwU0azBiZImzZLuEBCM34dBbibZ+FmqfCjWTlblmM1RUqiTcWzmLgTOw5WZ42c1G7m70+yOVcXicjMbaqeGbqR1Hy6Hq8UoYBlIKkXBBuCDwIPOuQ7T3Vkjj7aM9pDzOgZLEgh1BtoRYkEjnwqw/Ztt1rnDNqti6H4fiXy1uPG/WtaTCa8d4zet+zaTEgPFGjCw3dZFT6j2TFAcMPiW06RzW4eTgcOoqqb5bpdlIZMOO7bO0Y4prqyj4L9Pd8uF921s0TwPHexIup+FhqrehAqv7SkkxGCjxMd1xMFybcQV7sq26G17c7Ac64QYhBDhsPsp1Mo7XscxwniMxnL1ljOWCoe1NrHEJGZLmVBkLfGvFSfzAlgetx41ObXxxgOzph7y4dL9SotceoLD1rTxeFjxkbTQKEnQZpoRwYc5Ih/Nf/Gb6aPh0HBMJEB/i/wDyp/hcWt22Kim9jHxJz8sjnI37bLV1lHBAI1BFxX2ovdebNg4D/wApR/CLf0qUqmcJEhewY6u0OzSlKVqt0pSlESlKURKUpREpSlESlKURKUpRFDY7aOTG4eMnSSOUeF/uyP8AKR61zrfmMjHTeJUjxui1YPtJnaObDSLoy5ip8VZD/pUbvriFkfDYtPdkj4dGjbUHxGa37tWdGbVLXZgjfNeb7Sid42JDP4uB3EAepWjvPtdpXWFfciCoAPxsoCljbieIHh5mr7u9s4YHBFn98K0svmBfL6AAed+tUXZWHGHgOMkF3Jy4ZTzbnIR0XW3iPI1cMTmOyY1uc0qQpfiT2jID62Y0j3NY26fXXws0Gdd8d/mqzAyGHH02qW3Xwhjwseb33HaOTxLSHMb/ADt6Vg3m+8MOG/vpLvx/Zx959Rwv3R61NgWqGjGfaDnlFh1UDxkdiT8kFQWum4v39b1dPZKG2GNBux5AqZAqBVfacYSdYcKQFHJpiLk/uKQPAmpvETBEZjwVSx8gL1E7sqI8GkjkAupnkY6e/dyT5A/SsNsBO7itoknODTdfw+7dymJHABJIAAuSeAA43qgjC6duY3Oze1L9iCdB/fdnbWO4zZOQN7WqO3q34bEAxw3SEizXADNqeYOi2tp536VEYHeXExOHWVj+ViWUjplJtby4cqnwaM9rZ49c/RUdK7SgPiBt4GPV4zGO5dkw0isilCChAyleFuVvCq9t3ais+Hyi6rih3rqAxEcoIW5110ubC/OqBDvROqSRJlWOW90C3Aze8EBvlDX1HDXS1SGzdxcVJCxypHciyyLZiOZvbMnIW56+uoowhmb3SXX/AJJ0cBsFhOe75XQP/UMZd40BdoxeTgqoNfeZiBy5XqjbwbzGaVXgRUeNS3ahxmsD14FD8LXJvwF9YBsVPhzJDmZRZo3TipB46HT1461H1IhUVrTO9V9K7UfEbUlI4/S6VuntuKOEgoROz2YE5nmdlzBrnk2tidOOvMx20N28S+FkJjZpXmMjBmQlQM1suX8X5dRY6C9UrETs7FnJZjxJJJ+Zq2bG39xBkhR2jyXAdmAXTmS17XA8rnrWr4DmGuzqS6QqbCjDuoswLhKWOJ1+1M7jbVEueFksClyDdgWWyy+91DRkg31Zib3rZxWxYsC8M8K5QJckupN0lstzfkrZDaofc+Qy7RlkRSIu+4vpbtCpU26sAD0/rcd4cJ2mFmTmYmt5gXH1AqLFNWJLA3q0ow72j1jaWzkZZfakag9lL2eLxMWmV8uIUfrur/4lB9aktl4rtYIpPjjVvmoNR+POXHYZvjjmjPoEcD/C1Rmi9vVlqnxCCGvGY52e657vNsx8Di80ZKqTniYcuq9NDpboRfjWvvHjxOYZQAv3IQqugVkLAgDkLFSB0YVZNuhZMdNhZTZZsjRN/dyCNVB8my5SPLhxqnTYORX7BltIJMtvE2HqD3df9auIRrBpdeByXkqWwsL2s8pN2TgfcXfS6CuP9m2VA17Mezy+OZwxt+7erhXMt98dmliwkfuQhV8CxAAHoLD1NdNqsjNk0OzmV6SiRaz3wxc0AbxOaUpSoysEpSlESlKURKUpREpSlESlKURKUpRFT/tMwWbDJIBrHJr4BxY/ULVU2FhzioThr+5PHIvUK5ySW8BdW866Ltsq5TDyfs51kS/MMApW3LgGPmBXP93C+Dx5R9CFdG8RlLKR4HKp9asoDj3RGItC87TYQFLa8+V3hO3qXBYd7cZ22K7KMdyK0MSjhobG372nkBV93kiMeHhVBmKzwKq3yg2dbC/K9hryqh7oYTNJJiH1XDoZTfW72JX6gnzAqzQ7TMuy45WN2hlizk6n7uVNSf02JraM2Ra0XD1PXNYoT6zYkR17wSNjf55Kc/2jjP8A2if/ANA/7dRezsbivasURhkLnsgw7a2WyaWbJ3r3J5W4VbahcGcuPnX+8hikH7pdT/T6VCa4SPhF2uY1VxEhurN8Zv8A8cjotLbuPxZw0wbDIqmJwzCcNYFTc27PWw5XqK3i23OMMmHMCqZlVEyy52I7vBAo46Djzrb3/wB5exT2dLFpFOe+tkYEW8z9LeNQ27+8iS4qETItxCsKMQHAkDXRwCO4TwNuduA4SYUM1A+rZfj8qtpEdvemCIhmZC4Y7siofeLZ4jWFhB2OdT/amTMRa9wR3GF9R4+FQ8aXIA59eHmTyFWuPd4PkmxBOWTEPDIF0yFmezcLL95pbUeOumDercx8L3480kPM2uU/Vblx1sBU2HGaJMJtVNSKHEM4ob4bLLJ3XyAHIKPxOyuxn7MSCTgA0ZB1YHl1GvTzGldH3T3gSdDGZM8sZKkmwMiqbCQC/A3HrXPVwTwlY1AGIYqe0z5ezEiMDE17Kr2162Jqx7n7upH7UJnGdU7NwpYGNSMxOa1rmw4X4eNR6QGuZNx6+FPoBfDiyY2QM522DSea0PtEwx7ZXtGF7yWQ6gg5+/oO8RIGt48TfWoVPby7zDFcIRHdsxa9ywUELcWsCASDx4DpUDUuA1zWAOVTT3sfHc5hmClWPc/Z8js8kUccrpoBIwyrf8RQrc8DYhhVcqybtbMx8b58PGVzKVJcALa/5uYI5a6eNIx8BtA2pQR+8DVJ2CZVkwJxEeNkK4Ze0eBWZe2AFs7BWByWFgAuUDgt7kk1MyY/GEEHCJa3/uB/26x7EVji5yzFzHHFCXIAzHvO2g0Fsy8KlNrYns4JX+GNm+Smqd7puAkMM/levgsIYTWIEz/bmdFAbu47FDCwhMMjqI1CsZwpItocuQ28r1kxOJnbE4TtYViAlexEue/3Mmlsot51L7Bw5TCwKeKxID55Rf61qbU1xmEXp20h9ECj6v8ASlYF5kBjnrqndubDbNx/GyzMaKo/abhSuIikGmaO3qjXvf8AeHyrYcrMMNjyLmNX7fxaFGZD6so/iXpXzakxx3tsY1MDh4R+gFHA87XHiRUDgNqZdn4mK/vSxW/euW+kQ+dTmNJhgYizcf55Kliva2O934uBI/7M+xwK8bsQNPjos1yTJ2jnrlu5J8yLetdirnu5uC9mh9pcd+Z0hhB6O4BPrx8k8a6FUWmPrPsuFiseyYRhwZuvNvG75SlKVDVulKUoiUpSiJSlKIlKUoiUpSiJSlKIqz9oGHY4USISGhlWQEcRyv6Eg+lQe2FG0MKMVFpiIRaVRxI5256asPDMNTV9xeGWRGRhdXUq3kRY1yLDYubZ2KYDUo2V14B14jyuLEHlcVYUbxNk3zC7ZkqLtGUN83+R4kdCLj1kp+GDsdiOw0aYgnyMgX5ZR9a9bkYftsBiofiJt5sgA+oFbW82IifZQaD9nnWw+HvHukDhlOnoONePs0lCRSFjbNMqDzy8K2JJhOdjWXNjGilQ4Yu7v59Vmx2/vZQ4cqgcyRqzknhrZgAOJurDUjhUQPtAzYiOZorFQ6MFN8yNlI1PMML1l21sANiDCzZVWTtFPMRzsALDmElJv4Px6Qm3d0Z8KMzAMlvfXgNQLEHUakfOukJkA2Yn3XClRqa0lw8olgLxzlMLBvHtn2qcy5cgIAAvfhUajkEEaEG49K80qc1oaKouVC+I57y915XZl2Z2+HkWYACYZiqm+QlRqCRqbjNw49ahU21PJ/uPd9pF1klNimQAfeBb95yCO71vewrDu/tiWXDRYbDtmmCkSSkHLCtzl4gZny2AA00OthU4d0oOyWMBgyksJQbS5zxfPxzHny0GmgqmMoZIfnZ89Xr2YJjtDoWVtt+k8xnhds2cLsGFIexyB0Or5+8XY8WYnixOt/K3CqXvnhWwmRYzKMM6lSolYrf4e8CFFrW62bpVjn2nicIpacLPCv8AaqQjgfmRjlYk6d0+lUPeLbsc+K7ZULABQFk4d3jmCnVfC44nyPWjMeXzNoUXtCNCZCqjwu5ge42KDZibfL6k/wBa2GZY2spSQFbG6m1z0vZv3hatz/bMZRw2HTO3uFe6qd4m+S3eOpGpIsFFuN9STGK7AugAAAAjCx8OfunMeeuvjVlabwvOEMbaHTOw2db1l2RIsc8L2EhDqcmvG+nLjfXS40rsWO2ikUTysRkQEmx6aW876edcX7RY2V4nYspzAsgUggixtmIPX04V0PYsjY4Qkrlw8IVn0yiWbibAfgViSepPPlCpbJycblc9kxqgdCHmN2I2z9VNbtYNo4AZP2srGWTwZze3oLL6Vh3qbOkeHHvYiVUNuOQHNIf4QR61LSYhVZVPFyQAATwBJJ6DxOlyBzFQ2yW9pxL4njFGDDB0Ov3kg8yAoPRagNJLi89ZK9eAGCEMbN2PLmQpllRMzmw7vePgt+PgLmojDP2mPlfXLDAsfD8TnO3rYJUjj2RB2zlgIlZjYm3DW68GOmnn41G7vpkhUyaS4qRpCNfedWYL4WRfpWG+UnrqS2eZva3f8czyVJ+zzFH27XjIjg+J0Y/5a94XdPtNoSw8II3zvbQBTqi+djbyzGtHcT/j4f3/AP43qX323hVWlggOrtfEOOZChcgPQBQD6jre0fW74tZiOC8zBMM0QPi/i42Z2XbzfotuLaYxu0oUjA9nw92W3A5Ro1umbKB4edXyqd9m+xuzhadh3pdF8FXn6n6BauNV1IIrVW3CxX9ADzC7yJe4z+OSUpSo6npSlKIlKUoiUpSiJSlKIlKUoiUpSiJVL3k2QuOaVUsuLw5tbgJEIDL9Da/I3voQaulUPfxZMPiIsXEbEjIx5XGoDdQwuP3akUadewyOCgdoVRBm8TbjnLMagyKqmExbJFiMM91zANY3GV4yCdOV1BHnlqXwKMuyJHU2IxSsCOIt2YB+dS02Hw+1os6WixajUHn5/EvRuI+lYYMGy7KxMEilZInuR4XRgR1BsRfwNTnRAZTEjMTCpYdHc0kgzbUdVPOWhFqlXxxxGHhxsQvNDcug/ELWlT5d4X8OtTOEUTo1yJcPKoZL6nvXzKRbQDS3MajlVB+zvbXZYjsSe5NoPBwND6i4/h6VaoMQuDkBBBwM5zKwN1hdv5RtxB4A9KjRoRa4tG7ZkrKiUkRYYinGx20Y7CJTys1Vf3q3BMYaXD6xgXMepZbcSpNyw52OvGqdPhitr2NwDcEMO8LgEg6HwOuldc2ptR3kOGwxHa2+8k4rCp5nq55L6nStFt32wgvh17aHQywPZixAt2iE/j6rwPLlbtCpLmtk+9QqV2bDiPLoVgxlaJ6D1ldgqHu4+JSZGw4a7MFvlJQ66hrD3evSul4TeVcwjxCnDzcg/uPw1jk91hqNOPKt3ZW1Ip0vERYaFbWKH4WXiprYxOFSRSsiq6niGAI+RqPGjCI7xNl6qwodENHZ+2+c+HXUiqn9pWEleBGTWNGzOANRpZW8hcg/qrmldeO66owEEk0K2OivmS9xp2bgjrwtwqF2ruu0bwfeREtiAoPs0akXRzdstg404W6HlUijx2sbVVf2hQHxone7MiN0yPRc7pV73k3FKxPOJVZ0BZgI1iUqLk2C87cze9qolT4UVsQTaqOk0V9HdVeEq4YzGkYZ58FeKFssc0dzeNxbvrbQXGUXB1zagEaU+ui7t4yR8LHBhECta801iUQsb6X9+W1tOANhw4cqQZAH+FK7OFYuZOUxhfPTjbosuD2u+LghgjJ7Vox7RLoTGnA6/G9tBx1vpytuFwqxoqILKoCqPAVXDsh8B97h88sdh28ZN2a3GVD8fUcDW9jt5k7JGgtLJNpCo/EeZboq/iva1uVVcQVvJd1f1dvXp4Lu7BMY+IDlpnPHGe5Ydsn2mdMKNY0IlxPkNUjPixsSOgqK/wBse0bXiRT93B2g82yMGPzsPTxrY2jiRgMHJZ8+JdrO/MyOL3PQKuoHQDrVb+zZL4tifwwsf8SD+prsxg7tzsAJDfeVCjxj38OFi4gnQC4e512qOwmL9mxE7jRk7RI/BmbKD6AsfTxrY3X3YOIJmmOXDJcuxNs9uIB6dW/rwktlbqieSTFYg5MMXeRb90upYkE/CmvHieXWsG3t4TjHTCYZckOZVUAWz8gSPwoONvC56CUXlxqs3nL7VYIIYA+NdM1W/wBxJv2XLoWxsWJYUdVyKb5B+QEhNOV1ANuV63axYTDCONEX3UUKPICwrLVO6U7F61gIaAb0pSlYWyUpSiJSlKIlKUoiUpSiJSlKIlKUoiVpbY2WmIheJ+DDQ8wRqCPI1u0rIJBmFq5ocC03FcRxOGmwk+U3SVDcEH5EHmCP9DzFXbYu9aY2N8PPZJpEKBxoHuDbybnbgTw6VM74bLw8sQM90sQBKBfs83DN+Qmw9eXEc+2judiYu8qdrGdQ8XfBHWw1Hyt41ah7I7RWsOfXovMOgx6BEPdeJhvGmow2qKBeGXUZZI34HkyH/UVcIttDDYqbDzDNhJWzAHUIJO8CPy96xHhca3vUsfjGkIMl+0Aysx4tbQFvzAaX52F9bk2PenBdphMJil1+6WKQjqBof4g4PoK7xAHFodjZvwUOjOdDa90I+WR3XEEbxPYrLgT/ALO7pGbBu2ZZVFzGW5SW95TpZ/IdLWLAYvtED5St+VwefEEaMp4g9DVB3D3osRhZjeNtIyeRP4Dfip5eOnPS0NsSXDktg2GQm7Yd75Dfj2bcYzx04a8rVWxocnSdfngV6Ghxw+GHw7W5Yj5HVuG1tHd6OVu0UtFMOEkZyty0bk40GhrWXFY2HSSNcSg/HEQj2txaNu6Tf4TWXCbzxlgkwOHl+CXQH9L+6w8j6VMA1xJc2xw62qWGsea0MyOnuM9omoVN7sPoJC8LHlLGyfUjL9a0Nr7ZwxOGyTxsBig7feBsoKS3JudFuQOguBppVoIqC3hwiZ8L3F1xSg90ajs5dD4VswtnceP0tYrYlW0jDDUar3tDeLBMjI80bK4KkKcxIOmgW5v5Vzfam7rqxMEc7w6ZWaJgdfC2vnYV2COFV91QPIAV7reFSO68o5/S40qg/qh+4RZiBb6rmu732eSSd/E3jTkotnbz+EeevgONdGw+HWNQiAKqiwA4AVg2htWKBc0sioPE6nyHE+lRZx+JxOkCGCI8ZpR3yP8AlxfLVuR4ViI98a113JZgQYNEFSGJu4n6HALb2vt0RERoplxDe5EvH9THgi+Jqr46dNmqznI+OnuxyiyoCeQ5Lf1YjXhpMbQlh2bAzqC8rm2ZzmeRurNxsOPT1Nc4wsUmMxShiWeV+83Qcz5KoOnQWqRR4QIJ/H1+lBp9JcxwaLYhuH9s8dSeXrs7bdhDh1Yku6viHJN8xlayk9TlQfOpjctosNBNip/df7pFtcvzYAHjc2HTQ3rQ36lX20oNEjRI9OQAvYeWa1aPYYjFsojiZkUZUVQciAcsx0v1JNyeNSpV4QBsBtPqqqv3VJc5orObYBqBKfV5WXeLeqXFtr3Yge7GDp5t8R/8FWn7PN2io9pkFiRaIEagHi/qNB4X61qbA3PjjmQYoh5TqsC97KBrmkPDL4cDw1vauiVFpEZrW93DuVpQKHEfE/UUgzdllty0CUpSq5X6UpSiJSlKIlKUoiUpSiJSlKIlKUoiUpSiJSlKIvE8CupVgCrAgg8CDxFc02tgMVsyQtBI3YMe6eKi/wCF1Omblfn9B06vEsQYFWAZSLEEXBHQg8a7Qovdm0TGSiUqiiOLDJwuI6uXNk3+WQAYrDRyj4gBceQYHX1FS+B3h2a8DYfvRRvfuOG0JN9G1C694a6GvW1/s2icloHMR+E95fTW6/Xyqt4j7PMYvBUf9Lj/AKrVOH6d4sMt/QVK79fBPiYH6ynZut4qN2rsVoDmVhJFfuSxm6+FyPdbw8NL11HdXboxWHVr/eL3ZB+Yc/I8fmOVUTC/Z/jfyx3Fjd+XQ5L1J7L2EuAkzyY5I2t3kUA5h0IJuR+78qzHLIjZVpkdYLFBbGo8QuqFrDfMizjJXvFYRJFyyIrqeTAEfI1EDdVU/wCHllg491WzJr+R7j5WrTxH2jYReBkf9KW/zEVgH2nYb+7m/hT/AO9Q2wowFgPWitolKohPicJ5z9wpX2fHpwlgl/XG0ZPqrEfStbH4bGyGImPD/dyiTSR9bKwtrHoO99K8wfaHg24uyfqRv+m9S+F25h5ASk0bAC57w08xxHrWCHttLeS2a6DFsZEn/wCgfWZWoWx54LhUHUtI5+Vl8edeTsbEyftcWwB/DCix/wCM3b6imK30wcehmVj+S7/VQRUdL9pWFHBZW8lH9WFZDIp8reXytXxqO3zxP9vYKawG7sELZ1S8nEu5Lv8AxNcj0qSJqpR/aZhSdVmXxKr/AEevO1du4fGxmKPGCC/vZlIzDoS1tOtj9NKwYMQnxg7bSstpdHDT3RBOUwJ8VVN7NrNjMVliBdV7kYXXN8TADrb5AVN7sJhsADJiJk7dhbKpzmMcbd2/ePM8P66L/Z5iQD2Usbow5MVzDxFrEetaH/oLG3t2Qt1zpb/Nf6VYEwnMqB0hzVCG0mHFMZ0Il53gcPlSs+9WBjdniwplkZixeW2pPEgm5HkAK0cRvljcSwji7mY2VIhYn946iw5iwre2f9mMpN5pFReiXY/WwH1q67F3egwq2iXU+851ZvM9PAWHhXF8SAy7xFS4VHpsc+M1G6SB5W8Vpbp7sjCoWc5p5NXbjb8oP8zzPpU/SlV73F5rFX0KE2E0MYLAlKUrVdEpSlESlKURKUpREpSlESlKURKUpREpSlESlKURKUpRFGbX2Gs/eDvFKBZZIyQbdGse8t+R6m1rmqxjsFteL3Ju1Xqojv6hlv8AImr1SuzIpbgDtCixqK2JaCWnMGX0uQ7Qk2i1xL7TbmLOF+QGU1FLsublFJ/A3+ldzpUptNLRY0Krf2MHmbohO21cdwW52LltaFlHV+5b0bX5CrDhPs4SNTJipwqgXITQDzdv9KvmJxARGc3IUEmwJOnQDUmqVgIJNqTdrMCmEjbuR8MzDr18T6DnbIpMSICZyAWD2dR4BDQC9xuBu2mWC97MwEc3/BYeNIgbe0zJnY8b9kranzJA4i1TUW5mG1MimV2GrOdfQLZV9AKm44woAUAACwAFgAOAA5CvVRHRnE2WevFWkOisaPEAd1m4Xe+qrGK3VMa/cLHLGP7CdQw/clIzKema48qhod3MFiyyR58LiFvmibWx65W94fpI0PAaV0CoLefdkYlQ6Hs8QmsbjQ6fhJGtuh5fMHpDjGciZa/Oa40iiNLZtaDp8HA8lSNofZ3io/cCyr+U2Pqrf0JqEm2LiE96GUeaN/O1jXS90N4pJw0U6MJotGbLo1tNSNA3hz4jwsldzS4kM1XAFV47Jo8dofCJAK4jg4cShvEJlJ5oHF/4asmAn2w+i9qB1kVF/wA4ua6VStH0yt+I9V3hdk93dFdLQyVXwG7eJkscZiWcf3SHKp8HIAzDwt61Z1UAAAWA0AHKvtKiPeXXq1hQmwxIcSZniUpSlaLqlKUoiUpSiJSlKIlKUoiUpSiJSlKIlKUoiUpSiJSlKIlKUoiUpSiJSlKIlKUoiUpSiJSlKIlKUoiUpSiJSlKIlKUoiUpSiJSlKIlKUoiUpSiL/9k="/>
          <p:cNvSpPr>
            <a:spLocks noChangeAspect="1" noChangeArrowheads="1"/>
          </p:cNvSpPr>
          <p:nvPr/>
        </p:nvSpPr>
        <p:spPr bwMode="auto">
          <a:xfrm>
            <a:off x="6350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8" name="10 Dikdörtgen"/>
          <p:cNvSpPr/>
          <p:nvPr/>
        </p:nvSpPr>
        <p:spPr>
          <a:xfrm>
            <a:off x="467544" y="1052736"/>
            <a:ext cx="8088747" cy="5078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3000" b="1" dirty="0" err="1" smtClean="0">
                <a:solidFill>
                  <a:srgbClr val="C00000"/>
                </a:solidFill>
                <a:latin typeface="Cambria" pitchFamily="18" charset="0"/>
              </a:rPr>
              <a:t>Meetings</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within</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TurkStat</a:t>
            </a:r>
            <a:endParaRPr lang="tr-TR" sz="3000" b="1" dirty="0" smtClean="0">
              <a:solidFill>
                <a:srgbClr val="C00000"/>
              </a:solidFill>
              <a:latin typeface="Cambria" pitchFamily="18" charset="0"/>
            </a:endParaRPr>
          </a:p>
        </p:txBody>
      </p:sp>
      <p:sp>
        <p:nvSpPr>
          <p:cNvPr id="9" name="Rectangle 3"/>
          <p:cNvSpPr>
            <a:spLocks noGrp="1" noChangeArrowheads="1"/>
          </p:cNvSpPr>
          <p:nvPr/>
        </p:nvSpPr>
        <p:spPr>
          <a:xfrm>
            <a:off x="539552" y="1772816"/>
            <a:ext cx="7635128" cy="92869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nSpc>
                <a:spcPct val="90000"/>
              </a:lnSpc>
              <a:spcBef>
                <a:spcPts val="1200"/>
              </a:spcBef>
              <a:buClr>
                <a:srgbClr val="C00000"/>
              </a:buClr>
              <a:buNone/>
            </a:pPr>
            <a:r>
              <a:rPr lang="tr-TR" sz="2100" dirty="0" smtClean="0">
                <a:ln w="1905"/>
                <a:solidFill>
                  <a:srgbClr val="002142"/>
                </a:solidFill>
                <a:effectLst>
                  <a:innerShdw blurRad="69850" dist="43180" dir="5400000">
                    <a:srgbClr val="000000">
                      <a:alpha val="65000"/>
                    </a:srgbClr>
                  </a:innerShdw>
                </a:effectLst>
                <a:latin typeface="Cambria" pitchFamily="18" charset="0"/>
              </a:rPr>
              <a:t>Some decisions </a:t>
            </a:r>
            <a:r>
              <a:rPr lang="tr-TR" sz="2100" dirty="0" err="1" smtClean="0">
                <a:ln w="1905"/>
                <a:solidFill>
                  <a:srgbClr val="002142"/>
                </a:solidFill>
                <a:effectLst>
                  <a:innerShdw blurRad="69850" dist="43180" dir="5400000">
                    <a:srgbClr val="000000">
                      <a:alpha val="65000"/>
                    </a:srgbClr>
                  </a:innerShdw>
                </a:effectLst>
                <a:latin typeface="Cambria" pitchFamily="18" charset="0"/>
              </a:rPr>
              <a:t>were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made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according</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to</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results</a:t>
            </a:r>
            <a:r>
              <a:rPr lang="tr-TR" sz="2100" dirty="0" smtClean="0">
                <a:ln w="1905"/>
                <a:solidFill>
                  <a:srgbClr val="002142"/>
                </a:solidFill>
                <a:effectLst>
                  <a:innerShdw blurRad="69850" dist="43180" dir="5400000">
                    <a:srgbClr val="000000">
                      <a:alpha val="65000"/>
                    </a:srgbClr>
                  </a:innerShdw>
                </a:effectLst>
                <a:latin typeface="Cambria" pitchFamily="18" charset="0"/>
              </a:rPr>
              <a:t> of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working</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group</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report</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workshops</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10" name="10 Dikdörtgen"/>
          <p:cNvSpPr/>
          <p:nvPr/>
        </p:nvSpPr>
        <p:spPr>
          <a:xfrm>
            <a:off x="611560" y="2924944"/>
            <a:ext cx="8088747" cy="9233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0" lvl="1">
              <a:lnSpc>
                <a:spcPct val="90000"/>
              </a:lnSpc>
              <a:spcBef>
                <a:spcPts val="600"/>
              </a:spcBef>
              <a:buClr>
                <a:srgbClr val="C00000"/>
              </a:buClr>
              <a:defRPr/>
            </a:pPr>
            <a:r>
              <a:rPr lang="tr-TR" sz="3000" b="1" dirty="0" smtClean="0">
                <a:solidFill>
                  <a:srgbClr val="C00000"/>
                </a:solidFill>
                <a:latin typeface="Cambria" pitchFamily="18" charset="0"/>
              </a:rPr>
              <a:t>Video </a:t>
            </a:r>
            <a:r>
              <a:rPr lang="tr-TR" sz="3000" b="1" dirty="0" err="1" smtClean="0">
                <a:solidFill>
                  <a:srgbClr val="C00000"/>
                </a:solidFill>
                <a:latin typeface="Cambria" pitchFamily="18" charset="0"/>
              </a:rPr>
              <a:t>conference</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with</a:t>
            </a:r>
            <a:r>
              <a:rPr lang="tr-TR" sz="3000" b="1" dirty="0" smtClean="0">
                <a:solidFill>
                  <a:srgbClr val="C00000"/>
                </a:solidFill>
                <a:latin typeface="Cambria" pitchFamily="18" charset="0"/>
              </a:rPr>
              <a:t> </a:t>
            </a:r>
            <a:r>
              <a:rPr lang="tr-TR" sz="3000" b="1" dirty="0" err="1" smtClean="0">
                <a:solidFill>
                  <a:srgbClr val="C00000"/>
                </a:solidFill>
                <a:latin typeface="Cambria" pitchFamily="18" charset="0"/>
              </a:rPr>
              <a:t>World</a:t>
            </a:r>
            <a:r>
              <a:rPr lang="tr-TR" sz="3000" b="1" dirty="0" smtClean="0">
                <a:solidFill>
                  <a:srgbClr val="C00000"/>
                </a:solidFill>
                <a:latin typeface="Cambria" pitchFamily="18" charset="0"/>
              </a:rPr>
              <a:t> Bank </a:t>
            </a:r>
            <a:r>
              <a:rPr lang="tr-TR" sz="3000" b="1" dirty="0" err="1" smtClean="0">
                <a:solidFill>
                  <a:srgbClr val="C00000"/>
                </a:solidFill>
                <a:latin typeface="Cambria" pitchFamily="18" charset="0"/>
              </a:rPr>
              <a:t>and</a:t>
            </a:r>
            <a:r>
              <a:rPr lang="tr-TR" sz="3000" b="1" dirty="0" smtClean="0">
                <a:solidFill>
                  <a:srgbClr val="C00000"/>
                </a:solidFill>
                <a:latin typeface="Cambria" pitchFamily="18" charset="0"/>
              </a:rPr>
              <a:t> OPHI </a:t>
            </a:r>
            <a:r>
              <a:rPr lang="tr-TR" sz="3000" b="1" dirty="0" err="1" smtClean="0">
                <a:solidFill>
                  <a:srgbClr val="C00000"/>
                </a:solidFill>
                <a:latin typeface="Cambria" pitchFamily="18" charset="0"/>
              </a:rPr>
              <a:t>experts</a:t>
            </a:r>
            <a:r>
              <a:rPr lang="tr-TR" sz="3000" b="1" dirty="0" smtClean="0">
                <a:solidFill>
                  <a:srgbClr val="C00000"/>
                </a:solidFill>
                <a:latin typeface="Cambria" pitchFamily="18" charset="0"/>
              </a:rPr>
              <a:t> </a:t>
            </a:r>
          </a:p>
        </p:txBody>
      </p:sp>
      <p:sp>
        <p:nvSpPr>
          <p:cNvPr id="11" name="Rectangle 3"/>
          <p:cNvSpPr>
            <a:spLocks noGrp="1" noChangeArrowheads="1"/>
          </p:cNvSpPr>
          <p:nvPr/>
        </p:nvSpPr>
        <p:spPr>
          <a:xfrm>
            <a:off x="611560" y="4149080"/>
            <a:ext cx="7635128" cy="187220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nSpc>
                <a:spcPct val="90000"/>
              </a:lnSpc>
              <a:spcBef>
                <a:spcPts val="1200"/>
              </a:spcBef>
              <a:buClr>
                <a:srgbClr val="C00000"/>
              </a:buClr>
              <a:buNone/>
            </a:pPr>
            <a:r>
              <a:rPr lang="tr-TR" sz="2100" b="1" dirty="0" err="1" smtClean="0">
                <a:ln w="1905"/>
                <a:solidFill>
                  <a:srgbClr val="002142"/>
                </a:solidFill>
                <a:effectLst>
                  <a:innerShdw blurRad="69850" dist="43180" dir="5400000">
                    <a:srgbClr val="000000">
                      <a:alpha val="65000"/>
                    </a:srgbClr>
                  </a:innerShdw>
                </a:effectLst>
                <a:latin typeface="Cambria" pitchFamily="18" charset="0"/>
              </a:rPr>
              <a:t>Date</a:t>
            </a:r>
            <a:r>
              <a:rPr lang="tr-TR" sz="2100" b="1" dirty="0" smtClean="0">
                <a:ln w="1905"/>
                <a:solidFill>
                  <a:srgbClr val="002142"/>
                </a:solidFill>
                <a:effectLst>
                  <a:innerShdw blurRad="69850" dist="43180" dir="5400000">
                    <a:srgbClr val="000000">
                      <a:alpha val="65000"/>
                    </a:srgbClr>
                  </a:innerShdw>
                </a:effectLst>
                <a:latin typeface="Cambria" pitchFamily="18" charset="0"/>
              </a:rPr>
              <a:t>:</a:t>
            </a:r>
            <a:r>
              <a:rPr lang="tr-TR" sz="2100" dirty="0" smtClean="0">
                <a:ln w="1905"/>
                <a:solidFill>
                  <a:srgbClr val="002142"/>
                </a:solidFill>
                <a:effectLst>
                  <a:innerShdw blurRad="69850" dist="43180" dir="5400000">
                    <a:srgbClr val="000000">
                      <a:alpha val="65000"/>
                    </a:srgbClr>
                  </a:innerShdw>
                </a:effectLst>
                <a:latin typeface="Cambria" pitchFamily="18" charset="0"/>
              </a:rPr>
              <a:t> 28 </a:t>
            </a:r>
            <a:r>
              <a:rPr lang="tr-TR" sz="2100" dirty="0" err="1" smtClean="0">
                <a:ln w="1905"/>
                <a:solidFill>
                  <a:srgbClr val="002142"/>
                </a:solidFill>
                <a:effectLst>
                  <a:innerShdw blurRad="69850" dist="43180" dir="5400000">
                    <a:srgbClr val="000000">
                      <a:alpha val="65000"/>
                    </a:srgbClr>
                  </a:innerShdw>
                </a:effectLst>
                <a:latin typeface="Cambria" pitchFamily="18" charset="0"/>
              </a:rPr>
              <a:t>February</a:t>
            </a:r>
            <a:r>
              <a:rPr lang="tr-TR" sz="2100" dirty="0" smtClean="0">
                <a:ln w="1905"/>
                <a:solidFill>
                  <a:srgbClr val="002142"/>
                </a:solidFill>
                <a:effectLst>
                  <a:innerShdw blurRad="69850" dist="43180" dir="5400000">
                    <a:srgbClr val="000000">
                      <a:alpha val="65000"/>
                    </a:srgbClr>
                  </a:innerShdw>
                </a:effectLst>
                <a:latin typeface="Cambria" pitchFamily="18" charset="0"/>
              </a:rPr>
              <a:t> 2014</a:t>
            </a:r>
          </a:p>
          <a:p>
            <a:pPr marL="0" indent="0">
              <a:lnSpc>
                <a:spcPct val="90000"/>
              </a:lnSpc>
              <a:spcBef>
                <a:spcPts val="1200"/>
              </a:spcBef>
              <a:buClr>
                <a:srgbClr val="C00000"/>
              </a:buClr>
              <a:buNone/>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marL="0" indent="0">
              <a:lnSpc>
                <a:spcPct val="90000"/>
              </a:lnSpc>
              <a:spcBef>
                <a:spcPts val="1200"/>
              </a:spcBef>
              <a:buClr>
                <a:srgbClr val="C00000"/>
              </a:buClr>
              <a:buNone/>
            </a:pPr>
            <a:r>
              <a:rPr lang="tr-TR" sz="2100" b="1" dirty="0" err="1" smtClean="0">
                <a:ln w="1905"/>
                <a:solidFill>
                  <a:srgbClr val="002142"/>
                </a:solidFill>
                <a:effectLst>
                  <a:innerShdw blurRad="69850" dist="43180" dir="5400000">
                    <a:srgbClr val="000000">
                      <a:alpha val="65000"/>
                    </a:srgbClr>
                  </a:innerShdw>
                </a:effectLst>
                <a:latin typeface="Cambria" pitchFamily="18" charset="0"/>
              </a:rPr>
              <a:t>Target</a:t>
            </a:r>
            <a:r>
              <a:rPr lang="tr-TR" sz="2100" b="1" dirty="0" smtClean="0">
                <a:ln w="1905"/>
                <a:solidFill>
                  <a:srgbClr val="002142"/>
                </a:solidFill>
                <a:effectLst>
                  <a:innerShdw blurRad="69850" dist="43180" dir="5400000">
                    <a:srgbClr val="000000">
                      <a:alpha val="65000"/>
                    </a:srgbClr>
                  </a:innerShdw>
                </a:effectLst>
                <a:latin typeface="Cambria" pitchFamily="18" charset="0"/>
              </a:rPr>
              <a:t>:</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Discussing</a:t>
            </a:r>
            <a:r>
              <a:rPr lang="tr-TR" sz="2100" dirty="0" smtClean="0">
                <a:ln w="1905"/>
                <a:solidFill>
                  <a:srgbClr val="002142"/>
                </a:solidFill>
                <a:effectLst>
                  <a:innerShdw blurRad="69850" dist="43180" dir="5400000">
                    <a:srgbClr val="000000">
                      <a:alpha val="65000"/>
                    </a:srgbClr>
                  </a:innerShdw>
                </a:effectLst>
                <a:latin typeface="Cambria" pitchFamily="18" charset="0"/>
              </a:rPr>
              <a:t> on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decisions</a:t>
            </a:r>
            <a:r>
              <a:rPr lang="tr-TR" sz="2100" dirty="0" smtClean="0">
                <a:ln w="1905"/>
                <a:solidFill>
                  <a:srgbClr val="002142"/>
                </a:solidFill>
                <a:effectLst>
                  <a:innerShdw blurRad="69850" dist="43180" dir="5400000">
                    <a:srgbClr val="000000">
                      <a:alpha val="65000"/>
                    </a:srgbClr>
                  </a:innerShdw>
                </a:effectLst>
                <a:latin typeface="Cambria" pitchFamily="18" charset="0"/>
              </a:rPr>
              <a:t> of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Turkstat</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getting</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recommendations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from</a:t>
            </a:r>
            <a:r>
              <a:rPr lang="tr-TR" sz="2100" dirty="0" smtClean="0">
                <a:ln w="1905"/>
                <a:solidFill>
                  <a:srgbClr val="002142"/>
                </a:solidFill>
                <a:effectLst>
                  <a:innerShdw blurRad="69850" dist="43180" dir="5400000">
                    <a:srgbClr val="000000">
                      <a:alpha val="65000"/>
                    </a:srgbClr>
                  </a:innerShdw>
                </a:effectLst>
                <a:latin typeface="Cambria" pitchFamily="18" charset="0"/>
              </a:rPr>
              <a:t> WB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and</a:t>
            </a:r>
            <a:r>
              <a:rPr lang="tr-TR" sz="2100" dirty="0" smtClean="0">
                <a:ln w="1905"/>
                <a:solidFill>
                  <a:srgbClr val="002142"/>
                </a:solidFill>
                <a:effectLst>
                  <a:innerShdw blurRad="69850" dist="43180" dir="5400000">
                    <a:srgbClr val="000000">
                      <a:alpha val="65000"/>
                    </a:srgbClr>
                  </a:innerShdw>
                </a:effectLst>
                <a:latin typeface="Cambria" pitchFamily="18" charset="0"/>
              </a:rPr>
              <a:t> OPHI </a:t>
            </a:r>
            <a:r>
              <a:rPr lang="tr-TR" sz="2100" dirty="0" err="1" smtClean="0">
                <a:ln w="1905"/>
                <a:solidFill>
                  <a:srgbClr val="002142"/>
                </a:solidFill>
                <a:effectLst>
                  <a:innerShdw blurRad="69850" dist="43180" dir="5400000">
                    <a:srgbClr val="000000">
                      <a:alpha val="65000"/>
                    </a:srgbClr>
                  </a:innerShdw>
                </a:effectLst>
                <a:latin typeface="Cambria" pitchFamily="18" charset="0"/>
              </a:rPr>
              <a:t>experts</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6553200" y="6356350"/>
            <a:ext cx="2133600" cy="365125"/>
          </a:xfrm>
          <a:prstGeom prst="rect">
            <a:avLst/>
          </a:prstGeom>
        </p:spPr>
        <p:txBody>
          <a:bodyPr/>
          <a:lstStyle/>
          <a:p>
            <a:r>
              <a:rPr lang="tr-TR" dirty="0" smtClean="0"/>
              <a:t>                                </a:t>
            </a:r>
            <a:fld id="{33C9747B-7CC0-4044-A262-0E511B37BC47}" type="slidenum">
              <a:rPr lang="tr-TR" smtClean="0"/>
              <a:pPr/>
              <a:t>25</a:t>
            </a:fld>
            <a:endParaRPr lang="tr-TR" dirty="0"/>
          </a:p>
        </p:txBody>
      </p:sp>
      <p:sp>
        <p:nvSpPr>
          <p:cNvPr id="7" name="Rectangle 3"/>
          <p:cNvSpPr txBox="1">
            <a:spLocks noChangeArrowheads="1"/>
          </p:cNvSpPr>
          <p:nvPr/>
        </p:nvSpPr>
        <p:spPr bwMode="auto">
          <a:xfrm>
            <a:off x="642910" y="1700808"/>
            <a:ext cx="7961538" cy="4321175"/>
          </a:xfrm>
          <a:prstGeom prst="rect">
            <a:avLst/>
          </a:prstGeom>
          <a:noFill/>
          <a:ln cap="flat" algn="ctr">
            <a:miter lim="800000"/>
            <a:headEnd/>
            <a:tailEnd/>
          </a:ln>
        </p:spPr>
        <p:txBody>
          <a:bodyPr vert="horz" wrap="square" lIns="91440" tIns="45720" rIns="91440" bIns="45720" numCol="1" rtlCol="0" anchor="t" anchorCtr="0" compatLnSpc="1">
            <a:prstTxWarp prst="textNoShape">
              <a:avLst/>
            </a:prstTxWarp>
            <a:normAutofit/>
          </a:bodyPr>
          <a:lstStyle/>
          <a:p>
            <a:pPr lvl="0" indent="361950" fontAlgn="base">
              <a:buBlip>
                <a:blip r:embed="rId3"/>
              </a:buBlip>
            </a:pPr>
            <a:endParaRPr lang="tr-TR" sz="2400" dirty="0" smtClean="0">
              <a:effectLst>
                <a:outerShdw blurRad="50800" dist="38100" algn="tr" rotWithShape="0">
                  <a:prstClr val="black">
                    <a:alpha val="40000"/>
                  </a:prstClr>
                </a:outerShdw>
              </a:effectLst>
              <a:latin typeface="Cambria" pitchFamily="18" charset="0"/>
            </a:endParaRPr>
          </a:p>
          <a:p>
            <a:pPr lvl="0" indent="361950" fontAlgn="base">
              <a:buFont typeface="Arial" pitchFamily="34" charset="0"/>
              <a:buChar char="•"/>
            </a:pPr>
            <a:r>
              <a:rPr lang="tr-TR" sz="2400" dirty="0" smtClean="0">
                <a:latin typeface="Cambria" pitchFamily="18" charset="0"/>
              </a:rPr>
              <a:t>Absolute poverty  (national poverty line)</a:t>
            </a:r>
          </a:p>
          <a:p>
            <a:pPr lvl="0" indent="361950" fontAlgn="base">
              <a:buFont typeface="Arial" pitchFamily="34" charset="0"/>
              <a:buChar char="•"/>
            </a:pPr>
            <a:endParaRPr lang="tr-TR" sz="2400" dirty="0" smtClean="0">
              <a:latin typeface="Cambria" pitchFamily="18" charset="0"/>
            </a:endParaRPr>
          </a:p>
          <a:p>
            <a:pPr lvl="0" indent="361950" fontAlgn="base">
              <a:buFont typeface="Arial" pitchFamily="34" charset="0"/>
              <a:buChar char="•"/>
            </a:pPr>
            <a:r>
              <a:rPr lang="tr-TR" sz="2400" dirty="0" err="1" smtClean="0">
                <a:latin typeface="Cambria" pitchFamily="18" charset="0"/>
              </a:rPr>
              <a:t>Relative</a:t>
            </a:r>
            <a:r>
              <a:rPr lang="tr-TR" sz="2400" dirty="0" smtClean="0">
                <a:latin typeface="Cambria" pitchFamily="18" charset="0"/>
              </a:rPr>
              <a:t> </a:t>
            </a:r>
            <a:r>
              <a:rPr lang="tr-TR" sz="2400" dirty="0" err="1" smtClean="0">
                <a:latin typeface="Cambria" pitchFamily="18" charset="0"/>
              </a:rPr>
              <a:t>poverty</a:t>
            </a:r>
            <a:r>
              <a:rPr lang="tr-TR" sz="2400" dirty="0" smtClean="0">
                <a:latin typeface="Cambria" pitchFamily="18" charset="0"/>
              </a:rPr>
              <a:t> </a:t>
            </a:r>
          </a:p>
          <a:p>
            <a:pPr lvl="0" indent="361950" fontAlgn="base">
              <a:buFont typeface="Arial" pitchFamily="34" charset="0"/>
              <a:buChar char="•"/>
            </a:pPr>
            <a:endParaRPr lang="tr-TR" sz="2400" dirty="0" smtClean="0">
              <a:latin typeface="Cambria" pitchFamily="18" charset="0"/>
            </a:endParaRPr>
          </a:p>
          <a:p>
            <a:pPr lvl="0" indent="361950" fontAlgn="base">
              <a:buFont typeface="Arial" pitchFamily="34" charset="0"/>
              <a:buChar char="•"/>
            </a:pPr>
            <a:r>
              <a:rPr lang="tr-TR" sz="2400" dirty="0" err="1" smtClean="0">
                <a:latin typeface="Cambria" pitchFamily="18" charset="0"/>
              </a:rPr>
              <a:t>Persistent</a:t>
            </a:r>
            <a:r>
              <a:rPr lang="tr-TR" sz="2400" dirty="0" smtClean="0">
                <a:latin typeface="Cambria" pitchFamily="18" charset="0"/>
              </a:rPr>
              <a:t> at Risk of </a:t>
            </a:r>
            <a:r>
              <a:rPr lang="tr-TR" sz="2400" dirty="0" err="1" smtClean="0">
                <a:latin typeface="Cambria" pitchFamily="18" charset="0"/>
              </a:rPr>
              <a:t>Poverty</a:t>
            </a:r>
            <a:endParaRPr lang="tr-TR" sz="2400" dirty="0" smtClean="0">
              <a:latin typeface="Cambria" pitchFamily="18" charset="0"/>
            </a:endParaRPr>
          </a:p>
          <a:p>
            <a:pPr lvl="0" indent="361950" fontAlgn="base">
              <a:buFont typeface="Arial" pitchFamily="34" charset="0"/>
              <a:buChar char="•"/>
            </a:pPr>
            <a:endParaRPr lang="tr-TR" sz="2400" dirty="0" smtClean="0">
              <a:latin typeface="Cambria" pitchFamily="18" charset="0"/>
            </a:endParaRPr>
          </a:p>
          <a:p>
            <a:pPr lvl="0" indent="361950" fontAlgn="base">
              <a:buFont typeface="Arial" pitchFamily="34" charset="0"/>
              <a:buChar char="•"/>
            </a:pPr>
            <a:r>
              <a:rPr lang="tr-TR" sz="2400" dirty="0" err="1" smtClean="0">
                <a:latin typeface="Cambria" pitchFamily="18" charset="0"/>
              </a:rPr>
              <a:t>Material</a:t>
            </a:r>
            <a:r>
              <a:rPr lang="tr-TR" sz="2400" dirty="0" smtClean="0">
                <a:latin typeface="Cambria" pitchFamily="18" charset="0"/>
              </a:rPr>
              <a:t> </a:t>
            </a:r>
            <a:r>
              <a:rPr lang="tr-TR" sz="2400" dirty="0" err="1" smtClean="0">
                <a:latin typeface="Cambria" pitchFamily="18" charset="0"/>
              </a:rPr>
              <a:t>deprivation</a:t>
            </a:r>
            <a:endParaRPr lang="tr-TR" sz="2400" dirty="0" smtClean="0">
              <a:latin typeface="Cambria" pitchFamily="18" charset="0"/>
            </a:endParaRPr>
          </a:p>
          <a:p>
            <a:pPr lvl="1" indent="361950" fontAlgn="base">
              <a:buFont typeface="Arial" pitchFamily="34" charset="0"/>
              <a:buChar char="•"/>
            </a:pPr>
            <a:endParaRPr lang="tr-TR" sz="2400" dirty="0" smtClean="0">
              <a:latin typeface="Cambria" pitchFamily="18" charset="0"/>
            </a:endParaRPr>
          </a:p>
          <a:p>
            <a:pPr lvl="0" indent="361950" fontAlgn="base">
              <a:buFont typeface="Arial" pitchFamily="34" charset="0"/>
              <a:buChar char="•"/>
            </a:pPr>
            <a:r>
              <a:rPr lang="tr-TR" sz="2400" dirty="0" err="1" smtClean="0">
                <a:latin typeface="Cambria" pitchFamily="18" charset="0"/>
              </a:rPr>
              <a:t>Multidimensional</a:t>
            </a:r>
            <a:r>
              <a:rPr lang="tr-TR" sz="2400" dirty="0" smtClean="0">
                <a:latin typeface="Cambria" pitchFamily="18" charset="0"/>
              </a:rPr>
              <a:t> </a:t>
            </a:r>
            <a:r>
              <a:rPr lang="tr-TR" sz="2400" dirty="0" err="1" smtClean="0">
                <a:latin typeface="Cambria" pitchFamily="18" charset="0"/>
              </a:rPr>
              <a:t>poverty</a:t>
            </a:r>
            <a:endParaRPr lang="tr-TR" sz="2400" dirty="0">
              <a:latin typeface="Cambria" pitchFamily="18" charset="0"/>
            </a:endParaRPr>
          </a:p>
        </p:txBody>
      </p:sp>
      <p:sp>
        <p:nvSpPr>
          <p:cNvPr id="8" name="10 Dikdörtgen"/>
          <p:cNvSpPr/>
          <p:nvPr/>
        </p:nvSpPr>
        <p:spPr>
          <a:xfrm>
            <a:off x="539552" y="972017"/>
            <a:ext cx="8088747" cy="5539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r>
              <a:rPr lang="tr-TR" sz="3000" b="1" kern="0" dirty="0" err="1" smtClean="0">
                <a:ln w="1905"/>
                <a:solidFill>
                  <a:srgbClr val="C00000"/>
                </a:solidFill>
                <a:latin typeface="Cambria" pitchFamily="18" charset="0"/>
                <a:ea typeface="Calibri" pitchFamily="34" charset="0"/>
                <a:cs typeface="Calibri" pitchFamily="34" charset="0"/>
              </a:rPr>
              <a:t>What</a:t>
            </a:r>
            <a:r>
              <a:rPr lang="tr-TR" sz="3000" b="1" kern="0" dirty="0" smtClean="0">
                <a:ln w="1905"/>
                <a:solidFill>
                  <a:srgbClr val="C00000"/>
                </a:solidFill>
                <a:latin typeface="Cambria" pitchFamily="18" charset="0"/>
                <a:ea typeface="Calibri" pitchFamily="34" charset="0"/>
                <a:cs typeface="Calibri" pitchFamily="34" charset="0"/>
              </a:rPr>
              <a:t> </a:t>
            </a:r>
            <a:r>
              <a:rPr lang="tr-TR" sz="3000" b="1" kern="0" dirty="0" err="1" smtClean="0">
                <a:ln w="1905"/>
                <a:solidFill>
                  <a:srgbClr val="C00000"/>
                </a:solidFill>
                <a:latin typeface="Cambria" pitchFamily="18" charset="0"/>
                <a:ea typeface="Calibri" pitchFamily="34" charset="0"/>
                <a:cs typeface="Calibri" pitchFamily="34" charset="0"/>
              </a:rPr>
              <a:t>Poverty</a:t>
            </a:r>
            <a:r>
              <a:rPr lang="tr-TR" sz="3000" b="1" kern="0" dirty="0" smtClean="0">
                <a:ln w="1905"/>
                <a:solidFill>
                  <a:srgbClr val="C00000"/>
                </a:solidFill>
                <a:latin typeface="Cambria" pitchFamily="18" charset="0"/>
                <a:ea typeface="Calibri" pitchFamily="34" charset="0"/>
                <a:cs typeface="Calibri" pitchFamily="34" charset="0"/>
              </a:rPr>
              <a:t> </a:t>
            </a:r>
            <a:r>
              <a:rPr lang="tr-TR" sz="3000" b="1" kern="0" dirty="0" err="1" smtClean="0">
                <a:ln w="1905"/>
                <a:solidFill>
                  <a:srgbClr val="C00000"/>
                </a:solidFill>
                <a:latin typeface="Cambria" pitchFamily="18" charset="0"/>
                <a:ea typeface="Calibri" pitchFamily="34" charset="0"/>
                <a:cs typeface="Calibri" pitchFamily="34" charset="0"/>
              </a:rPr>
              <a:t>Indicators</a:t>
            </a:r>
            <a:r>
              <a:rPr lang="tr-TR" sz="3000" b="1" kern="0" dirty="0" smtClean="0">
                <a:ln w="1905"/>
                <a:solidFill>
                  <a:srgbClr val="C00000"/>
                </a:solidFill>
                <a:latin typeface="Cambria" pitchFamily="18" charset="0"/>
                <a:ea typeface="Calibri" pitchFamily="34" charset="0"/>
                <a:cs typeface="Calibri" pitchFamily="34" charset="0"/>
              </a:rPr>
              <a:t> </a:t>
            </a:r>
            <a:r>
              <a:rPr lang="tr-TR" sz="3000" b="1" kern="0" dirty="0" err="1" smtClean="0">
                <a:ln w="1905"/>
                <a:solidFill>
                  <a:srgbClr val="C00000"/>
                </a:solidFill>
                <a:latin typeface="Cambria" pitchFamily="18" charset="0"/>
                <a:ea typeface="Calibri" pitchFamily="34" charset="0"/>
                <a:cs typeface="Calibri" pitchFamily="34" charset="0"/>
              </a:rPr>
              <a:t>will</a:t>
            </a:r>
            <a:r>
              <a:rPr lang="tr-TR" sz="3000" b="1" kern="0" dirty="0" smtClean="0">
                <a:ln w="1905"/>
                <a:solidFill>
                  <a:srgbClr val="C00000"/>
                </a:solidFill>
                <a:latin typeface="Cambria" pitchFamily="18" charset="0"/>
                <a:ea typeface="Calibri" pitchFamily="34" charset="0"/>
                <a:cs typeface="Calibri" pitchFamily="34" charset="0"/>
              </a:rPr>
              <a:t> be </a:t>
            </a:r>
            <a:r>
              <a:rPr lang="tr-TR" sz="3000" b="1" kern="0" dirty="0" err="1" smtClean="0">
                <a:ln w="1905"/>
                <a:solidFill>
                  <a:srgbClr val="C00000"/>
                </a:solidFill>
                <a:latin typeface="Cambria" pitchFamily="18" charset="0"/>
                <a:ea typeface="Calibri" pitchFamily="34" charset="0"/>
                <a:cs typeface="Calibri" pitchFamily="34" charset="0"/>
              </a:rPr>
              <a:t>calculated</a:t>
            </a:r>
            <a:r>
              <a:rPr lang="tr-TR" sz="3000" b="1" kern="0" dirty="0" smtClean="0">
                <a:ln w="1905"/>
                <a:solidFill>
                  <a:srgbClr val="C00000"/>
                </a:solidFill>
                <a:latin typeface="Cambria" pitchFamily="18" charset="0"/>
                <a:ea typeface="Calibri" pitchFamily="34" charset="0"/>
                <a:cs typeface="Calibri" pitchFamily="34" charset="0"/>
              </a:rPr>
              <a:t>?</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6553200" y="6356350"/>
            <a:ext cx="2133600" cy="365125"/>
          </a:xfrm>
          <a:prstGeom prst="rect">
            <a:avLst/>
          </a:prstGeom>
        </p:spPr>
        <p:txBody>
          <a:bodyPr/>
          <a:lstStyle/>
          <a:p>
            <a:r>
              <a:rPr lang="tr-TR" dirty="0" smtClean="0"/>
              <a:t>                                </a:t>
            </a:r>
            <a:fld id="{33C9747B-7CC0-4044-A262-0E511B37BC47}" type="slidenum">
              <a:rPr lang="tr-TR" smtClean="0"/>
              <a:pPr/>
              <a:t>26</a:t>
            </a:fld>
            <a:endParaRPr lang="tr-TR" dirty="0"/>
          </a:p>
        </p:txBody>
      </p:sp>
      <p:sp>
        <p:nvSpPr>
          <p:cNvPr id="7" name="Rectangle 3"/>
          <p:cNvSpPr txBox="1">
            <a:spLocks noChangeArrowheads="1"/>
          </p:cNvSpPr>
          <p:nvPr/>
        </p:nvSpPr>
        <p:spPr bwMode="auto">
          <a:xfrm>
            <a:off x="642910" y="1700808"/>
            <a:ext cx="7961538" cy="4321175"/>
          </a:xfrm>
          <a:prstGeom prst="rect">
            <a:avLst/>
          </a:prstGeom>
          <a:noFill/>
          <a:ln cap="flat" algn="ctr">
            <a:miter lim="800000"/>
            <a:headEnd/>
            <a:tailEnd/>
          </a:ln>
        </p:spPr>
        <p:txBody>
          <a:bodyPr vert="horz" wrap="square" lIns="91440" tIns="45720" rIns="91440" bIns="45720" numCol="1" rtlCol="0" anchor="t" anchorCtr="0" compatLnSpc="1">
            <a:prstTxWarp prst="textNoShape">
              <a:avLst/>
            </a:prstTxWarp>
            <a:normAutofit lnSpcReduction="10000"/>
          </a:bodyPr>
          <a:lstStyle/>
          <a:p>
            <a:pPr lvl="0" indent="361950" fontAlgn="base">
              <a:buBlip>
                <a:blip r:embed="rId3"/>
              </a:buBlip>
            </a:pPr>
            <a:endParaRPr lang="tr-TR" sz="2100" dirty="0" smtClean="0">
              <a:effectLst>
                <a:outerShdw blurRad="50800" dist="38100" algn="tr" rotWithShape="0">
                  <a:prstClr val="black">
                    <a:alpha val="40000"/>
                  </a:prstClr>
                </a:outerShdw>
              </a:effectLst>
              <a:latin typeface="Cambria" pitchFamily="18" charset="0"/>
            </a:endParaRPr>
          </a:p>
          <a:p>
            <a:pPr lvl="0" indent="361950" fontAlgn="base">
              <a:buFont typeface="Arial" pitchFamily="34" charset="0"/>
              <a:buChar char="•"/>
            </a:pPr>
            <a:r>
              <a:rPr lang="tr-TR" sz="2100" dirty="0" smtClean="0">
                <a:latin typeface="Cambria" pitchFamily="18" charset="0"/>
              </a:rPr>
              <a:t>Absolute </a:t>
            </a:r>
            <a:r>
              <a:rPr lang="tr-TR" sz="2100" dirty="0" err="1" smtClean="0">
                <a:latin typeface="Cambria" pitchFamily="18" charset="0"/>
              </a:rPr>
              <a:t>poverty</a:t>
            </a:r>
            <a:r>
              <a:rPr lang="tr-TR" sz="2100" dirty="0" smtClean="0">
                <a:latin typeface="Cambria" pitchFamily="18" charset="0"/>
              </a:rPr>
              <a:t>  </a:t>
            </a:r>
            <a:r>
              <a:rPr lang="tr-TR" sz="2100" dirty="0" err="1" smtClean="0">
                <a:latin typeface="Cambria" pitchFamily="18" charset="0"/>
              </a:rPr>
              <a:t>will</a:t>
            </a:r>
            <a:r>
              <a:rPr lang="tr-TR" sz="2100" dirty="0" smtClean="0">
                <a:latin typeface="Cambria" pitchFamily="18" charset="0"/>
              </a:rPr>
              <a:t> be </a:t>
            </a:r>
            <a:r>
              <a:rPr lang="tr-TR" sz="2100" dirty="0" err="1" smtClean="0">
                <a:latin typeface="Cambria" pitchFamily="18" charset="0"/>
              </a:rPr>
              <a:t>calculated</a:t>
            </a:r>
            <a:r>
              <a:rPr lang="tr-TR" sz="2100" dirty="0" smtClean="0">
                <a:latin typeface="Cambria" pitchFamily="18" charset="0"/>
              </a:rPr>
              <a:t>  </a:t>
            </a:r>
            <a:r>
              <a:rPr lang="tr-TR" sz="2100" dirty="0" err="1" smtClean="0">
                <a:latin typeface="Cambria" pitchFamily="18" charset="0"/>
              </a:rPr>
              <a:t>with</a:t>
            </a:r>
            <a:r>
              <a:rPr lang="tr-TR" sz="2100" dirty="0" smtClean="0">
                <a:latin typeface="Cambria" pitchFamily="18" charset="0"/>
              </a:rPr>
              <a:t> </a:t>
            </a:r>
            <a:r>
              <a:rPr lang="tr-TR" sz="2100" dirty="0" err="1" smtClean="0">
                <a:latin typeface="Cambria" pitchFamily="18" charset="0"/>
              </a:rPr>
              <a:t>revised</a:t>
            </a:r>
            <a:r>
              <a:rPr lang="tr-TR" sz="2100" dirty="0" smtClean="0">
                <a:latin typeface="Cambria" pitchFamily="18" charset="0"/>
              </a:rPr>
              <a:t> </a:t>
            </a:r>
            <a:r>
              <a:rPr lang="tr-TR" sz="2100" dirty="0" err="1" smtClean="0">
                <a:latin typeface="Cambria" pitchFamily="18" charset="0"/>
              </a:rPr>
              <a:t>assumptions</a:t>
            </a:r>
            <a:r>
              <a:rPr lang="tr-TR" sz="2100" dirty="0" smtClean="0">
                <a:latin typeface="Cambria" pitchFamily="18" charset="0"/>
              </a:rPr>
              <a:t> </a:t>
            </a:r>
            <a:r>
              <a:rPr lang="tr-TR" sz="2100" dirty="0" err="1" smtClean="0">
                <a:latin typeface="Cambria" pitchFamily="18" charset="0"/>
              </a:rPr>
              <a:t>according</a:t>
            </a:r>
            <a:r>
              <a:rPr lang="tr-TR" sz="2100" dirty="0" smtClean="0">
                <a:latin typeface="Cambria" pitchFamily="18" charset="0"/>
              </a:rPr>
              <a:t> </a:t>
            </a:r>
            <a:r>
              <a:rPr lang="tr-TR" sz="2100" dirty="0" err="1" smtClean="0">
                <a:latin typeface="Cambria" pitchFamily="18" charset="0"/>
              </a:rPr>
              <a:t>to</a:t>
            </a:r>
            <a:r>
              <a:rPr lang="tr-TR" sz="2100" dirty="0" smtClean="0">
                <a:latin typeface="Cambria" pitchFamily="18" charset="0"/>
              </a:rPr>
              <a:t> </a:t>
            </a:r>
            <a:r>
              <a:rPr lang="tr-TR" sz="2100" dirty="0" err="1" smtClean="0">
                <a:latin typeface="Cambria" pitchFamily="18" charset="0"/>
              </a:rPr>
              <a:t>the</a:t>
            </a:r>
            <a:r>
              <a:rPr lang="tr-TR" sz="2100" dirty="0" smtClean="0">
                <a:latin typeface="Cambria" pitchFamily="18" charset="0"/>
              </a:rPr>
              <a:t> </a:t>
            </a:r>
            <a:r>
              <a:rPr lang="tr-TR" sz="2100" dirty="0" err="1" smtClean="0">
                <a:latin typeface="Cambria" pitchFamily="18" charset="0"/>
              </a:rPr>
              <a:t>recommendations</a:t>
            </a:r>
            <a:r>
              <a:rPr lang="tr-TR" sz="2100" dirty="0" smtClean="0">
                <a:latin typeface="Cambria" pitchFamily="18" charset="0"/>
              </a:rPr>
              <a:t> of </a:t>
            </a:r>
            <a:r>
              <a:rPr lang="tr-TR" sz="2100" dirty="0" err="1" smtClean="0">
                <a:latin typeface="Cambria" pitchFamily="18" charset="0"/>
              </a:rPr>
              <a:t>experts</a:t>
            </a:r>
            <a:r>
              <a:rPr lang="tr-TR" sz="2100" dirty="0" smtClean="0">
                <a:latin typeface="Cambria" pitchFamily="18" charset="0"/>
              </a:rPr>
              <a:t> </a:t>
            </a:r>
          </a:p>
          <a:p>
            <a:pPr lvl="0" indent="361950" fontAlgn="base">
              <a:buFont typeface="Arial" pitchFamily="34" charset="0"/>
              <a:buChar char="•"/>
            </a:pPr>
            <a:endParaRPr lang="tr-TR" sz="2100" dirty="0" smtClean="0">
              <a:latin typeface="Cambria" pitchFamily="18" charset="0"/>
            </a:endParaRPr>
          </a:p>
          <a:p>
            <a:pPr lvl="0" indent="361950" fontAlgn="base">
              <a:buFont typeface="Arial" pitchFamily="34" charset="0"/>
              <a:buChar char="•"/>
            </a:pPr>
            <a:r>
              <a:rPr lang="tr-TR" sz="2100" dirty="0" err="1" smtClean="0">
                <a:latin typeface="Cambria" pitchFamily="18" charset="0"/>
              </a:rPr>
              <a:t>Relative</a:t>
            </a:r>
            <a:r>
              <a:rPr lang="tr-TR" sz="2100" dirty="0" smtClean="0">
                <a:latin typeface="Cambria" pitchFamily="18" charset="0"/>
              </a:rPr>
              <a:t> </a:t>
            </a:r>
            <a:r>
              <a:rPr lang="tr-TR" sz="2100" dirty="0" err="1" smtClean="0">
                <a:latin typeface="Cambria" pitchFamily="18" charset="0"/>
              </a:rPr>
              <a:t>poverty</a:t>
            </a:r>
            <a:r>
              <a:rPr lang="tr-TR" sz="2100" dirty="0" smtClean="0">
                <a:latin typeface="Cambria" pitchFamily="18" charset="0"/>
              </a:rPr>
              <a:t> </a:t>
            </a:r>
            <a:r>
              <a:rPr lang="tr-TR" sz="2100" dirty="0" err="1" smtClean="0">
                <a:latin typeface="Cambria" pitchFamily="18" charset="0"/>
              </a:rPr>
              <a:t>will</a:t>
            </a:r>
            <a:r>
              <a:rPr lang="tr-TR" sz="2100" dirty="0" smtClean="0">
                <a:latin typeface="Cambria" pitchFamily="18" charset="0"/>
              </a:rPr>
              <a:t> be </a:t>
            </a:r>
            <a:r>
              <a:rPr lang="tr-TR" sz="2100" dirty="0" err="1" smtClean="0">
                <a:latin typeface="Cambria" pitchFamily="18" charset="0"/>
              </a:rPr>
              <a:t>calculated</a:t>
            </a:r>
            <a:r>
              <a:rPr lang="tr-TR" sz="2100" dirty="0" smtClean="0">
                <a:latin typeface="Cambria" pitchFamily="18" charset="0"/>
              </a:rPr>
              <a:t> as </a:t>
            </a:r>
            <a:r>
              <a:rPr lang="tr-TR" sz="2100" dirty="0" err="1" smtClean="0">
                <a:latin typeface="Cambria" pitchFamily="18" charset="0"/>
              </a:rPr>
              <a:t>before</a:t>
            </a:r>
            <a:r>
              <a:rPr lang="tr-TR" sz="2100" dirty="0" smtClean="0">
                <a:latin typeface="Cambria" pitchFamily="18" charset="0"/>
              </a:rPr>
              <a:t> (</a:t>
            </a:r>
            <a:r>
              <a:rPr lang="tr-TR" sz="2100" dirty="0" err="1" smtClean="0">
                <a:latin typeface="Cambria" pitchFamily="18" charset="0"/>
              </a:rPr>
              <a:t>necessary</a:t>
            </a:r>
            <a:r>
              <a:rPr lang="tr-TR" sz="2100" dirty="0" smtClean="0">
                <a:latin typeface="Cambria" pitchFamily="18" charset="0"/>
              </a:rPr>
              <a:t> </a:t>
            </a:r>
            <a:r>
              <a:rPr lang="tr-TR" sz="2100" dirty="0" err="1" smtClean="0">
                <a:latin typeface="Cambria" pitchFamily="18" charset="0"/>
              </a:rPr>
              <a:t>for</a:t>
            </a:r>
            <a:r>
              <a:rPr lang="tr-TR" sz="2100" dirty="0" smtClean="0">
                <a:latin typeface="Cambria" pitchFamily="18" charset="0"/>
              </a:rPr>
              <a:t> </a:t>
            </a:r>
            <a:r>
              <a:rPr lang="tr-TR" sz="2100" dirty="0" err="1" smtClean="0">
                <a:latin typeface="Cambria" pitchFamily="18" charset="0"/>
              </a:rPr>
              <a:t>comparison</a:t>
            </a:r>
            <a:r>
              <a:rPr lang="tr-TR" sz="2100" dirty="0" smtClean="0">
                <a:latin typeface="Cambria" pitchFamily="18" charset="0"/>
              </a:rPr>
              <a:t> </a:t>
            </a:r>
            <a:r>
              <a:rPr lang="tr-TR" sz="2100" dirty="0" err="1" smtClean="0">
                <a:latin typeface="Cambria" pitchFamily="18" charset="0"/>
              </a:rPr>
              <a:t>with</a:t>
            </a:r>
            <a:r>
              <a:rPr lang="tr-TR" sz="2100" dirty="0" smtClean="0">
                <a:latin typeface="Cambria" pitchFamily="18" charset="0"/>
              </a:rPr>
              <a:t> </a:t>
            </a:r>
            <a:r>
              <a:rPr lang="tr-TR" sz="2100" dirty="0" err="1" smtClean="0">
                <a:latin typeface="Cambria" pitchFamily="18" charset="0"/>
              </a:rPr>
              <a:t>the</a:t>
            </a:r>
            <a:r>
              <a:rPr lang="tr-TR" sz="2100" dirty="0" smtClean="0">
                <a:latin typeface="Cambria" pitchFamily="18" charset="0"/>
              </a:rPr>
              <a:t> EU)</a:t>
            </a:r>
          </a:p>
          <a:p>
            <a:pPr lvl="0" indent="361950" fontAlgn="base">
              <a:buFont typeface="Arial" pitchFamily="34" charset="0"/>
              <a:buChar char="•"/>
            </a:pPr>
            <a:endParaRPr lang="tr-TR" sz="2100" dirty="0" smtClean="0">
              <a:latin typeface="Cambria" pitchFamily="18" charset="0"/>
            </a:endParaRPr>
          </a:p>
          <a:p>
            <a:pPr indent="361950" fontAlgn="base">
              <a:buFont typeface="Arial" pitchFamily="34" charset="0"/>
              <a:buChar char="•"/>
            </a:pPr>
            <a:r>
              <a:rPr lang="tr-TR" sz="2000" dirty="0" err="1" smtClean="0">
                <a:latin typeface="Cambria" pitchFamily="18" charset="0"/>
              </a:rPr>
              <a:t>Persistent</a:t>
            </a:r>
            <a:r>
              <a:rPr lang="tr-TR" sz="2000" dirty="0" smtClean="0">
                <a:latin typeface="Cambria" pitchFamily="18" charset="0"/>
              </a:rPr>
              <a:t> at Risk of </a:t>
            </a:r>
            <a:r>
              <a:rPr lang="tr-TR" sz="2000" dirty="0" err="1" smtClean="0">
                <a:latin typeface="Cambria" pitchFamily="18" charset="0"/>
              </a:rPr>
              <a:t>Poverty</a:t>
            </a:r>
            <a:r>
              <a:rPr lang="tr-TR" sz="2000" dirty="0" smtClean="0">
                <a:latin typeface="Cambria" pitchFamily="18" charset="0"/>
              </a:rPr>
              <a:t> </a:t>
            </a:r>
            <a:r>
              <a:rPr lang="tr-TR" sz="2000" dirty="0" err="1" smtClean="0">
                <a:latin typeface="Cambria" pitchFamily="18" charset="0"/>
              </a:rPr>
              <a:t>will</a:t>
            </a:r>
            <a:r>
              <a:rPr lang="tr-TR" sz="2000" dirty="0" smtClean="0">
                <a:latin typeface="Cambria" pitchFamily="18" charset="0"/>
              </a:rPr>
              <a:t> be </a:t>
            </a:r>
            <a:r>
              <a:rPr lang="tr-TR" sz="2000" dirty="0" err="1" smtClean="0">
                <a:latin typeface="Cambria" pitchFamily="18" charset="0"/>
              </a:rPr>
              <a:t>calculated</a:t>
            </a:r>
            <a:r>
              <a:rPr lang="tr-TR" sz="2000" dirty="0" smtClean="0">
                <a:latin typeface="Cambria" pitchFamily="18" charset="0"/>
              </a:rPr>
              <a:t> as </a:t>
            </a:r>
            <a:r>
              <a:rPr lang="tr-TR" sz="2000" dirty="0" err="1" smtClean="0">
                <a:latin typeface="Cambria" pitchFamily="18" charset="0"/>
              </a:rPr>
              <a:t>before</a:t>
            </a:r>
            <a:r>
              <a:rPr lang="tr-TR" sz="2000" dirty="0" smtClean="0">
                <a:latin typeface="Cambria" pitchFamily="18" charset="0"/>
              </a:rPr>
              <a:t> (</a:t>
            </a:r>
            <a:r>
              <a:rPr lang="tr-TR" sz="2000" dirty="0" err="1" smtClean="0">
                <a:latin typeface="Cambria" pitchFamily="18" charset="0"/>
              </a:rPr>
              <a:t>necessary</a:t>
            </a:r>
            <a:r>
              <a:rPr lang="tr-TR" sz="2000" dirty="0" smtClean="0">
                <a:latin typeface="Cambria" pitchFamily="18" charset="0"/>
              </a:rPr>
              <a:t> </a:t>
            </a:r>
            <a:r>
              <a:rPr lang="tr-TR" sz="2000" dirty="0" err="1" smtClean="0">
                <a:latin typeface="Cambria" pitchFamily="18" charset="0"/>
              </a:rPr>
              <a:t>for</a:t>
            </a:r>
            <a:r>
              <a:rPr lang="tr-TR" sz="2000" dirty="0" smtClean="0">
                <a:latin typeface="Cambria" pitchFamily="18" charset="0"/>
              </a:rPr>
              <a:t> </a:t>
            </a:r>
            <a:r>
              <a:rPr lang="tr-TR" sz="2000" dirty="0" err="1" smtClean="0">
                <a:latin typeface="Cambria" pitchFamily="18" charset="0"/>
              </a:rPr>
              <a:t>comparison</a:t>
            </a:r>
            <a:r>
              <a:rPr lang="tr-TR" sz="2000" dirty="0" smtClean="0">
                <a:latin typeface="Cambria" pitchFamily="18" charset="0"/>
              </a:rPr>
              <a:t> </a:t>
            </a:r>
            <a:r>
              <a:rPr lang="tr-TR" sz="2000" dirty="0" err="1" smtClean="0">
                <a:latin typeface="Cambria" pitchFamily="18" charset="0"/>
              </a:rPr>
              <a:t>with</a:t>
            </a:r>
            <a:r>
              <a:rPr lang="tr-TR" sz="2000" dirty="0" smtClean="0">
                <a:latin typeface="Cambria" pitchFamily="18" charset="0"/>
              </a:rPr>
              <a:t> </a:t>
            </a:r>
            <a:r>
              <a:rPr lang="tr-TR" sz="2000" dirty="0" err="1" smtClean="0">
                <a:latin typeface="Cambria" pitchFamily="18" charset="0"/>
              </a:rPr>
              <a:t>the</a:t>
            </a:r>
            <a:r>
              <a:rPr lang="tr-TR" sz="2000" dirty="0" smtClean="0">
                <a:latin typeface="Cambria" pitchFamily="18" charset="0"/>
              </a:rPr>
              <a:t> EU)</a:t>
            </a:r>
          </a:p>
          <a:p>
            <a:pPr lvl="0" indent="361950" fontAlgn="base">
              <a:buFont typeface="Arial" pitchFamily="34" charset="0"/>
              <a:buChar char="•"/>
            </a:pPr>
            <a:endParaRPr lang="tr-TR" sz="2100" dirty="0" smtClean="0">
              <a:latin typeface="Cambria" pitchFamily="18" charset="0"/>
            </a:endParaRPr>
          </a:p>
          <a:p>
            <a:pPr lvl="0" indent="361950" fontAlgn="base">
              <a:buFont typeface="Arial" pitchFamily="34" charset="0"/>
              <a:buChar char="•"/>
            </a:pPr>
            <a:r>
              <a:rPr lang="tr-TR" sz="2100" dirty="0" err="1" smtClean="0">
                <a:latin typeface="Cambria" pitchFamily="18" charset="0"/>
              </a:rPr>
              <a:t>Material</a:t>
            </a:r>
            <a:r>
              <a:rPr lang="tr-TR" sz="2100" dirty="0" smtClean="0">
                <a:latin typeface="Cambria" pitchFamily="18" charset="0"/>
              </a:rPr>
              <a:t> </a:t>
            </a:r>
            <a:r>
              <a:rPr lang="tr-TR" sz="2100" dirty="0" err="1" smtClean="0">
                <a:latin typeface="Cambria" pitchFamily="18" charset="0"/>
              </a:rPr>
              <a:t>deprivation</a:t>
            </a:r>
            <a:r>
              <a:rPr lang="tr-TR" sz="2100" dirty="0" smtClean="0">
                <a:latin typeface="Cambria" pitchFamily="18" charset="0"/>
              </a:rPr>
              <a:t> </a:t>
            </a:r>
            <a:r>
              <a:rPr lang="tr-TR" sz="2100" dirty="0" err="1" smtClean="0">
                <a:latin typeface="Cambria" pitchFamily="18" charset="0"/>
              </a:rPr>
              <a:t>will</a:t>
            </a:r>
            <a:r>
              <a:rPr lang="tr-TR" sz="2100" dirty="0" smtClean="0">
                <a:latin typeface="Cambria" pitchFamily="18" charset="0"/>
              </a:rPr>
              <a:t> be </a:t>
            </a:r>
            <a:r>
              <a:rPr lang="tr-TR" sz="2100" dirty="0" err="1" smtClean="0">
                <a:latin typeface="Cambria" pitchFamily="18" charset="0"/>
              </a:rPr>
              <a:t>calculated</a:t>
            </a:r>
            <a:r>
              <a:rPr lang="tr-TR" sz="2100" dirty="0" smtClean="0">
                <a:latin typeface="Cambria" pitchFamily="18" charset="0"/>
              </a:rPr>
              <a:t> as </a:t>
            </a:r>
            <a:r>
              <a:rPr lang="tr-TR" sz="2100" dirty="0" err="1" smtClean="0">
                <a:latin typeface="Cambria" pitchFamily="18" charset="0"/>
              </a:rPr>
              <a:t>before</a:t>
            </a:r>
            <a:r>
              <a:rPr lang="tr-TR" sz="2100" dirty="0" smtClean="0">
                <a:latin typeface="Cambria" pitchFamily="18" charset="0"/>
              </a:rPr>
              <a:t> (</a:t>
            </a:r>
            <a:r>
              <a:rPr lang="tr-TR" sz="2100" dirty="0" err="1" smtClean="0">
                <a:latin typeface="Cambria" pitchFamily="18" charset="0"/>
              </a:rPr>
              <a:t>necessary</a:t>
            </a:r>
            <a:r>
              <a:rPr lang="tr-TR" sz="2100" dirty="0" smtClean="0">
                <a:latin typeface="Cambria" pitchFamily="18" charset="0"/>
              </a:rPr>
              <a:t> </a:t>
            </a:r>
            <a:r>
              <a:rPr lang="tr-TR" sz="2100" dirty="0" err="1" smtClean="0">
                <a:latin typeface="Cambria" pitchFamily="18" charset="0"/>
              </a:rPr>
              <a:t>for</a:t>
            </a:r>
            <a:r>
              <a:rPr lang="tr-TR" sz="2100" dirty="0" smtClean="0">
                <a:latin typeface="Cambria" pitchFamily="18" charset="0"/>
              </a:rPr>
              <a:t> </a:t>
            </a:r>
            <a:r>
              <a:rPr lang="tr-TR" sz="2100" dirty="0" err="1" smtClean="0">
                <a:latin typeface="Cambria" pitchFamily="18" charset="0"/>
              </a:rPr>
              <a:t>comparison</a:t>
            </a:r>
            <a:r>
              <a:rPr lang="tr-TR" sz="2100" dirty="0" smtClean="0">
                <a:latin typeface="Cambria" pitchFamily="18" charset="0"/>
              </a:rPr>
              <a:t> </a:t>
            </a:r>
            <a:r>
              <a:rPr lang="tr-TR" sz="2100" dirty="0" err="1" smtClean="0">
                <a:latin typeface="Cambria" pitchFamily="18" charset="0"/>
              </a:rPr>
              <a:t>with</a:t>
            </a:r>
            <a:r>
              <a:rPr lang="tr-TR" sz="2100" dirty="0" smtClean="0">
                <a:latin typeface="Cambria" pitchFamily="18" charset="0"/>
              </a:rPr>
              <a:t> </a:t>
            </a:r>
            <a:r>
              <a:rPr lang="tr-TR" sz="2100" dirty="0" err="1" smtClean="0">
                <a:latin typeface="Cambria" pitchFamily="18" charset="0"/>
              </a:rPr>
              <a:t>the</a:t>
            </a:r>
            <a:r>
              <a:rPr lang="tr-TR" sz="2100" dirty="0" smtClean="0">
                <a:latin typeface="Cambria" pitchFamily="18" charset="0"/>
              </a:rPr>
              <a:t> EU)</a:t>
            </a:r>
          </a:p>
          <a:p>
            <a:pPr lvl="1" indent="361950" fontAlgn="base">
              <a:buFont typeface="Arial" pitchFamily="34" charset="0"/>
              <a:buChar char="•"/>
            </a:pPr>
            <a:endParaRPr lang="tr-TR" sz="2100" dirty="0" smtClean="0">
              <a:latin typeface="Cambria" pitchFamily="18" charset="0"/>
            </a:endParaRPr>
          </a:p>
          <a:p>
            <a:pPr lvl="0" indent="361950" fontAlgn="base">
              <a:buFont typeface="Arial" pitchFamily="34" charset="0"/>
              <a:buChar char="•"/>
            </a:pPr>
            <a:r>
              <a:rPr lang="tr-TR" sz="2100" dirty="0" err="1" smtClean="0">
                <a:latin typeface="Cambria" pitchFamily="18" charset="0"/>
              </a:rPr>
              <a:t>Multidimensional</a:t>
            </a:r>
            <a:r>
              <a:rPr lang="tr-TR" sz="2100" dirty="0" smtClean="0">
                <a:latin typeface="Cambria" pitchFamily="18" charset="0"/>
              </a:rPr>
              <a:t> </a:t>
            </a:r>
            <a:r>
              <a:rPr lang="tr-TR" sz="2100" dirty="0" err="1" smtClean="0">
                <a:latin typeface="Cambria" pitchFamily="18" charset="0"/>
              </a:rPr>
              <a:t>poverty</a:t>
            </a:r>
            <a:r>
              <a:rPr lang="tr-TR" sz="2100" dirty="0" smtClean="0">
                <a:latin typeface="Cambria" pitchFamily="18" charset="0"/>
              </a:rPr>
              <a:t> </a:t>
            </a:r>
            <a:r>
              <a:rPr lang="tr-TR" sz="2100" dirty="0" err="1" smtClean="0">
                <a:latin typeface="Cambria" pitchFamily="18" charset="0"/>
              </a:rPr>
              <a:t>will</a:t>
            </a:r>
            <a:r>
              <a:rPr lang="tr-TR" sz="2100" dirty="0" smtClean="0">
                <a:latin typeface="Cambria" pitchFamily="18" charset="0"/>
              </a:rPr>
              <a:t> be </a:t>
            </a:r>
            <a:r>
              <a:rPr lang="tr-TR" sz="2100" dirty="0" err="1" smtClean="0">
                <a:latin typeface="Cambria" pitchFamily="18" charset="0"/>
              </a:rPr>
              <a:t>calculated</a:t>
            </a:r>
            <a:r>
              <a:rPr lang="tr-TR" sz="2100" dirty="0" smtClean="0">
                <a:latin typeface="Cambria" pitchFamily="18" charset="0"/>
              </a:rPr>
              <a:t> </a:t>
            </a:r>
            <a:endParaRPr lang="tr-TR" sz="2100" dirty="0">
              <a:latin typeface="Cambria" pitchFamily="18" charset="0"/>
            </a:endParaRPr>
          </a:p>
        </p:txBody>
      </p:sp>
      <p:sp>
        <p:nvSpPr>
          <p:cNvPr id="8" name="10 Dikdörtgen"/>
          <p:cNvSpPr/>
          <p:nvPr/>
        </p:nvSpPr>
        <p:spPr>
          <a:xfrm>
            <a:off x="539552" y="972017"/>
            <a:ext cx="8088747" cy="5539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r>
              <a:rPr lang="tr-TR" sz="3000" b="1" kern="0" dirty="0" err="1" smtClean="0">
                <a:ln w="1905"/>
                <a:solidFill>
                  <a:srgbClr val="C00000"/>
                </a:solidFill>
                <a:latin typeface="Cambria" pitchFamily="18" charset="0"/>
                <a:ea typeface="Calibri" pitchFamily="34" charset="0"/>
                <a:cs typeface="Calibri" pitchFamily="34" charset="0"/>
              </a:rPr>
              <a:t>What</a:t>
            </a:r>
            <a:r>
              <a:rPr lang="tr-TR" sz="3000" b="1" kern="0" dirty="0" smtClean="0">
                <a:ln w="1905"/>
                <a:solidFill>
                  <a:srgbClr val="C00000"/>
                </a:solidFill>
                <a:latin typeface="Cambria" pitchFamily="18" charset="0"/>
                <a:ea typeface="Calibri" pitchFamily="34" charset="0"/>
                <a:cs typeface="Calibri" pitchFamily="34" charset="0"/>
              </a:rPr>
              <a:t> </a:t>
            </a:r>
            <a:r>
              <a:rPr lang="tr-TR" sz="3000" b="1" kern="0" dirty="0" err="1" smtClean="0">
                <a:ln w="1905"/>
                <a:solidFill>
                  <a:srgbClr val="C00000"/>
                </a:solidFill>
                <a:latin typeface="Cambria" pitchFamily="18" charset="0"/>
                <a:ea typeface="Calibri" pitchFamily="34" charset="0"/>
                <a:cs typeface="Calibri" pitchFamily="34" charset="0"/>
              </a:rPr>
              <a:t>will</a:t>
            </a:r>
            <a:r>
              <a:rPr lang="tr-TR" sz="3000" b="1" kern="0" dirty="0" smtClean="0">
                <a:ln w="1905"/>
                <a:solidFill>
                  <a:srgbClr val="C00000"/>
                </a:solidFill>
                <a:latin typeface="Cambria" pitchFamily="18" charset="0"/>
                <a:ea typeface="Calibri" pitchFamily="34" charset="0"/>
                <a:cs typeface="Calibri" pitchFamily="34" charset="0"/>
              </a:rPr>
              <a:t> be done?</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27</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41325" lvl="1" indent="-268288" algn="just">
              <a:spcAft>
                <a:spcPts val="1800"/>
              </a:spcAft>
              <a:buClrTx/>
              <a:buSzPct val="100000"/>
              <a:buFont typeface="Arial" pitchFamily="34" charset="0"/>
              <a:buChar char="•"/>
            </a:pPr>
            <a:r>
              <a:rPr lang="tr-TR" sz="2000" dirty="0" err="1" smtClean="0">
                <a:latin typeface="Cambria" pitchFamily="18" charset="0"/>
              </a:rPr>
              <a:t>Recently</a:t>
            </a:r>
            <a:r>
              <a:rPr lang="tr-TR" sz="2000" dirty="0" smtClean="0">
                <a:latin typeface="Cambria" pitchFamily="18" charset="0"/>
              </a:rPr>
              <a:t>, t</a:t>
            </a:r>
            <a:r>
              <a:rPr lang="en-GB" sz="2000" dirty="0" smtClean="0">
                <a:latin typeface="Cambria" pitchFamily="18" charset="0"/>
              </a:rPr>
              <a:t>he most remarkable method of measuring multidimensional poverty is belonging to </a:t>
            </a:r>
            <a:r>
              <a:rPr lang="en-GB" sz="2000" dirty="0" err="1" smtClean="0">
                <a:latin typeface="Cambria" pitchFamily="18" charset="0"/>
              </a:rPr>
              <a:t>Alkire</a:t>
            </a:r>
            <a:r>
              <a:rPr lang="en-GB" sz="2000" dirty="0" smtClean="0">
                <a:latin typeface="Cambria" pitchFamily="18" charset="0"/>
              </a:rPr>
              <a:t> and Foster (2007) which has been widely applied recently by countries, institutions and researches.</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en-GB" sz="2000" dirty="0" smtClean="0">
                <a:latin typeface="Cambria" pitchFamily="18" charset="0"/>
              </a:rPr>
              <a:t>Mexico’s official multidimensional poverty methodology, which is based on </a:t>
            </a:r>
            <a:r>
              <a:rPr lang="en-GB" sz="2000" dirty="0" err="1" smtClean="0">
                <a:latin typeface="Cambria" pitchFamily="18" charset="0"/>
              </a:rPr>
              <a:t>Alkire</a:t>
            </a:r>
            <a:r>
              <a:rPr lang="en-GB" sz="2000" dirty="0" smtClean="0">
                <a:latin typeface="Cambria" pitchFamily="18" charset="0"/>
              </a:rPr>
              <a:t>-Foster (2007) method, is one of the best practises of multidimensional methods.</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en-GB" sz="2000" dirty="0" smtClean="0">
                <a:latin typeface="Cambria" pitchFamily="18" charset="0"/>
              </a:rPr>
              <a:t>Having aimed to reflect all aspect poverty and being attracted by Mexico case, TURKSTAT has concentrated more on adopting a multidimensional poverty measures.  </a:t>
            </a:r>
            <a:endParaRPr lang="tr-TR" sz="2000" dirty="0" smtClean="0">
              <a:latin typeface="Cambria" pitchFamily="18" charset="0"/>
            </a:endParaRPr>
          </a:p>
          <a:p>
            <a:pPr algn="just">
              <a:lnSpc>
                <a:spcPct val="110000"/>
              </a:lnSpc>
              <a:buClrTx/>
              <a:buNone/>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18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Improvement</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r>
              <a:rPr lang="tr-TR" sz="2400" b="1" dirty="0" smtClean="0">
                <a:solidFill>
                  <a:srgbClr val="C00000"/>
                </a:solidFill>
                <a:latin typeface="Cambria" pitchFamily="18" charset="0"/>
              </a:rPr>
              <a:t> on </a:t>
            </a:r>
            <a:r>
              <a:rPr lang="tr-TR" sz="2400" b="1" dirty="0" err="1" smtClean="0">
                <a:solidFill>
                  <a:srgbClr val="C00000"/>
                </a:solidFill>
                <a:latin typeface="Cambria" pitchFamily="18" charset="0"/>
              </a:rPr>
              <a:t>Multidimensional</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28</a:t>
            </a:fld>
            <a:endParaRPr lang="tr-TR" dirty="0"/>
          </a:p>
        </p:txBody>
      </p:sp>
      <p:sp>
        <p:nvSpPr>
          <p:cNvPr id="8" name="10 Dikdörtgen"/>
          <p:cNvSpPr/>
          <p:nvPr/>
        </p:nvSpPr>
        <p:spPr>
          <a:xfrm>
            <a:off x="611560" y="836712"/>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Need</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for</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Multidimensional</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
        <p:nvSpPr>
          <p:cNvPr id="39" name="52 CuadroTexto"/>
          <p:cNvSpPr txBox="1"/>
          <p:nvPr/>
        </p:nvSpPr>
        <p:spPr>
          <a:xfrm>
            <a:off x="975490" y="6544772"/>
            <a:ext cx="7272808" cy="261610"/>
          </a:xfrm>
          <a:prstGeom prst="rect">
            <a:avLst/>
          </a:prstGeom>
          <a:noFill/>
        </p:spPr>
        <p:txBody>
          <a:bodyPr wrap="square" rtlCol="0">
            <a:spAutoFit/>
          </a:bodyPr>
          <a:lstStyle/>
          <a:p>
            <a:pPr algn="ctr"/>
            <a:r>
              <a:rPr lang="es-ES" sz="1100" b="1" dirty="0" err="1" smtClean="0">
                <a:solidFill>
                  <a:schemeClr val="bg1"/>
                </a:solidFill>
                <a:latin typeface="Calibri" pitchFamily="34" charset="0"/>
              </a:rPr>
              <a:t>Source</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estimates</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by</a:t>
            </a:r>
            <a:r>
              <a:rPr lang="es-ES" sz="1100" b="1" dirty="0" smtClean="0">
                <a:solidFill>
                  <a:schemeClr val="bg1"/>
                </a:solidFill>
                <a:latin typeface="Calibri" pitchFamily="34" charset="0"/>
              </a:rPr>
              <a:t> CONEVAL </a:t>
            </a:r>
            <a:r>
              <a:rPr lang="es-ES" sz="1100" b="1" dirty="0" err="1" smtClean="0">
                <a:solidFill>
                  <a:schemeClr val="bg1"/>
                </a:solidFill>
                <a:latin typeface="Calibri" pitchFamily="34" charset="0"/>
              </a:rPr>
              <a:t>based</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on</a:t>
            </a:r>
            <a:r>
              <a:rPr lang="es-ES" sz="1100" b="1" dirty="0" smtClean="0">
                <a:solidFill>
                  <a:schemeClr val="bg1"/>
                </a:solidFill>
                <a:latin typeface="Calibri" pitchFamily="34" charset="0"/>
              </a:rPr>
              <a:t> MCS-ENIGH 2010.</a:t>
            </a:r>
            <a:endParaRPr lang="es-ES" sz="1100" b="1" dirty="0">
              <a:solidFill>
                <a:schemeClr val="bg1"/>
              </a:solidFill>
              <a:latin typeface="Calibri" pitchFamily="34" charset="0"/>
            </a:endParaRPr>
          </a:p>
        </p:txBody>
      </p:sp>
      <p:sp>
        <p:nvSpPr>
          <p:cNvPr id="38"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441325" lvl="1" indent="-268288" algn="just">
              <a:spcAft>
                <a:spcPts val="1800"/>
              </a:spcAft>
              <a:buClrTx/>
              <a:buSzPct val="100000"/>
              <a:buFont typeface="Arial" pitchFamily="34" charset="0"/>
              <a:buChar char="•"/>
            </a:pPr>
            <a:r>
              <a:rPr lang="tr-TR" sz="2000" dirty="0" err="1" smtClean="0">
                <a:latin typeface="Cambria" pitchFamily="18" charset="0"/>
              </a:rPr>
              <a:t>Provides</a:t>
            </a:r>
            <a:r>
              <a:rPr lang="tr-TR" sz="2000" dirty="0" smtClean="0">
                <a:latin typeface="Cambria" pitchFamily="18" charset="0"/>
              </a:rPr>
              <a:t> </a:t>
            </a:r>
            <a:r>
              <a:rPr lang="tr-TR" sz="2000" dirty="0" err="1" smtClean="0">
                <a:latin typeface="Cambria" pitchFamily="18" charset="0"/>
              </a:rPr>
              <a:t>measurement</a:t>
            </a:r>
            <a:r>
              <a:rPr lang="tr-TR" sz="2000" dirty="0" smtClean="0">
                <a:latin typeface="Cambria" pitchFamily="18" charset="0"/>
              </a:rPr>
              <a:t> of </a:t>
            </a:r>
            <a:r>
              <a:rPr lang="tr-TR" sz="2000" dirty="0" err="1" smtClean="0">
                <a:latin typeface="Cambria" pitchFamily="18" charset="0"/>
              </a:rPr>
              <a:t>different</a:t>
            </a:r>
            <a:r>
              <a:rPr lang="tr-TR" sz="2000" dirty="0" smtClean="0">
                <a:latin typeface="Cambria" pitchFamily="18" charset="0"/>
              </a:rPr>
              <a:t> </a:t>
            </a:r>
            <a:r>
              <a:rPr lang="tr-TR" sz="2000" dirty="0" err="1" smtClean="0">
                <a:latin typeface="Cambria" pitchFamily="18" charset="0"/>
              </a:rPr>
              <a:t>dimensions</a:t>
            </a:r>
            <a:r>
              <a:rPr lang="tr-TR" sz="2000" dirty="0" smtClean="0">
                <a:latin typeface="Cambria" pitchFamily="18" charset="0"/>
              </a:rPr>
              <a:t> of </a:t>
            </a:r>
            <a:r>
              <a:rPr lang="tr-TR" sz="2000" dirty="0" err="1" smtClean="0">
                <a:latin typeface="Cambria" pitchFamily="18" charset="0"/>
              </a:rPr>
              <a:t>poverty</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Covering</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multiple</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aspects</a:t>
            </a:r>
            <a:r>
              <a:rPr lang="tr-TR" sz="2000" dirty="0" smtClean="0">
                <a:ln w="1905"/>
                <a:effectLst>
                  <a:innerShdw blurRad="69850" dist="43180" dir="5400000">
                    <a:srgbClr val="000000">
                      <a:alpha val="65000"/>
                    </a:srgbClr>
                  </a:innerShdw>
                </a:effectLst>
                <a:latin typeface="Cambria" pitchFamily="18" charset="0"/>
              </a:rPr>
              <a:t> of life</a:t>
            </a:r>
          </a:p>
          <a:p>
            <a:pPr marL="715645" lvl="2" indent="-268288" algn="just">
              <a:spcAft>
                <a:spcPts val="1800"/>
              </a:spcAft>
              <a:buClrTx/>
              <a:buSzPct val="100000"/>
              <a:buFont typeface="Arial" pitchFamily="34" charset="0"/>
              <a:buChar char="•"/>
            </a:pPr>
            <a:r>
              <a:rPr lang="tr-TR" sz="1700" dirty="0" err="1" smtClean="0">
                <a:ln w="1905"/>
                <a:effectLst>
                  <a:innerShdw blurRad="69850" dist="43180" dir="5400000">
                    <a:srgbClr val="000000">
                      <a:alpha val="65000"/>
                    </a:srgbClr>
                  </a:innerShdw>
                </a:effectLst>
                <a:latin typeface="Cambria" pitchFamily="18" charset="0"/>
              </a:rPr>
              <a:t>Nutrition</a:t>
            </a:r>
            <a:endParaRPr lang="tr-TR" sz="1700" dirty="0" smtClean="0">
              <a:ln w="1905"/>
              <a:effectLst>
                <a:innerShdw blurRad="69850" dist="43180" dir="5400000">
                  <a:srgbClr val="000000">
                    <a:alpha val="65000"/>
                  </a:srgbClr>
                </a:innerShdw>
              </a:effectLst>
              <a:latin typeface="Cambria" pitchFamily="18" charset="0"/>
            </a:endParaRPr>
          </a:p>
          <a:p>
            <a:pPr marL="715645" lvl="2" indent="-268288" algn="just">
              <a:spcAft>
                <a:spcPts val="1800"/>
              </a:spcAft>
              <a:buClrTx/>
              <a:buSzPct val="100000"/>
              <a:buFont typeface="Arial" pitchFamily="34" charset="0"/>
              <a:buChar char="•"/>
            </a:pPr>
            <a:r>
              <a:rPr lang="tr-TR" sz="1700" dirty="0" err="1" smtClean="0">
                <a:ln w="1905"/>
                <a:effectLst>
                  <a:innerShdw blurRad="69850" dist="43180" dir="5400000">
                    <a:srgbClr val="000000">
                      <a:alpha val="65000"/>
                    </a:srgbClr>
                  </a:innerShdw>
                </a:effectLst>
                <a:latin typeface="Cambria" pitchFamily="18" charset="0"/>
              </a:rPr>
              <a:t>Education</a:t>
            </a:r>
            <a:endParaRPr lang="tr-TR" sz="1700" dirty="0" smtClean="0">
              <a:ln w="1905"/>
              <a:effectLst>
                <a:innerShdw blurRad="69850" dist="43180" dir="5400000">
                  <a:srgbClr val="000000">
                    <a:alpha val="65000"/>
                  </a:srgbClr>
                </a:innerShdw>
              </a:effectLst>
              <a:latin typeface="Cambria" pitchFamily="18" charset="0"/>
            </a:endParaRPr>
          </a:p>
          <a:p>
            <a:pPr marL="715645" lvl="2" indent="-268288" algn="just">
              <a:spcAft>
                <a:spcPts val="1800"/>
              </a:spcAft>
              <a:buClrTx/>
              <a:buSzPct val="100000"/>
              <a:buFont typeface="Arial" pitchFamily="34" charset="0"/>
              <a:buChar char="•"/>
            </a:pPr>
            <a:r>
              <a:rPr lang="tr-TR" sz="1700" dirty="0" err="1" smtClean="0">
                <a:ln w="1905"/>
                <a:effectLst>
                  <a:innerShdw blurRad="69850" dist="43180" dir="5400000">
                    <a:srgbClr val="000000">
                      <a:alpha val="65000"/>
                    </a:srgbClr>
                  </a:innerShdw>
                </a:effectLst>
                <a:latin typeface="Cambria" pitchFamily="18" charset="0"/>
              </a:rPr>
              <a:t>Health</a:t>
            </a:r>
            <a:endParaRPr lang="tr-TR" sz="1700" dirty="0" smtClean="0">
              <a:ln w="1905"/>
              <a:effectLst>
                <a:innerShdw blurRad="69850" dist="43180" dir="5400000">
                  <a:srgbClr val="000000">
                    <a:alpha val="65000"/>
                  </a:srgbClr>
                </a:innerShdw>
              </a:effectLst>
              <a:latin typeface="Cambria" pitchFamily="18" charset="0"/>
            </a:endParaRPr>
          </a:p>
          <a:p>
            <a:pPr marL="715645" lvl="2" indent="-268288" algn="just">
              <a:spcAft>
                <a:spcPts val="1800"/>
              </a:spcAft>
              <a:buClrTx/>
              <a:buSzPct val="100000"/>
              <a:buFont typeface="Arial" pitchFamily="34" charset="0"/>
              <a:buChar char="•"/>
            </a:pPr>
            <a:r>
              <a:rPr lang="tr-TR" sz="1700" dirty="0" err="1" smtClean="0">
                <a:ln w="1905"/>
                <a:effectLst>
                  <a:innerShdw blurRad="69850" dist="43180" dir="5400000">
                    <a:srgbClr val="000000">
                      <a:alpha val="65000"/>
                    </a:srgbClr>
                  </a:innerShdw>
                </a:effectLst>
                <a:latin typeface="Cambria" pitchFamily="18" charset="0"/>
              </a:rPr>
              <a:t>Availability</a:t>
            </a:r>
            <a:r>
              <a:rPr lang="tr-TR" sz="1700" dirty="0" smtClean="0">
                <a:ln w="1905"/>
                <a:effectLst>
                  <a:innerShdw blurRad="69850" dist="43180" dir="5400000">
                    <a:srgbClr val="000000">
                      <a:alpha val="65000"/>
                    </a:srgbClr>
                  </a:innerShdw>
                </a:effectLst>
                <a:latin typeface="Cambria" pitchFamily="18" charset="0"/>
              </a:rPr>
              <a:t> of  life </a:t>
            </a:r>
            <a:r>
              <a:rPr lang="tr-TR" sz="1700" dirty="0" err="1" smtClean="0">
                <a:ln w="1905"/>
                <a:effectLst>
                  <a:innerShdw blurRad="69850" dist="43180" dir="5400000">
                    <a:srgbClr val="000000">
                      <a:alpha val="65000"/>
                    </a:srgbClr>
                  </a:innerShdw>
                </a:effectLst>
                <a:latin typeface="Cambria" pitchFamily="18" charset="0"/>
              </a:rPr>
              <a:t>facilitators</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r>
              <a:rPr lang="tr-TR" sz="2000" dirty="0" smtClean="0">
                <a:latin typeface="Cambria" pitchFamily="18" charset="0"/>
              </a:rPr>
              <a:t>M</a:t>
            </a:r>
            <a:r>
              <a:rPr lang="en-US" sz="2000" dirty="0" err="1" smtClean="0">
                <a:latin typeface="Cambria" pitchFamily="18" charset="0"/>
              </a:rPr>
              <a:t>onetary</a:t>
            </a:r>
            <a:r>
              <a:rPr lang="en-US" sz="2000" dirty="0" smtClean="0">
                <a:latin typeface="Cambria" pitchFamily="18" charset="0"/>
              </a:rPr>
              <a:t> poverty often</a:t>
            </a:r>
            <a:r>
              <a:rPr lang="tr-TR" sz="2000" dirty="0" smtClean="0">
                <a:latin typeface="Cambria" pitchFamily="18" charset="0"/>
              </a:rPr>
              <a:t> </a:t>
            </a:r>
            <a:r>
              <a:rPr lang="en-US" sz="2000" dirty="0" smtClean="0">
                <a:latin typeface="Cambria" pitchFamily="18" charset="0"/>
              </a:rPr>
              <a:t>provides insufficient policy guidance </a:t>
            </a:r>
            <a:r>
              <a:rPr lang="tr-TR" sz="2000" dirty="0" err="1" smtClean="0">
                <a:latin typeface="Cambria" pitchFamily="18" charset="0"/>
              </a:rPr>
              <a:t>about</a:t>
            </a:r>
            <a:r>
              <a:rPr lang="en-US" sz="2000" dirty="0" smtClean="0">
                <a:latin typeface="Cambria" pitchFamily="18" charset="0"/>
              </a:rPr>
              <a:t> deprivations in other dimensions</a:t>
            </a:r>
            <a:endParaRPr lang="tr-TR" sz="2000" dirty="0" smtClean="0">
              <a:latin typeface="Cambria" pitchFamily="18" charset="0"/>
            </a:endParaRPr>
          </a:p>
          <a:p>
            <a:pPr marL="441325" lvl="1" indent="-268288" algn="just">
              <a:spcAft>
                <a:spcPts val="1800"/>
              </a:spcAft>
              <a:buClrTx/>
              <a:buSzPct val="100000"/>
              <a:buFont typeface="Arial" pitchFamily="34" charset="0"/>
              <a:buChar char="•"/>
            </a:pPr>
            <a:endParaRPr lang="tr-TR" sz="1700" dirty="0" smtClean="0">
              <a:ln w="1905"/>
              <a:effectLst>
                <a:innerShdw blurRad="69850" dist="43180" dir="5400000">
                  <a:srgbClr val="000000">
                    <a:alpha val="65000"/>
                  </a:srgbClr>
                </a:innerShdw>
              </a:effectLst>
              <a:latin typeface="Cambria" pitchFamily="18" charset="0"/>
            </a:endParaRPr>
          </a:p>
          <a:p>
            <a:pPr marL="715645" lvl="2" indent="-268288" algn="just">
              <a:spcAft>
                <a:spcPts val="1800"/>
              </a:spcAft>
              <a:buClrTx/>
              <a:buSzPct val="100000"/>
              <a:buFont typeface="Arial" pitchFamily="34" charset="0"/>
              <a:buChar char="•"/>
            </a:pPr>
            <a:endParaRPr lang="tr-TR" sz="1700" dirty="0" smtClean="0">
              <a:ln w="1905"/>
              <a:effectLst>
                <a:innerShdw blurRad="69850" dist="43180" dir="5400000">
                  <a:srgbClr val="000000">
                    <a:alpha val="65000"/>
                  </a:srgbClr>
                </a:innerShdw>
              </a:effectLst>
              <a:latin typeface="Cambria" pitchFamily="18" charset="0"/>
            </a:endParaRPr>
          </a:p>
          <a:p>
            <a:pPr marL="989965" lvl="3" indent="-268288" algn="just">
              <a:spcAft>
                <a:spcPts val="1800"/>
              </a:spcAft>
              <a:buClrTx/>
              <a:buSzPct val="100000"/>
              <a:buFont typeface="Arial" pitchFamily="34" charset="0"/>
              <a:buChar char="•"/>
            </a:pPr>
            <a:endParaRPr lang="tr-TR" sz="1600" dirty="0" smtClean="0">
              <a:ln w="1905"/>
              <a:effectLst>
                <a:innerShdw blurRad="69850" dist="43180" dir="5400000">
                  <a:srgbClr val="000000">
                    <a:alpha val="65000"/>
                  </a:srgbClr>
                </a:innerShdw>
              </a:effectLst>
              <a:latin typeface="Cambria" pitchFamily="18" charset="0"/>
            </a:endParaRPr>
          </a:p>
          <a:p>
            <a:pPr marL="989965" lvl="3" indent="-268288" algn="just">
              <a:spcAft>
                <a:spcPts val="1800"/>
              </a:spcAft>
              <a:buClrTx/>
              <a:buSzPct val="100000"/>
              <a:buFont typeface="Arial" pitchFamily="34" charset="0"/>
              <a:buChar char="•"/>
            </a:pPr>
            <a:endParaRPr lang="tr-TR" sz="1600" dirty="0" smtClean="0">
              <a:ln w="1905"/>
              <a:effectLst>
                <a:innerShdw blurRad="69850" dist="43180" dir="5400000">
                  <a:srgbClr val="000000">
                    <a:alpha val="65000"/>
                  </a:srgbClr>
                </a:innerShdw>
              </a:effectLst>
              <a:latin typeface="Cambria" pitchFamily="18" charset="0"/>
            </a:endParaRPr>
          </a:p>
          <a:p>
            <a:pPr marL="715645" lvl="2" indent="-268288" algn="just">
              <a:spcAft>
                <a:spcPts val="1800"/>
              </a:spcAft>
              <a:buClrTx/>
              <a:buSzPct val="100000"/>
              <a:buNone/>
            </a:pPr>
            <a:r>
              <a:rPr lang="tr-TR" sz="1700" dirty="0" smtClean="0">
                <a:ln w="1905"/>
                <a:effectLst>
                  <a:innerShdw blurRad="69850" dist="43180" dir="5400000">
                    <a:srgbClr val="000000">
                      <a:alpha val="65000"/>
                    </a:srgbClr>
                  </a:innerShdw>
                </a:effectLst>
                <a:latin typeface="Cambria" pitchFamily="18" charset="0"/>
              </a:rPr>
              <a:t>		</a:t>
            </a:r>
          </a:p>
          <a:p>
            <a:pPr marL="715645" lvl="2" indent="-268288" algn="just">
              <a:spcAft>
                <a:spcPts val="1800"/>
              </a:spcAft>
              <a:buClrTx/>
              <a:buSzPct val="100000"/>
              <a:buFont typeface="Arial" pitchFamily="34" charset="0"/>
              <a:buChar char="•"/>
            </a:pPr>
            <a:endParaRPr lang="tr-TR" sz="1700" dirty="0" smtClean="0">
              <a:ln w="1905"/>
              <a:effectLst>
                <a:innerShdw blurRad="69850" dist="43180" dir="5400000">
                  <a:srgbClr val="000000">
                    <a:alpha val="65000"/>
                  </a:srgbClr>
                </a:innerShdw>
              </a:effectLst>
              <a:latin typeface="Cambria" pitchFamily="18" charset="0"/>
            </a:endParaRPr>
          </a:p>
          <a:p>
            <a:pPr marL="441325" lvl="1" indent="-268288" algn="just">
              <a:spcAft>
                <a:spcPts val="1800"/>
              </a:spcAft>
              <a:buClrTx/>
              <a:buSzPct val="100000"/>
              <a:buFont typeface="Arial" pitchFamily="34" charset="0"/>
              <a:buChar char="•"/>
            </a:pPr>
            <a:endParaRPr lang="tr-TR" sz="1800" dirty="0" smtClean="0">
              <a:ln w="1905"/>
              <a:effectLst>
                <a:innerShdw blurRad="69850" dist="43180" dir="5400000">
                  <a:srgbClr val="000000">
                    <a:alpha val="65000"/>
                  </a:srgbClr>
                </a:innerShdw>
              </a:effectLst>
              <a:latin typeface="Cambria" pitchFamily="18" charset="0"/>
            </a:endParaRPr>
          </a:p>
          <a:p>
            <a:pPr algn="just">
              <a:lnSpc>
                <a:spcPct val="110000"/>
              </a:lnSpc>
              <a:buClrTx/>
            </a:pPr>
            <a:endParaRPr lang="tr-TR" sz="1800" dirty="0" smtClean="0">
              <a:ln w="1905"/>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1800" dirty="0" err="1" smtClean="0">
              <a:ln w="1905"/>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effectLst>
                <a:innerShdw blurRad="69850" dist="43180" dir="5400000">
                  <a:srgbClr val="000000">
                    <a:alpha val="65000"/>
                  </a:srgbClr>
                </a:innerShdw>
              </a:effectLst>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29</a:t>
            </a:fld>
            <a:endParaRPr lang="tr-TR" dirty="0"/>
          </a:p>
        </p:txBody>
      </p:sp>
      <p:sp>
        <p:nvSpPr>
          <p:cNvPr id="5" name="Rectangle 3"/>
          <p:cNvSpPr>
            <a:spLocks noGrp="1" noChangeArrowheads="1"/>
          </p:cNvSpPr>
          <p:nvPr/>
        </p:nvSpPr>
        <p:spPr>
          <a:xfrm>
            <a:off x="683568" y="1571612"/>
            <a:ext cx="7920880" cy="437766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buNone/>
            </a:pPr>
            <a:r>
              <a:rPr lang="tr-TR" sz="2000" b="1" dirty="0" err="1" smtClean="0">
                <a:ln w="1905"/>
                <a:effectLst>
                  <a:innerShdw blurRad="69850" dist="43180" dir="5400000">
                    <a:srgbClr val="000000">
                      <a:alpha val="65000"/>
                    </a:srgbClr>
                  </a:innerShdw>
                </a:effectLst>
                <a:latin typeface="Cambria" pitchFamily="18" charset="0"/>
              </a:rPr>
              <a:t>Decisions</a:t>
            </a:r>
            <a:r>
              <a:rPr lang="tr-TR" sz="2000" b="1" dirty="0" smtClean="0">
                <a:ln w="1905"/>
                <a:effectLst>
                  <a:innerShdw blurRad="69850" dist="43180" dir="5400000">
                    <a:srgbClr val="000000">
                      <a:alpha val="65000"/>
                    </a:srgbClr>
                  </a:innerShdw>
                </a:effectLst>
                <a:latin typeface="Cambria" pitchFamily="18" charset="0"/>
              </a:rPr>
              <a:t> </a:t>
            </a:r>
            <a:r>
              <a:rPr lang="tr-TR" sz="2000" b="1" dirty="0" err="1" smtClean="0">
                <a:ln w="1905"/>
                <a:effectLst>
                  <a:innerShdw blurRad="69850" dist="43180" dir="5400000">
                    <a:srgbClr val="000000">
                      <a:alpha val="65000"/>
                    </a:srgbClr>
                  </a:innerShdw>
                </a:effectLst>
                <a:latin typeface="Cambria" pitchFamily="18" charset="0"/>
              </a:rPr>
              <a:t>to</a:t>
            </a:r>
            <a:r>
              <a:rPr lang="tr-TR" sz="2000" b="1" dirty="0" smtClean="0">
                <a:ln w="1905"/>
                <a:effectLst>
                  <a:innerShdw blurRad="69850" dist="43180" dir="5400000">
                    <a:srgbClr val="000000">
                      <a:alpha val="65000"/>
                    </a:srgbClr>
                  </a:innerShdw>
                </a:effectLst>
                <a:latin typeface="Cambria" pitchFamily="18" charset="0"/>
              </a:rPr>
              <a:t> be </a:t>
            </a:r>
            <a:r>
              <a:rPr lang="tr-TR" sz="2000" b="1" dirty="0" err="1" smtClean="0">
                <a:ln w="1905"/>
                <a:effectLst>
                  <a:innerShdw blurRad="69850" dist="43180" dir="5400000">
                    <a:srgbClr val="000000">
                      <a:alpha val="65000"/>
                    </a:srgbClr>
                  </a:innerShdw>
                </a:effectLst>
                <a:latin typeface="Cambria" pitchFamily="18" charset="0"/>
              </a:rPr>
              <a:t>made</a:t>
            </a:r>
            <a:r>
              <a:rPr lang="tr-TR" sz="2000" b="1" dirty="0" smtClean="0">
                <a:ln w="1905"/>
                <a:effectLst>
                  <a:innerShdw blurRad="69850" dist="43180" dir="5400000">
                    <a:srgbClr val="000000">
                      <a:alpha val="65000"/>
                    </a:srgbClr>
                  </a:innerShdw>
                </a:effectLst>
                <a:latin typeface="Cambria" pitchFamily="18" charset="0"/>
              </a:rPr>
              <a:t> on:</a:t>
            </a:r>
          </a:p>
          <a:p>
            <a:pPr algn="just">
              <a:lnSpc>
                <a:spcPct val="110000"/>
              </a:lnSpc>
              <a:buClrTx/>
              <a:buNone/>
            </a:pP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buNone/>
            </a:pP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Dimensions</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Indicators</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for</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dimensions</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Deprivation</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threshold</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for</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each</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indicator</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Weights</a:t>
            </a:r>
            <a:r>
              <a:rPr lang="tr-TR" sz="2000" dirty="0" smtClean="0">
                <a:ln w="1905"/>
                <a:effectLst>
                  <a:innerShdw blurRad="69850" dist="43180" dir="5400000">
                    <a:srgbClr val="000000">
                      <a:alpha val="65000"/>
                    </a:srgbClr>
                  </a:innerShdw>
                </a:effectLst>
                <a:latin typeface="Cambria" pitchFamily="18" charset="0"/>
              </a:rPr>
              <a:t> of </a:t>
            </a:r>
            <a:r>
              <a:rPr lang="tr-TR" sz="2000" dirty="0" err="1" smtClean="0">
                <a:ln w="1905"/>
                <a:effectLst>
                  <a:innerShdw blurRad="69850" dist="43180" dir="5400000">
                    <a:srgbClr val="000000">
                      <a:alpha val="65000"/>
                    </a:srgbClr>
                  </a:innerShdw>
                </a:effectLst>
                <a:latin typeface="Cambria" pitchFamily="18" charset="0"/>
              </a:rPr>
              <a:t>indicators</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Construction</a:t>
            </a:r>
            <a:r>
              <a:rPr lang="tr-TR" sz="2000" dirty="0" smtClean="0">
                <a:ln w="1905"/>
                <a:effectLst>
                  <a:innerShdw blurRad="69850" dist="43180" dir="5400000">
                    <a:srgbClr val="000000">
                      <a:alpha val="65000"/>
                    </a:srgbClr>
                  </a:innerShdw>
                </a:effectLst>
                <a:latin typeface="Cambria" pitchFamily="18" charset="0"/>
              </a:rPr>
              <a:t> of </a:t>
            </a:r>
            <a:r>
              <a:rPr lang="tr-TR" sz="2000" dirty="0" err="1" smtClean="0">
                <a:ln w="1905"/>
                <a:effectLst>
                  <a:innerShdw blurRad="69850" dist="43180" dir="5400000">
                    <a:srgbClr val="000000">
                      <a:alpha val="65000"/>
                    </a:srgbClr>
                  </a:innerShdw>
                </a:effectLst>
                <a:latin typeface="Cambria" pitchFamily="18" charset="0"/>
              </a:rPr>
              <a:t>poverty</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indicator</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for</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analysis</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units</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SzPct val="100000"/>
              <a:buFont typeface="Arial" pitchFamily="34" charset="0"/>
              <a:buChar char="•"/>
            </a:pPr>
            <a:r>
              <a:rPr lang="tr-TR" sz="2000" dirty="0" err="1" smtClean="0">
                <a:ln w="1905"/>
                <a:effectLst>
                  <a:innerShdw blurRad="69850" dist="43180" dir="5400000">
                    <a:srgbClr val="000000">
                      <a:alpha val="65000"/>
                    </a:srgbClr>
                  </a:innerShdw>
                </a:effectLst>
                <a:latin typeface="Cambria" pitchFamily="18" charset="0"/>
              </a:rPr>
              <a:t>Poverty</a:t>
            </a:r>
            <a:r>
              <a:rPr lang="tr-TR" sz="2000" dirty="0" smtClean="0">
                <a:ln w="1905"/>
                <a:effectLst>
                  <a:innerShdw blurRad="69850" dist="43180" dir="5400000">
                    <a:srgbClr val="000000">
                      <a:alpha val="65000"/>
                    </a:srgbClr>
                  </a:innerShdw>
                </a:effectLst>
                <a:latin typeface="Cambria" pitchFamily="18" charset="0"/>
              </a:rPr>
              <a:t> </a:t>
            </a:r>
            <a:r>
              <a:rPr lang="tr-TR" sz="2000" dirty="0" err="1" smtClean="0">
                <a:ln w="1905"/>
                <a:effectLst>
                  <a:innerShdw blurRad="69850" dist="43180" dir="5400000">
                    <a:srgbClr val="000000">
                      <a:alpha val="65000"/>
                    </a:srgbClr>
                  </a:innerShdw>
                </a:effectLst>
                <a:latin typeface="Cambria" pitchFamily="18" charset="0"/>
              </a:rPr>
              <a:t>thresholds</a:t>
            </a:r>
            <a:endParaRPr lang="tr-TR" sz="2000" dirty="0" smtClean="0">
              <a:ln w="1905"/>
              <a:effectLst>
                <a:innerShdw blurRad="69850" dist="43180" dir="5400000">
                  <a:srgbClr val="000000">
                    <a:alpha val="65000"/>
                  </a:srgbClr>
                </a:innerShdw>
              </a:effectLst>
              <a:latin typeface="Cambria" pitchFamily="18" charset="0"/>
            </a:endParaRPr>
          </a:p>
          <a:p>
            <a:pPr algn="just">
              <a:lnSpc>
                <a:spcPct val="110000"/>
              </a:lnSpc>
              <a:buClrTx/>
              <a:buNone/>
            </a:pP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20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0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4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Measurement</a:t>
            </a:r>
            <a:r>
              <a:rPr lang="tr-TR" sz="2400" b="1" dirty="0" smtClean="0">
                <a:solidFill>
                  <a:srgbClr val="C00000"/>
                </a:solidFill>
                <a:latin typeface="Cambria" pitchFamily="18" charset="0"/>
              </a:rPr>
              <a:t> of </a:t>
            </a:r>
            <a:r>
              <a:rPr lang="tr-TR" sz="2400" b="1" dirty="0" err="1" smtClean="0">
                <a:solidFill>
                  <a:srgbClr val="C00000"/>
                </a:solidFill>
                <a:latin typeface="Cambria" pitchFamily="18" charset="0"/>
              </a:rPr>
              <a:t>Multidimensional</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3</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
                <a:schemeClr val="tx1"/>
              </a:buClr>
            </a:pPr>
            <a:r>
              <a:rPr lang="en-US" sz="2100" dirty="0" smtClean="0">
                <a:ln w="1905"/>
                <a:solidFill>
                  <a:srgbClr val="002142"/>
                </a:solidFill>
                <a:effectLst>
                  <a:innerShdw blurRad="69850" dist="43180" dir="5400000">
                    <a:srgbClr val="000000">
                      <a:alpha val="65000"/>
                    </a:srgbClr>
                  </a:innerShdw>
                </a:effectLst>
                <a:latin typeface="Cambria" pitchFamily="18" charset="0"/>
              </a:rPr>
              <a:t>The </a:t>
            </a:r>
            <a:r>
              <a:rPr lang="tr-TR" sz="2100" dirty="0" err="1" smtClean="0">
                <a:ln w="1905"/>
                <a:solidFill>
                  <a:srgbClr val="002142"/>
                </a:solidFill>
                <a:effectLst>
                  <a:innerShdw blurRad="69850" dist="43180" dir="5400000">
                    <a:srgbClr val="000000">
                      <a:alpha val="65000"/>
                    </a:srgbClr>
                  </a:innerShdw>
                </a:effectLst>
                <a:latin typeface="Cambria" pitchFamily="18" charset="0"/>
              </a:rPr>
              <a:t>calculation</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en-US" sz="2100" dirty="0" smtClean="0">
                <a:ln w="1905"/>
                <a:solidFill>
                  <a:srgbClr val="002142"/>
                </a:solidFill>
                <a:effectLst>
                  <a:innerShdw blurRad="69850" dist="43180" dir="5400000">
                    <a:srgbClr val="000000">
                      <a:alpha val="65000"/>
                    </a:srgbClr>
                  </a:innerShdw>
                </a:effectLst>
                <a:latin typeface="Cambria" pitchFamily="18" charset="0"/>
              </a:rPr>
              <a:t>of different poverty lines for different purposes, is extremely important in terms of </a:t>
            </a:r>
            <a:r>
              <a:rPr lang="tr-TR" sz="2100" dirty="0" err="1" smtClean="0">
                <a:ln w="1905"/>
                <a:solidFill>
                  <a:srgbClr val="002142"/>
                </a:solidFill>
                <a:effectLst>
                  <a:innerShdw blurRad="69850" dist="43180" dir="5400000">
                    <a:srgbClr val="000000">
                      <a:alpha val="65000"/>
                    </a:srgbClr>
                  </a:innerShdw>
                </a:effectLst>
                <a:latin typeface="Cambria" pitchFamily="18" charset="0"/>
              </a:rPr>
              <a:t>better</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en-US" sz="2100" dirty="0" smtClean="0">
                <a:ln w="1905"/>
                <a:solidFill>
                  <a:srgbClr val="002142"/>
                </a:solidFill>
                <a:effectLst>
                  <a:innerShdw blurRad="69850" dist="43180" dir="5400000">
                    <a:srgbClr val="000000">
                      <a:alpha val="65000"/>
                    </a:srgbClr>
                  </a:innerShdw>
                </a:effectLst>
                <a:latin typeface="Cambria" pitchFamily="18" charset="0"/>
              </a:rPr>
              <a:t>poverty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analysis</a:t>
            </a:r>
            <a:r>
              <a:rPr lang="en-US" sz="2100" dirty="0" smtClean="0">
                <a:ln w="1905"/>
                <a:solidFill>
                  <a:srgbClr val="002142"/>
                </a:solidFill>
                <a:effectLst>
                  <a:innerShdw blurRad="69850" dist="43180" dir="5400000">
                    <a:srgbClr val="000000">
                      <a:alpha val="65000"/>
                    </a:srgbClr>
                  </a:innerShdw>
                </a:effectLst>
                <a:latin typeface="Cambria" pitchFamily="18" charset="0"/>
              </a:rPr>
              <a:t>.</a:t>
            </a:r>
          </a:p>
          <a:p>
            <a:pPr>
              <a:lnSpc>
                <a:spcPct val="50000"/>
              </a:lnSpc>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
                <a:schemeClr val="tx1"/>
              </a:buClr>
            </a:pPr>
            <a:r>
              <a:rPr lang="en-US" sz="2100" dirty="0" smtClean="0">
                <a:ln w="1905"/>
                <a:solidFill>
                  <a:srgbClr val="002142"/>
                </a:solidFill>
                <a:effectLst>
                  <a:innerShdw blurRad="69850" dist="43180" dir="5400000">
                    <a:srgbClr val="000000">
                      <a:alpha val="65000"/>
                    </a:srgbClr>
                  </a:innerShdw>
                </a:effectLst>
                <a:latin typeface="Cambria" pitchFamily="18" charset="0"/>
              </a:rPr>
              <a:t>For this reason,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TurkStat</a:t>
            </a:r>
            <a:r>
              <a:rPr lang="tr-TR" sz="2100" dirty="0" smtClean="0">
                <a:ln w="1905"/>
                <a:solidFill>
                  <a:srgbClr val="002142"/>
                </a:solidFill>
                <a:effectLst>
                  <a:innerShdw blurRad="69850" dist="43180" dir="5400000">
                    <a:srgbClr val="000000">
                      <a:alpha val="65000"/>
                    </a:srgbClr>
                  </a:innerShdw>
                </a:effectLst>
                <a:latin typeface="Cambria" pitchFamily="18" charset="0"/>
              </a:rPr>
              <a:t> has done </a:t>
            </a:r>
            <a:r>
              <a:rPr lang="tr-TR" sz="2100" dirty="0" err="1" smtClean="0">
                <a:ln w="1905"/>
                <a:solidFill>
                  <a:srgbClr val="002142"/>
                </a:solidFill>
                <a:effectLst>
                  <a:innerShdw blurRad="69850" dist="43180" dir="5400000">
                    <a:srgbClr val="000000">
                      <a:alpha val="65000"/>
                    </a:srgbClr>
                  </a:innerShdw>
                </a:effectLst>
                <a:latin typeface="Cambria" pitchFamily="18" charset="0"/>
              </a:rPr>
              <a:t>detailed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studies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en-US" sz="2100" dirty="0" smtClean="0">
                <a:ln w="1905"/>
                <a:solidFill>
                  <a:srgbClr val="002142"/>
                </a:solidFill>
                <a:effectLst>
                  <a:innerShdw blurRad="69850" dist="43180" dir="5400000">
                    <a:srgbClr val="000000">
                      <a:alpha val="65000"/>
                    </a:srgbClr>
                  </a:innerShdw>
                </a:effectLst>
                <a:latin typeface="Cambria" pitchFamily="18" charset="0"/>
              </a:rPr>
              <a:t>using different data sources and methodologies</a:t>
            </a:r>
          </a:p>
          <a:p>
            <a:pPr>
              <a:lnSpc>
                <a:spcPct val="50000"/>
              </a:lnSpc>
            </a:pPr>
            <a:endParaRPr lang="tr-TR" sz="2300" dirty="0" smtClean="0">
              <a:solidFill>
                <a:srgbClr val="000066"/>
              </a:solidFill>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Poverty</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30</a:t>
            </a:fld>
            <a:endParaRPr lang="tr-TR" dirty="0"/>
          </a:p>
        </p:txBody>
      </p:sp>
      <p:sp>
        <p:nvSpPr>
          <p:cNvPr id="8" name="10 Dikdörtgen"/>
          <p:cNvSpPr/>
          <p:nvPr/>
        </p:nvSpPr>
        <p:spPr>
          <a:xfrm>
            <a:off x="587709" y="928670"/>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Measurement</a:t>
            </a:r>
            <a:r>
              <a:rPr lang="tr-TR" sz="2400" b="1" dirty="0" smtClean="0">
                <a:solidFill>
                  <a:srgbClr val="C00000"/>
                </a:solidFill>
                <a:latin typeface="Cambria" pitchFamily="18" charset="0"/>
              </a:rPr>
              <a:t> of </a:t>
            </a:r>
            <a:r>
              <a:rPr lang="tr-TR" sz="2400" b="1" dirty="0" err="1" smtClean="0">
                <a:solidFill>
                  <a:srgbClr val="C00000"/>
                </a:solidFill>
                <a:latin typeface="Cambria" pitchFamily="18" charset="0"/>
              </a:rPr>
              <a:t>Multidimensional</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r>
              <a:rPr lang="tr-TR" sz="2400" b="1" dirty="0" smtClean="0">
                <a:solidFill>
                  <a:srgbClr val="C00000"/>
                </a:solidFill>
                <a:latin typeface="Cambria" pitchFamily="18" charset="0"/>
              </a:rPr>
              <a:t> (OPHI)</a:t>
            </a: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graphicFrame>
        <p:nvGraphicFramePr>
          <p:cNvPr id="6" name="Table 11"/>
          <p:cNvGraphicFramePr>
            <a:graphicFrameLocks noGrp="1"/>
          </p:cNvGraphicFramePr>
          <p:nvPr/>
        </p:nvGraphicFramePr>
        <p:xfrm>
          <a:off x="1000100" y="2143111"/>
          <a:ext cx="7572429" cy="3122295"/>
        </p:xfrm>
        <a:graphic>
          <a:graphicData uri="http://schemas.openxmlformats.org/drawingml/2006/table">
            <a:tbl>
              <a:tblPr>
                <a:effectLst>
                  <a:outerShdw blurRad="50800" dist="38100" dir="5400000" algn="t" rotWithShape="0">
                    <a:prstClr val="black">
                      <a:alpha val="40000"/>
                    </a:prstClr>
                  </a:outerShdw>
                </a:effectLst>
              </a:tblPr>
              <a:tblGrid>
                <a:gridCol w="1857388"/>
                <a:gridCol w="756391"/>
                <a:gridCol w="4061823"/>
                <a:gridCol w="896827"/>
              </a:tblGrid>
              <a:tr h="275014">
                <a:tc>
                  <a:txBody>
                    <a:bodyPr/>
                    <a:lstStyle/>
                    <a:p>
                      <a:pPr algn="l" fontAlgn="b"/>
                      <a:r>
                        <a:rPr lang="tr-TR" sz="1800" b="1" i="0" u="none" strike="noStrike" dirty="0" err="1" smtClean="0">
                          <a:solidFill>
                            <a:srgbClr val="FFFFFF"/>
                          </a:solidFill>
                          <a:latin typeface="Calibri"/>
                        </a:rPr>
                        <a:t>Dimension</a:t>
                      </a:r>
                      <a:endParaRPr lang="tr-TR" sz="1800" b="1" i="0" u="none" strike="noStrike" dirty="0">
                        <a:solidFill>
                          <a:srgbClr val="FFFFFF"/>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3735"/>
                    </a:solidFill>
                  </a:tcPr>
                </a:tc>
                <a:tc>
                  <a:txBody>
                    <a:bodyPr/>
                    <a:lstStyle/>
                    <a:p>
                      <a:pPr algn="l" fontAlgn="b"/>
                      <a:r>
                        <a:rPr lang="tr-TR" sz="1800" b="1" i="0" u="none" strike="noStrike" dirty="0" err="1" smtClean="0">
                          <a:solidFill>
                            <a:srgbClr val="FFFFFF"/>
                          </a:solidFill>
                          <a:latin typeface="Calibri"/>
                        </a:rPr>
                        <a:t>Weight</a:t>
                      </a:r>
                      <a:endParaRPr lang="tr-TR" sz="1800" b="1" i="0" u="none" strike="noStrike" dirty="0">
                        <a:solidFill>
                          <a:srgbClr val="FFFFFF"/>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3735"/>
                    </a:solidFill>
                  </a:tcPr>
                </a:tc>
                <a:tc>
                  <a:txBody>
                    <a:bodyPr/>
                    <a:lstStyle/>
                    <a:p>
                      <a:pPr algn="l" fontAlgn="b"/>
                      <a:r>
                        <a:rPr lang="tr-TR" sz="1800" b="1" i="0" u="none" strike="noStrike" dirty="0" err="1" smtClean="0">
                          <a:solidFill>
                            <a:srgbClr val="FFFFFF"/>
                          </a:solidFill>
                          <a:latin typeface="Calibri"/>
                        </a:rPr>
                        <a:t>Indicator</a:t>
                      </a:r>
                      <a:r>
                        <a:rPr lang="tr-TR" sz="1800" b="1" i="0" u="none" strike="noStrike" dirty="0" smtClean="0">
                          <a:solidFill>
                            <a:srgbClr val="FFFFFF"/>
                          </a:solidFill>
                          <a:latin typeface="Calibri"/>
                        </a:rPr>
                        <a:t>/</a:t>
                      </a:r>
                      <a:r>
                        <a:rPr lang="tr-TR" sz="1800" b="1" i="0" u="none" strike="noStrike" dirty="0" err="1" smtClean="0">
                          <a:solidFill>
                            <a:srgbClr val="FFFFFF"/>
                          </a:solidFill>
                          <a:latin typeface="Calibri"/>
                        </a:rPr>
                        <a:t>Variable</a:t>
                      </a:r>
                      <a:endParaRPr lang="tr-TR" sz="1800" b="1" i="0" u="none" strike="noStrike" dirty="0">
                        <a:solidFill>
                          <a:srgbClr val="FFFFFF"/>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3735"/>
                    </a:solidFill>
                  </a:tcPr>
                </a:tc>
                <a:tc>
                  <a:txBody>
                    <a:bodyPr/>
                    <a:lstStyle/>
                    <a:p>
                      <a:pPr algn="l" fontAlgn="b"/>
                      <a:r>
                        <a:rPr lang="tr-TR" sz="1800" b="1" i="0" u="none" strike="noStrike" dirty="0" err="1" smtClean="0">
                          <a:solidFill>
                            <a:srgbClr val="FFFFFF"/>
                          </a:solidFill>
                          <a:latin typeface="Calibri"/>
                        </a:rPr>
                        <a:t>Weight</a:t>
                      </a:r>
                      <a:endParaRPr lang="tr-TR" sz="1800" b="1" i="0" u="none" strike="noStrike" dirty="0">
                        <a:solidFill>
                          <a:srgbClr val="FFFFFF"/>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3735"/>
                    </a:solidFill>
                  </a:tcPr>
                </a:tc>
              </a:tr>
              <a:tr h="275014">
                <a:tc rowSpan="2">
                  <a:txBody>
                    <a:bodyPr/>
                    <a:lstStyle/>
                    <a:p>
                      <a:pPr algn="l" fontAlgn="t"/>
                      <a:r>
                        <a:rPr lang="tr-TR" sz="1800" b="1" i="0" u="none" strike="noStrike" dirty="0">
                          <a:solidFill>
                            <a:srgbClr val="000000"/>
                          </a:solidFill>
                          <a:latin typeface="Calibri"/>
                        </a:rPr>
                        <a:t>1- </a:t>
                      </a:r>
                      <a:r>
                        <a:rPr lang="tr-TR" sz="1800" b="1" i="0" u="none" strike="noStrike" dirty="0" err="1" smtClean="0">
                          <a:solidFill>
                            <a:srgbClr val="000000"/>
                          </a:solidFill>
                          <a:latin typeface="Calibri"/>
                        </a:rPr>
                        <a:t>Health</a:t>
                      </a:r>
                      <a:endParaRPr lang="tr-TR" sz="1800" b="1"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t"/>
                      <a:r>
                        <a:rPr lang="tr-TR" sz="1800" b="1" i="0" u="none" strike="noStrike">
                          <a:solidFill>
                            <a:srgbClr val="000000"/>
                          </a:solidFill>
                          <a:latin typeface="Calibri"/>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err="1" smtClean="0">
                          <a:solidFill>
                            <a:srgbClr val="000000"/>
                          </a:solidFill>
                          <a:latin typeface="Calibri"/>
                        </a:rPr>
                        <a:t>Nutrition</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a:solidFill>
                            <a:srgbClr val="000000"/>
                          </a:solidFill>
                          <a:latin typeface="Calibri"/>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Child</a:t>
                      </a:r>
                      <a:r>
                        <a:rPr lang="tr-TR" sz="1800" b="0" i="0" u="none" strike="noStrike" dirty="0" smtClean="0">
                          <a:solidFill>
                            <a:srgbClr val="000000"/>
                          </a:solidFill>
                          <a:latin typeface="Calibri"/>
                        </a:rPr>
                        <a:t> </a:t>
                      </a:r>
                      <a:r>
                        <a:rPr lang="tr-TR" sz="1800" b="0" i="0" u="none" strike="noStrike" dirty="0" err="1" smtClean="0">
                          <a:solidFill>
                            <a:srgbClr val="000000"/>
                          </a:solidFill>
                          <a:latin typeface="Calibri"/>
                        </a:rPr>
                        <a:t>mortality</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a:solidFill>
                            <a:srgbClr val="000000"/>
                          </a:solidFill>
                          <a:latin typeface="Calibri"/>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rowSpan="2">
                  <a:txBody>
                    <a:bodyPr/>
                    <a:lstStyle/>
                    <a:p>
                      <a:pPr algn="l" fontAlgn="t"/>
                      <a:r>
                        <a:rPr lang="tr-TR" sz="1800" b="1" i="0" u="none" strike="noStrike" dirty="0" smtClean="0">
                          <a:solidFill>
                            <a:srgbClr val="000000"/>
                          </a:solidFill>
                          <a:latin typeface="Calibri"/>
                        </a:rPr>
                        <a:t>2-</a:t>
                      </a:r>
                      <a:r>
                        <a:rPr lang="tr-TR" sz="1800" b="1" i="0" u="none" strike="noStrike" dirty="0" err="1" smtClean="0">
                          <a:solidFill>
                            <a:srgbClr val="000000"/>
                          </a:solidFill>
                          <a:latin typeface="Calibri"/>
                        </a:rPr>
                        <a:t>Education</a:t>
                      </a:r>
                      <a:endParaRPr lang="tr-TR" sz="1800" b="1"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t"/>
                      <a:r>
                        <a:rPr lang="tr-TR" sz="1800" b="1" i="0" u="none" strike="noStrike">
                          <a:solidFill>
                            <a:srgbClr val="000000"/>
                          </a:solidFill>
                          <a:latin typeface="Calibri"/>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err="1" smtClean="0">
                          <a:solidFill>
                            <a:srgbClr val="000000"/>
                          </a:solidFill>
                          <a:latin typeface="Calibri"/>
                        </a:rPr>
                        <a:t>Duration</a:t>
                      </a:r>
                      <a:r>
                        <a:rPr lang="tr-TR" sz="1800" b="0" i="0" u="none" strike="noStrike" baseline="0" dirty="0" smtClean="0">
                          <a:solidFill>
                            <a:srgbClr val="000000"/>
                          </a:solidFill>
                          <a:latin typeface="Calibri"/>
                        </a:rPr>
                        <a:t> of </a:t>
                      </a:r>
                      <a:r>
                        <a:rPr lang="tr-TR" sz="1800" b="0" i="0" u="none" strike="noStrike" baseline="0" dirty="0" err="1" smtClean="0">
                          <a:solidFill>
                            <a:srgbClr val="000000"/>
                          </a:solidFill>
                          <a:latin typeface="Calibri"/>
                        </a:rPr>
                        <a:t>education</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a:solidFill>
                            <a:srgbClr val="000000"/>
                          </a:solidFill>
                          <a:latin typeface="Calibri"/>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Education</a:t>
                      </a:r>
                      <a:r>
                        <a:rPr lang="tr-TR" sz="1800" b="0" i="0" u="none" strike="noStrike" dirty="0" smtClean="0">
                          <a:solidFill>
                            <a:srgbClr val="000000"/>
                          </a:solidFill>
                          <a:latin typeface="Calibri"/>
                        </a:rPr>
                        <a:t> of </a:t>
                      </a:r>
                      <a:r>
                        <a:rPr lang="tr-TR" sz="1800" b="0" i="0" u="none" strike="noStrike" dirty="0" err="1" smtClean="0">
                          <a:solidFill>
                            <a:srgbClr val="000000"/>
                          </a:solidFill>
                          <a:latin typeface="Calibri"/>
                        </a:rPr>
                        <a:t>children</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a:solidFill>
                            <a:srgbClr val="000000"/>
                          </a:solidFill>
                          <a:latin typeface="Calibri"/>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rowSpan="6">
                  <a:txBody>
                    <a:bodyPr/>
                    <a:lstStyle/>
                    <a:p>
                      <a:pPr algn="l" fontAlgn="t"/>
                      <a:r>
                        <a:rPr lang="tr-TR" sz="1800" b="1" i="0" u="none" strike="noStrike" dirty="0" smtClean="0">
                          <a:solidFill>
                            <a:srgbClr val="000000"/>
                          </a:solidFill>
                          <a:latin typeface="Calibri"/>
                        </a:rPr>
                        <a:t>3-Life</a:t>
                      </a:r>
                      <a:r>
                        <a:rPr lang="tr-TR" sz="1800" b="1" i="0" u="none" strike="noStrike" baseline="0" dirty="0" smtClean="0">
                          <a:solidFill>
                            <a:srgbClr val="000000"/>
                          </a:solidFill>
                          <a:latin typeface="Calibri"/>
                        </a:rPr>
                        <a:t> </a:t>
                      </a:r>
                      <a:r>
                        <a:rPr lang="tr-TR" sz="1800" b="1" i="0" u="none" strike="noStrike" dirty="0" err="1" smtClean="0">
                          <a:solidFill>
                            <a:srgbClr val="000000"/>
                          </a:solidFill>
                          <a:latin typeface="Calibri"/>
                        </a:rPr>
                        <a:t>Standards</a:t>
                      </a:r>
                      <a:endParaRPr lang="tr-TR" sz="1800" b="1"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fontAlgn="t"/>
                      <a:r>
                        <a:rPr lang="tr-TR" sz="1800" b="1" i="0" u="none" strike="noStrike" dirty="0">
                          <a:solidFill>
                            <a:srgbClr val="000000"/>
                          </a:solidFill>
                          <a:latin typeface="Calibri"/>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err="1" smtClean="0">
                          <a:solidFill>
                            <a:srgbClr val="000000"/>
                          </a:solidFill>
                          <a:latin typeface="Calibri"/>
                        </a:rPr>
                        <a:t>Electricity</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Potable</a:t>
                      </a:r>
                      <a:r>
                        <a:rPr lang="tr-TR" sz="1800" b="0" i="0" u="none" strike="noStrike" baseline="0" dirty="0" smtClean="0">
                          <a:solidFill>
                            <a:srgbClr val="000000"/>
                          </a:solidFill>
                          <a:latin typeface="Calibri"/>
                        </a:rPr>
                        <a:t> </a:t>
                      </a:r>
                      <a:r>
                        <a:rPr lang="tr-TR" sz="1800" b="0" i="0" u="none" strike="noStrike" baseline="0" dirty="0" err="1" smtClean="0">
                          <a:solidFill>
                            <a:srgbClr val="000000"/>
                          </a:solidFill>
                          <a:latin typeface="Calibri"/>
                        </a:rPr>
                        <a:t>water</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Sewage</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Floor</a:t>
                      </a:r>
                      <a:r>
                        <a:rPr lang="tr-TR" sz="1800" b="0" i="0" u="none" strike="noStrike" baseline="0" dirty="0" smtClean="0">
                          <a:solidFill>
                            <a:srgbClr val="000000"/>
                          </a:solidFill>
                          <a:latin typeface="Calibri"/>
                        </a:rPr>
                        <a:t> </a:t>
                      </a:r>
                      <a:r>
                        <a:rPr lang="tr-TR" sz="1800" b="0" i="0" u="none" strike="noStrike" baseline="0" dirty="0" err="1" smtClean="0">
                          <a:solidFill>
                            <a:srgbClr val="000000"/>
                          </a:solidFill>
                          <a:latin typeface="Calibri"/>
                        </a:rPr>
                        <a:t>material</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Fuel</a:t>
                      </a:r>
                      <a:r>
                        <a:rPr lang="tr-TR" sz="1800" b="0" i="0" u="none" strike="noStrike" dirty="0" smtClean="0">
                          <a:solidFill>
                            <a:srgbClr val="000000"/>
                          </a:solidFill>
                          <a:latin typeface="Calibri"/>
                        </a:rPr>
                        <a:t> </a:t>
                      </a:r>
                      <a:r>
                        <a:rPr lang="tr-TR" sz="1800" b="0" i="0" u="none" strike="noStrike" dirty="0" err="1" smtClean="0">
                          <a:solidFill>
                            <a:srgbClr val="000000"/>
                          </a:solidFill>
                          <a:latin typeface="Calibri"/>
                        </a:rPr>
                        <a:t>for</a:t>
                      </a:r>
                      <a:r>
                        <a:rPr lang="tr-TR" sz="1800" b="0" i="0" u="none" strike="noStrike" dirty="0" smtClean="0">
                          <a:solidFill>
                            <a:srgbClr val="000000"/>
                          </a:solidFill>
                          <a:latin typeface="Calibri"/>
                        </a:rPr>
                        <a:t> </a:t>
                      </a:r>
                      <a:r>
                        <a:rPr lang="tr-TR" sz="1800" b="0" i="0" u="none" strike="noStrike" dirty="0" err="1" smtClean="0">
                          <a:solidFill>
                            <a:srgbClr val="000000"/>
                          </a:solidFill>
                          <a:latin typeface="Calibri"/>
                        </a:rPr>
                        <a:t>cooking</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014">
                <a:tc vMerge="1">
                  <a:txBody>
                    <a:bodyPr/>
                    <a:lstStyle/>
                    <a:p>
                      <a:endParaRPr lang="tr-TR"/>
                    </a:p>
                  </a:txBody>
                  <a:tcPr/>
                </a:tc>
                <a:tc vMerge="1">
                  <a:txBody>
                    <a:bodyPr/>
                    <a:lstStyle/>
                    <a:p>
                      <a:endParaRPr lang="tr-TR"/>
                    </a:p>
                  </a:txBody>
                  <a:tcPr/>
                </a:tc>
                <a:tc>
                  <a:txBody>
                    <a:bodyPr/>
                    <a:lstStyle/>
                    <a:p>
                      <a:pPr algn="l" fontAlgn="b"/>
                      <a:r>
                        <a:rPr lang="tr-TR" sz="1800" b="0" i="0" u="none" strike="noStrike" dirty="0" err="1" smtClean="0">
                          <a:solidFill>
                            <a:srgbClr val="000000"/>
                          </a:solidFill>
                          <a:latin typeface="Calibri"/>
                        </a:rPr>
                        <a:t>Assets</a:t>
                      </a:r>
                      <a:endParaRPr lang="tr-TR" sz="18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800" b="0" i="0" u="none" strike="noStrike" dirty="0">
                          <a:solidFill>
                            <a:srgbClr val="000000"/>
                          </a:solidFill>
                          <a:latin typeface="Calibri"/>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31</a:t>
            </a:fld>
            <a:endParaRPr lang="tr-TR" dirty="0"/>
          </a:p>
        </p:txBody>
      </p:sp>
      <p:sp>
        <p:nvSpPr>
          <p:cNvPr id="8" name="10 Dikdörtgen"/>
          <p:cNvSpPr/>
          <p:nvPr/>
        </p:nvSpPr>
        <p:spPr>
          <a:xfrm>
            <a:off x="611560" y="836712"/>
            <a:ext cx="8088747" cy="8340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Multidimensional</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Measurement</a:t>
            </a:r>
            <a:r>
              <a:rPr lang="tr-TR" sz="2400" b="1" dirty="0" smtClean="0">
                <a:solidFill>
                  <a:srgbClr val="C00000"/>
                </a:solidFill>
                <a:latin typeface="Cambria" pitchFamily="18" charset="0"/>
              </a:rPr>
              <a:t> in </a:t>
            </a:r>
            <a:r>
              <a:rPr lang="tr-TR" sz="2400" b="1" dirty="0" err="1" smtClean="0">
                <a:solidFill>
                  <a:srgbClr val="C00000"/>
                </a:solidFill>
                <a:latin typeface="Cambria" pitchFamily="18" charset="0"/>
              </a:rPr>
              <a:t>Mexico</a:t>
            </a:r>
            <a:endParaRPr lang="tr-TR" sz="2400" b="1" dirty="0" smtClean="0">
              <a:solidFill>
                <a:srgbClr val="C00000"/>
              </a:solidFill>
              <a:latin typeface="Cambria" pitchFamily="18" charset="0"/>
            </a:endParaRPr>
          </a:p>
          <a:p>
            <a:pPr marL="361950" lvl="1" indent="-361950">
              <a:lnSpc>
                <a:spcPct val="90000"/>
              </a:lnSpc>
              <a:spcBef>
                <a:spcPts val="600"/>
              </a:spcBef>
              <a:buClr>
                <a:srgbClr val="C00000"/>
              </a:buClr>
              <a:defRPr/>
            </a:pPr>
            <a:endParaRPr lang="tr-TR" sz="2400" b="1" dirty="0" smtClean="0">
              <a:solidFill>
                <a:srgbClr val="C00000"/>
              </a:solidFill>
              <a:latin typeface="Cambria" pitchFamily="18" charset="0"/>
            </a:endParaRPr>
          </a:p>
        </p:txBody>
      </p:sp>
      <p:sp>
        <p:nvSpPr>
          <p:cNvPr id="6" name="15 Rectángulo"/>
          <p:cNvSpPr>
            <a:spLocks noChangeArrowheads="1"/>
          </p:cNvSpPr>
          <p:nvPr/>
        </p:nvSpPr>
        <p:spPr bwMode="auto">
          <a:xfrm>
            <a:off x="1454648" y="3250658"/>
            <a:ext cx="4555001" cy="1428750"/>
          </a:xfrm>
          <a:prstGeom prst="rect">
            <a:avLst/>
          </a:prstGeom>
          <a:solidFill>
            <a:srgbClr val="FF9933"/>
          </a:solidFill>
          <a:ln w="28575" algn="ctr">
            <a:solidFill>
              <a:schemeClr val="tx1"/>
            </a:solidFill>
            <a:round/>
            <a:headEnd/>
            <a:tailEnd/>
          </a:ln>
        </p:spPr>
        <p:txBody>
          <a:bodyPr/>
          <a:lstStyle/>
          <a:p>
            <a:pPr eaLnBrk="0" hangingPunct="0"/>
            <a:endParaRPr lang="es-ES"/>
          </a:p>
        </p:txBody>
      </p:sp>
      <p:grpSp>
        <p:nvGrpSpPr>
          <p:cNvPr id="7" name="32 Grupo"/>
          <p:cNvGrpSpPr>
            <a:grpSpLocks/>
          </p:cNvGrpSpPr>
          <p:nvPr/>
        </p:nvGrpSpPr>
        <p:grpSpPr bwMode="auto">
          <a:xfrm>
            <a:off x="1449563" y="3264662"/>
            <a:ext cx="4560887" cy="1419225"/>
            <a:chOff x="2554288" y="4602163"/>
            <a:chExt cx="4560887" cy="1418877"/>
          </a:xfrm>
          <a:solidFill>
            <a:srgbClr val="FF9900"/>
          </a:solidFill>
        </p:grpSpPr>
        <p:sp>
          <p:nvSpPr>
            <p:cNvPr id="9" name="15 Rectángulo"/>
            <p:cNvSpPr>
              <a:spLocks noChangeArrowheads="1"/>
            </p:cNvSpPr>
            <p:nvPr/>
          </p:nvSpPr>
          <p:spPr bwMode="auto">
            <a:xfrm>
              <a:off x="5375196" y="4602163"/>
              <a:ext cx="1739282" cy="1418877"/>
            </a:xfrm>
            <a:prstGeom prst="rect">
              <a:avLst/>
            </a:prstGeom>
            <a:grpFill/>
            <a:ln w="28575" algn="ctr">
              <a:noFill/>
              <a:round/>
              <a:headEnd/>
              <a:tailEnd/>
            </a:ln>
          </p:spPr>
          <p:txBody>
            <a:bodyPr/>
            <a:lstStyle/>
            <a:p>
              <a:endParaRPr lang="es-ES"/>
            </a:p>
          </p:txBody>
        </p:sp>
        <p:sp>
          <p:nvSpPr>
            <p:cNvPr id="10" name="15 Rectángulo"/>
            <p:cNvSpPr>
              <a:spLocks noChangeArrowheads="1"/>
            </p:cNvSpPr>
            <p:nvPr/>
          </p:nvSpPr>
          <p:spPr bwMode="auto">
            <a:xfrm>
              <a:off x="2554288" y="4615986"/>
              <a:ext cx="4560887" cy="557561"/>
            </a:xfrm>
            <a:prstGeom prst="rect">
              <a:avLst/>
            </a:prstGeom>
            <a:grpFill/>
            <a:ln w="28575" algn="ctr">
              <a:noFill/>
              <a:round/>
              <a:headEnd/>
              <a:tailEnd/>
            </a:ln>
          </p:spPr>
          <p:txBody>
            <a:bodyPr/>
            <a:lstStyle/>
            <a:p>
              <a:endParaRPr lang="es-ES"/>
            </a:p>
          </p:txBody>
        </p:sp>
      </p:grpSp>
      <p:sp>
        <p:nvSpPr>
          <p:cNvPr id="11" name="29 Rectángulo"/>
          <p:cNvSpPr>
            <a:spLocks noChangeArrowheads="1"/>
          </p:cNvSpPr>
          <p:nvPr/>
        </p:nvSpPr>
        <p:spPr bwMode="auto">
          <a:xfrm>
            <a:off x="6019561" y="1586969"/>
            <a:ext cx="781050" cy="1642006"/>
          </a:xfrm>
          <a:prstGeom prst="rect">
            <a:avLst/>
          </a:prstGeom>
          <a:solidFill>
            <a:srgbClr val="00B050"/>
          </a:solidFill>
          <a:ln w="28575" algn="ctr">
            <a:solidFill>
              <a:schemeClr val="tx1"/>
            </a:solidFill>
            <a:round/>
            <a:headEnd/>
            <a:tailEnd/>
          </a:ln>
        </p:spPr>
        <p:txBody>
          <a:bodyPr/>
          <a:lstStyle/>
          <a:p>
            <a:pPr eaLnBrk="0" hangingPunct="0">
              <a:defRPr/>
            </a:pPr>
            <a:endParaRPr lang="es-ES"/>
          </a:p>
        </p:txBody>
      </p:sp>
      <p:cxnSp>
        <p:nvCxnSpPr>
          <p:cNvPr id="12" name="134 Conector recto de flecha"/>
          <p:cNvCxnSpPr>
            <a:cxnSpLocks noChangeShapeType="1"/>
          </p:cNvCxnSpPr>
          <p:nvPr/>
        </p:nvCxnSpPr>
        <p:spPr bwMode="auto">
          <a:xfrm rot="10800000">
            <a:off x="667750" y="4705350"/>
            <a:ext cx="6156325" cy="1588"/>
          </a:xfrm>
          <a:prstGeom prst="straightConnector1">
            <a:avLst/>
          </a:prstGeom>
          <a:noFill/>
          <a:ln w="79375" algn="ctr">
            <a:solidFill>
              <a:schemeClr val="tx1"/>
            </a:solidFill>
            <a:round/>
            <a:headEnd/>
            <a:tailEnd type="arrow" w="med" len="med"/>
          </a:ln>
        </p:spPr>
      </p:cxnSp>
      <p:sp>
        <p:nvSpPr>
          <p:cNvPr id="13" name="9 Rectángulo"/>
          <p:cNvSpPr>
            <a:spLocks noChangeArrowheads="1"/>
          </p:cNvSpPr>
          <p:nvPr/>
        </p:nvSpPr>
        <p:spPr bwMode="auto">
          <a:xfrm>
            <a:off x="1437688" y="1560513"/>
            <a:ext cx="5353050" cy="3155950"/>
          </a:xfrm>
          <a:prstGeom prst="rect">
            <a:avLst/>
          </a:prstGeom>
          <a:noFill/>
          <a:ln w="82550" algn="ctr">
            <a:solidFill>
              <a:schemeClr val="tx1"/>
            </a:solidFill>
            <a:round/>
            <a:headEnd/>
            <a:tailEnd/>
          </a:ln>
        </p:spPr>
        <p:txBody>
          <a:bodyPr/>
          <a:lstStyle/>
          <a:p>
            <a:pPr eaLnBrk="0" hangingPunct="0"/>
            <a:endParaRPr lang="es-ES"/>
          </a:p>
        </p:txBody>
      </p:sp>
      <p:sp>
        <p:nvSpPr>
          <p:cNvPr id="14" name="Rectangle 8"/>
          <p:cNvSpPr>
            <a:spLocks noChangeArrowheads="1"/>
          </p:cNvSpPr>
          <p:nvPr/>
        </p:nvSpPr>
        <p:spPr bwMode="auto">
          <a:xfrm>
            <a:off x="2318750" y="5737088"/>
            <a:ext cx="4029075" cy="306387"/>
          </a:xfrm>
          <a:prstGeom prst="rect">
            <a:avLst/>
          </a:prstGeom>
          <a:noFill/>
          <a:ln w="9525" algn="ctr">
            <a:noFill/>
            <a:miter lim="800000"/>
            <a:headEnd/>
            <a:tailEnd/>
          </a:ln>
        </p:spPr>
        <p:txBody>
          <a:bodyPr wrap="none" lIns="0" rIns="0" anchor="ctr"/>
          <a:lstStyle/>
          <a:p>
            <a:pPr algn="ctr"/>
            <a:r>
              <a:rPr lang="en-US" sz="2800" b="1" dirty="0" smtClean="0">
                <a:solidFill>
                  <a:srgbClr val="333399"/>
                </a:solidFill>
                <a:latin typeface="Tahoma" pitchFamily="34" charset="0"/>
                <a:cs typeface="Tahoma" pitchFamily="34" charset="0"/>
              </a:rPr>
              <a:t>Social Rights</a:t>
            </a:r>
            <a:endParaRPr lang="en-US" sz="2200" b="1" dirty="0">
              <a:solidFill>
                <a:srgbClr val="333399"/>
              </a:solidFill>
              <a:latin typeface="Tahoma" pitchFamily="34" charset="0"/>
              <a:cs typeface="Tahoma" pitchFamily="34" charset="0"/>
            </a:endParaRPr>
          </a:p>
        </p:txBody>
      </p:sp>
      <p:sp>
        <p:nvSpPr>
          <p:cNvPr id="15" name="Rectangle 25"/>
          <p:cNvSpPr>
            <a:spLocks noChangeArrowheads="1"/>
          </p:cNvSpPr>
          <p:nvPr/>
        </p:nvSpPr>
        <p:spPr bwMode="auto">
          <a:xfrm rot="-5400000">
            <a:off x="4039877" y="4464600"/>
            <a:ext cx="369332" cy="2057615"/>
          </a:xfrm>
          <a:prstGeom prst="rect">
            <a:avLst/>
          </a:prstGeom>
          <a:noFill/>
          <a:ln w="9525" algn="ctr">
            <a:noFill/>
            <a:miter lim="800000"/>
            <a:headEnd/>
            <a:tailEnd/>
          </a:ln>
        </p:spPr>
        <p:txBody>
          <a:bodyPr vert="eaVert" wrap="none" lIns="0" rIns="0">
            <a:spAutoFit/>
          </a:bodyPr>
          <a:lstStyle/>
          <a:p>
            <a:pPr algn="ctr"/>
            <a:r>
              <a:rPr lang="en-US" b="1" dirty="0" smtClean="0">
                <a:solidFill>
                  <a:srgbClr val="333399"/>
                </a:solidFill>
                <a:latin typeface="Tahoma" pitchFamily="34" charset="0"/>
                <a:cs typeface="Tahoma" pitchFamily="34" charset="0"/>
              </a:rPr>
              <a:t>Deprivations</a:t>
            </a:r>
            <a:endParaRPr lang="es-ES" b="1" dirty="0">
              <a:solidFill>
                <a:srgbClr val="333399"/>
              </a:solidFill>
              <a:latin typeface="Tahoma" pitchFamily="34" charset="0"/>
              <a:cs typeface="Tahoma" pitchFamily="34" charset="0"/>
            </a:endParaRPr>
          </a:p>
        </p:txBody>
      </p:sp>
      <p:cxnSp>
        <p:nvCxnSpPr>
          <p:cNvPr id="16" name="122 Conector recto de flecha"/>
          <p:cNvCxnSpPr>
            <a:cxnSpLocks noChangeShapeType="1"/>
          </p:cNvCxnSpPr>
          <p:nvPr/>
        </p:nvCxnSpPr>
        <p:spPr bwMode="auto">
          <a:xfrm rot="16200000" flipV="1">
            <a:off x="-828376" y="3419698"/>
            <a:ext cx="4471988" cy="11112"/>
          </a:xfrm>
          <a:prstGeom prst="straightConnector1">
            <a:avLst/>
          </a:prstGeom>
          <a:noFill/>
          <a:ln w="67945" algn="ctr">
            <a:solidFill>
              <a:schemeClr val="tx1"/>
            </a:solidFill>
            <a:round/>
            <a:headEnd/>
            <a:tailEnd type="arrow" w="med" len="med"/>
          </a:ln>
        </p:spPr>
      </p:cxnSp>
      <p:grpSp>
        <p:nvGrpSpPr>
          <p:cNvPr id="18" name="102 Grupo"/>
          <p:cNvGrpSpPr>
            <a:grpSpLocks/>
          </p:cNvGrpSpPr>
          <p:nvPr/>
        </p:nvGrpSpPr>
        <p:grpSpPr bwMode="auto">
          <a:xfrm>
            <a:off x="3980035" y="4741860"/>
            <a:ext cx="3009140" cy="492128"/>
            <a:chOff x="5126924" y="5032372"/>
            <a:chExt cx="2203250" cy="492128"/>
          </a:xfrm>
        </p:grpSpPr>
        <p:sp>
          <p:nvSpPr>
            <p:cNvPr id="19" name="22 CuadroTexto"/>
            <p:cNvSpPr txBox="1">
              <a:spLocks noChangeArrowheads="1"/>
            </p:cNvSpPr>
            <p:nvPr/>
          </p:nvSpPr>
          <p:spPr bwMode="auto">
            <a:xfrm>
              <a:off x="6526899" y="5062538"/>
              <a:ext cx="803275" cy="461962"/>
            </a:xfrm>
            <a:prstGeom prst="rect">
              <a:avLst/>
            </a:prstGeom>
            <a:noFill/>
            <a:ln w="9525">
              <a:noFill/>
              <a:miter lim="800000"/>
              <a:headEnd/>
              <a:tailEnd/>
            </a:ln>
          </p:spPr>
          <p:txBody>
            <a:bodyPr>
              <a:spAutoFit/>
            </a:bodyPr>
            <a:lstStyle/>
            <a:p>
              <a:pPr algn="ctr"/>
              <a:r>
                <a:rPr lang="es-MX" dirty="0" smtClean="0">
                  <a:latin typeface="Tahoma" pitchFamily="34" charset="0"/>
                  <a:cs typeface="Tahoma" pitchFamily="34" charset="0"/>
                </a:rPr>
                <a:t>      0</a:t>
              </a:r>
              <a:endParaRPr lang="es-ES" dirty="0">
                <a:latin typeface="Tahoma" pitchFamily="34" charset="0"/>
                <a:cs typeface="Tahoma" pitchFamily="34" charset="0"/>
              </a:endParaRPr>
            </a:p>
          </p:txBody>
        </p:sp>
        <p:sp>
          <p:nvSpPr>
            <p:cNvPr id="20" name="26 CuadroTexto"/>
            <p:cNvSpPr txBox="1">
              <a:spLocks noChangeArrowheads="1"/>
            </p:cNvSpPr>
            <p:nvPr/>
          </p:nvSpPr>
          <p:spPr bwMode="auto">
            <a:xfrm>
              <a:off x="5126924" y="5032372"/>
              <a:ext cx="255126" cy="461665"/>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3</a:t>
              </a:r>
              <a:endParaRPr lang="es-ES" dirty="0">
                <a:latin typeface="Tahoma" pitchFamily="34" charset="0"/>
                <a:cs typeface="Tahoma" pitchFamily="34" charset="0"/>
              </a:endParaRPr>
            </a:p>
          </p:txBody>
        </p:sp>
      </p:grpSp>
      <p:sp>
        <p:nvSpPr>
          <p:cNvPr id="21" name="34 CuadroTexto"/>
          <p:cNvSpPr txBox="1">
            <a:spLocks noChangeArrowheads="1"/>
          </p:cNvSpPr>
          <p:nvPr/>
        </p:nvSpPr>
        <p:spPr bwMode="auto">
          <a:xfrm>
            <a:off x="1828811" y="1765300"/>
            <a:ext cx="3800104" cy="800219"/>
          </a:xfrm>
          <a:prstGeom prst="rect">
            <a:avLst/>
          </a:prstGeom>
          <a:noFill/>
          <a:ln w="9525">
            <a:noFill/>
            <a:miter lim="800000"/>
            <a:headEnd/>
            <a:tailEnd/>
          </a:ln>
        </p:spPr>
        <p:txBody>
          <a:bodyPr wrap="square">
            <a:spAutoFit/>
          </a:bodyPr>
          <a:lstStyle/>
          <a:p>
            <a:pPr algn="ctr"/>
            <a:r>
              <a:rPr lang="es-MX" sz="1600" b="1" dirty="0" smtClean="0">
                <a:latin typeface="Tahoma" pitchFamily="34" charset="0"/>
                <a:cs typeface="Tahoma" pitchFamily="34" charset="0"/>
              </a:rPr>
              <a:t>Vulnerable </a:t>
            </a:r>
            <a:r>
              <a:rPr lang="es-MX" sz="1600" b="1" dirty="0" err="1" smtClean="0">
                <a:latin typeface="Tahoma" pitchFamily="34" charset="0"/>
                <a:cs typeface="Tahoma" pitchFamily="34" charset="0"/>
              </a:rPr>
              <a:t>people</a:t>
            </a:r>
            <a:r>
              <a:rPr lang="es-MX" sz="1600" b="1" dirty="0" smtClean="0">
                <a:latin typeface="Tahoma" pitchFamily="34" charset="0"/>
                <a:cs typeface="Tahoma" pitchFamily="34" charset="0"/>
              </a:rPr>
              <a:t> </a:t>
            </a:r>
            <a:r>
              <a:rPr lang="es-MX" sz="1600" b="1" dirty="0" err="1" smtClean="0">
                <a:latin typeface="Tahoma" pitchFamily="34" charset="0"/>
                <a:cs typeface="Tahoma" pitchFamily="34" charset="0"/>
              </a:rPr>
              <a:t>by</a:t>
            </a:r>
            <a:r>
              <a:rPr lang="es-MX" sz="1600" b="1" dirty="0" smtClean="0">
                <a:latin typeface="Tahoma" pitchFamily="34" charset="0"/>
                <a:cs typeface="Tahoma" pitchFamily="34" charset="0"/>
              </a:rPr>
              <a:t> social </a:t>
            </a:r>
            <a:r>
              <a:rPr lang="es-MX" sz="1600" b="1" dirty="0" err="1" smtClean="0">
                <a:latin typeface="Tahoma" pitchFamily="34" charset="0"/>
                <a:cs typeface="Tahoma" pitchFamily="34" charset="0"/>
              </a:rPr>
              <a:t>deprivation</a:t>
            </a:r>
            <a:r>
              <a:rPr lang="es-MX" sz="1600" b="1" dirty="0" smtClean="0">
                <a:latin typeface="Tahoma" pitchFamily="34" charset="0"/>
                <a:cs typeface="Tahoma" pitchFamily="34" charset="0"/>
              </a:rPr>
              <a:t> </a:t>
            </a:r>
          </a:p>
          <a:p>
            <a:pPr algn="ctr"/>
            <a:endParaRPr lang="es-ES" sz="1400" b="1" dirty="0">
              <a:latin typeface="Tahoma" pitchFamily="34" charset="0"/>
              <a:cs typeface="Tahoma" pitchFamily="34" charset="0"/>
            </a:endParaRPr>
          </a:p>
        </p:txBody>
      </p:sp>
      <p:sp>
        <p:nvSpPr>
          <p:cNvPr id="22" name="34 CuadroTexto"/>
          <p:cNvSpPr txBox="1">
            <a:spLocks noChangeArrowheads="1"/>
          </p:cNvSpPr>
          <p:nvPr/>
        </p:nvSpPr>
        <p:spPr bwMode="auto">
          <a:xfrm>
            <a:off x="6794488" y="3572388"/>
            <a:ext cx="1908175" cy="830997"/>
          </a:xfrm>
          <a:prstGeom prst="rect">
            <a:avLst/>
          </a:prstGeom>
          <a:noFill/>
          <a:ln w="9525">
            <a:noFill/>
            <a:miter lim="800000"/>
            <a:headEnd/>
            <a:tailEnd/>
          </a:ln>
        </p:spPr>
        <p:txBody>
          <a:bodyPr>
            <a:spAutoFit/>
          </a:bodyPr>
          <a:lstStyle/>
          <a:p>
            <a:pPr algn="ctr"/>
            <a:r>
              <a:rPr lang="es-MX" sz="1600" b="1" dirty="0" smtClean="0">
                <a:latin typeface="Tahoma" pitchFamily="34" charset="0"/>
                <a:cs typeface="Tahoma" pitchFamily="34" charset="0"/>
              </a:rPr>
              <a:t>Vulnerable people by income</a:t>
            </a:r>
          </a:p>
        </p:txBody>
      </p:sp>
      <p:cxnSp>
        <p:nvCxnSpPr>
          <p:cNvPr id="23" name="82 Conector recto de flecha"/>
          <p:cNvCxnSpPr>
            <a:cxnSpLocks noChangeShapeType="1"/>
          </p:cNvCxnSpPr>
          <p:nvPr/>
        </p:nvCxnSpPr>
        <p:spPr bwMode="auto">
          <a:xfrm rot="10800000">
            <a:off x="6540425" y="3954975"/>
            <a:ext cx="411163" cy="4763"/>
          </a:xfrm>
          <a:prstGeom prst="straightConnector1">
            <a:avLst/>
          </a:prstGeom>
          <a:noFill/>
          <a:ln w="38100" algn="ctr">
            <a:solidFill>
              <a:schemeClr val="tx1"/>
            </a:solidFill>
            <a:round/>
            <a:headEnd/>
            <a:tailEnd type="arrow" w="med" len="med"/>
          </a:ln>
        </p:spPr>
      </p:cxnSp>
      <p:sp>
        <p:nvSpPr>
          <p:cNvPr id="24" name="22 CuadroTexto"/>
          <p:cNvSpPr txBox="1">
            <a:spLocks noChangeArrowheads="1"/>
          </p:cNvSpPr>
          <p:nvPr/>
        </p:nvSpPr>
        <p:spPr bwMode="auto">
          <a:xfrm>
            <a:off x="2226723" y="4760652"/>
            <a:ext cx="409434" cy="461962"/>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5</a:t>
            </a:r>
            <a:endParaRPr lang="es-ES" dirty="0">
              <a:latin typeface="Tahoma" pitchFamily="34" charset="0"/>
              <a:cs typeface="Tahoma" pitchFamily="34" charset="0"/>
            </a:endParaRPr>
          </a:p>
        </p:txBody>
      </p:sp>
      <p:sp>
        <p:nvSpPr>
          <p:cNvPr id="25" name="22 CuadroTexto"/>
          <p:cNvSpPr txBox="1">
            <a:spLocks noChangeArrowheads="1"/>
          </p:cNvSpPr>
          <p:nvPr/>
        </p:nvSpPr>
        <p:spPr bwMode="auto">
          <a:xfrm>
            <a:off x="4849366" y="4776577"/>
            <a:ext cx="409434" cy="461962"/>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2</a:t>
            </a:r>
            <a:endParaRPr lang="es-ES" dirty="0">
              <a:latin typeface="Tahoma" pitchFamily="34" charset="0"/>
              <a:cs typeface="Tahoma" pitchFamily="34" charset="0"/>
            </a:endParaRPr>
          </a:p>
        </p:txBody>
      </p:sp>
      <p:sp>
        <p:nvSpPr>
          <p:cNvPr id="26" name="22 CuadroTexto"/>
          <p:cNvSpPr txBox="1">
            <a:spLocks noChangeArrowheads="1"/>
          </p:cNvSpPr>
          <p:nvPr/>
        </p:nvSpPr>
        <p:spPr bwMode="auto">
          <a:xfrm>
            <a:off x="3061497" y="4762927"/>
            <a:ext cx="409434" cy="461962"/>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4</a:t>
            </a:r>
            <a:endParaRPr lang="es-ES" dirty="0">
              <a:latin typeface="Tahoma" pitchFamily="34" charset="0"/>
              <a:cs typeface="Tahoma" pitchFamily="34" charset="0"/>
            </a:endParaRPr>
          </a:p>
        </p:txBody>
      </p:sp>
      <p:sp>
        <p:nvSpPr>
          <p:cNvPr id="27" name="22 CuadroTexto"/>
          <p:cNvSpPr txBox="1">
            <a:spLocks noChangeArrowheads="1"/>
          </p:cNvSpPr>
          <p:nvPr/>
        </p:nvSpPr>
        <p:spPr bwMode="auto">
          <a:xfrm>
            <a:off x="5769287" y="4774300"/>
            <a:ext cx="409434" cy="461962"/>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1</a:t>
            </a:r>
            <a:endParaRPr lang="es-ES" dirty="0">
              <a:latin typeface="Tahoma" pitchFamily="34" charset="0"/>
              <a:cs typeface="Tahoma" pitchFamily="34" charset="0"/>
            </a:endParaRPr>
          </a:p>
        </p:txBody>
      </p:sp>
      <p:sp>
        <p:nvSpPr>
          <p:cNvPr id="28" name="22 CuadroTexto"/>
          <p:cNvSpPr txBox="1">
            <a:spLocks noChangeArrowheads="1"/>
          </p:cNvSpPr>
          <p:nvPr/>
        </p:nvSpPr>
        <p:spPr bwMode="auto">
          <a:xfrm>
            <a:off x="1505665" y="4762928"/>
            <a:ext cx="409434" cy="461962"/>
          </a:xfrm>
          <a:prstGeom prst="rect">
            <a:avLst/>
          </a:prstGeom>
          <a:noFill/>
          <a:ln w="9525">
            <a:noFill/>
            <a:miter lim="800000"/>
            <a:headEnd/>
            <a:tailEnd/>
          </a:ln>
        </p:spPr>
        <p:txBody>
          <a:bodyPr wrap="square">
            <a:spAutoFit/>
          </a:bodyPr>
          <a:lstStyle/>
          <a:p>
            <a:pPr algn="ctr"/>
            <a:r>
              <a:rPr lang="es-MX" dirty="0" smtClean="0">
                <a:latin typeface="Tahoma" pitchFamily="34" charset="0"/>
                <a:cs typeface="Tahoma" pitchFamily="34" charset="0"/>
              </a:rPr>
              <a:t>6</a:t>
            </a:r>
            <a:endParaRPr lang="es-ES" dirty="0">
              <a:latin typeface="Tahoma" pitchFamily="34" charset="0"/>
              <a:cs typeface="Tahoma" pitchFamily="34" charset="0"/>
            </a:endParaRPr>
          </a:p>
        </p:txBody>
      </p:sp>
      <p:sp>
        <p:nvSpPr>
          <p:cNvPr id="29" name="34 CuadroTexto"/>
          <p:cNvSpPr txBox="1">
            <a:spLocks noChangeArrowheads="1"/>
          </p:cNvSpPr>
          <p:nvPr/>
        </p:nvSpPr>
        <p:spPr bwMode="auto">
          <a:xfrm>
            <a:off x="6895437" y="1675325"/>
            <a:ext cx="1868563" cy="861774"/>
          </a:xfrm>
          <a:prstGeom prst="rect">
            <a:avLst/>
          </a:prstGeom>
          <a:noFill/>
          <a:ln w="9525">
            <a:noFill/>
            <a:miter lim="800000"/>
            <a:headEnd/>
            <a:tailEnd/>
          </a:ln>
        </p:spPr>
        <p:txBody>
          <a:bodyPr wrap="square">
            <a:spAutoFit/>
          </a:bodyPr>
          <a:lstStyle/>
          <a:p>
            <a:pPr algn="ctr"/>
            <a:r>
              <a:rPr lang="es-MX" sz="1600" b="1" dirty="0" err="1" smtClean="0">
                <a:latin typeface="Tahoma" pitchFamily="34" charset="0"/>
                <a:cs typeface="Tahoma" pitchFamily="34" charset="0"/>
              </a:rPr>
              <a:t>Not</a:t>
            </a:r>
            <a:r>
              <a:rPr lang="es-MX" sz="1600" b="1" dirty="0" smtClean="0">
                <a:latin typeface="Tahoma" pitchFamily="34" charset="0"/>
                <a:cs typeface="Tahoma" pitchFamily="34" charset="0"/>
              </a:rPr>
              <a:t> </a:t>
            </a:r>
            <a:r>
              <a:rPr lang="es-MX" sz="1600" b="1" dirty="0" err="1" smtClean="0">
                <a:latin typeface="Tahoma" pitchFamily="34" charset="0"/>
                <a:cs typeface="Tahoma" pitchFamily="34" charset="0"/>
              </a:rPr>
              <a:t>poor</a:t>
            </a:r>
            <a:r>
              <a:rPr lang="es-MX" sz="1600" b="1" dirty="0" smtClean="0">
                <a:latin typeface="Tahoma" pitchFamily="34" charset="0"/>
                <a:cs typeface="Tahoma" pitchFamily="34" charset="0"/>
              </a:rPr>
              <a:t> and </a:t>
            </a:r>
            <a:r>
              <a:rPr lang="es-MX" sz="1600" b="1" dirty="0" err="1" smtClean="0">
                <a:latin typeface="Tahoma" pitchFamily="34" charset="0"/>
                <a:cs typeface="Tahoma" pitchFamily="34" charset="0"/>
              </a:rPr>
              <a:t>not</a:t>
            </a:r>
            <a:r>
              <a:rPr lang="es-MX" sz="1600" b="1" dirty="0" smtClean="0">
                <a:latin typeface="Tahoma" pitchFamily="34" charset="0"/>
                <a:cs typeface="Tahoma" pitchFamily="34" charset="0"/>
              </a:rPr>
              <a:t> vulnerable</a:t>
            </a:r>
          </a:p>
          <a:p>
            <a:pPr algn="ctr"/>
            <a:endParaRPr lang="es-MX" sz="1800" b="1" dirty="0" smtClean="0">
              <a:latin typeface="Tahoma" pitchFamily="34" charset="0"/>
              <a:cs typeface="Tahoma" pitchFamily="34" charset="0"/>
            </a:endParaRPr>
          </a:p>
        </p:txBody>
      </p:sp>
      <p:cxnSp>
        <p:nvCxnSpPr>
          <p:cNvPr id="30" name="53 Conector recto de flecha"/>
          <p:cNvCxnSpPr>
            <a:cxnSpLocks noChangeShapeType="1"/>
          </p:cNvCxnSpPr>
          <p:nvPr/>
        </p:nvCxnSpPr>
        <p:spPr bwMode="auto">
          <a:xfrm rot="10800000">
            <a:off x="6512927" y="2382973"/>
            <a:ext cx="411163" cy="4763"/>
          </a:xfrm>
          <a:prstGeom prst="straightConnector1">
            <a:avLst/>
          </a:prstGeom>
          <a:noFill/>
          <a:ln w="38100" algn="ctr">
            <a:solidFill>
              <a:schemeClr val="tx1"/>
            </a:solidFill>
            <a:round/>
            <a:headEnd/>
            <a:tailEnd type="arrow" w="med" len="med"/>
          </a:ln>
        </p:spPr>
      </p:cxnSp>
      <p:sp>
        <p:nvSpPr>
          <p:cNvPr id="32" name="Rectangle 11"/>
          <p:cNvSpPr>
            <a:spLocks noChangeArrowheads="1"/>
          </p:cNvSpPr>
          <p:nvPr/>
        </p:nvSpPr>
        <p:spPr bwMode="auto">
          <a:xfrm rot="-5400000">
            <a:off x="-1300184" y="2385941"/>
            <a:ext cx="3024188" cy="485775"/>
          </a:xfrm>
          <a:prstGeom prst="rect">
            <a:avLst/>
          </a:prstGeom>
          <a:noFill/>
          <a:ln w="9525" algn="ctr">
            <a:noFill/>
            <a:miter lim="800000"/>
            <a:headEnd/>
            <a:tailEnd/>
          </a:ln>
        </p:spPr>
        <p:txBody>
          <a:bodyPr wrap="none" lIns="0" rIns="0" anchor="ctr"/>
          <a:lstStyle/>
          <a:p>
            <a:r>
              <a:rPr lang="en-US" sz="2800" b="1" dirty="0" smtClean="0">
                <a:solidFill>
                  <a:srgbClr val="333399"/>
                </a:solidFill>
                <a:latin typeface="Tahoma" pitchFamily="34" charset="0"/>
                <a:cs typeface="Tahoma" pitchFamily="34" charset="0"/>
              </a:rPr>
              <a:t>Wellbeing</a:t>
            </a:r>
            <a:endParaRPr lang="en-US" sz="2800" b="1" dirty="0">
              <a:solidFill>
                <a:srgbClr val="333399"/>
              </a:solidFill>
              <a:latin typeface="Tahoma" pitchFamily="34" charset="0"/>
              <a:cs typeface="Tahoma" pitchFamily="34" charset="0"/>
            </a:endParaRPr>
          </a:p>
        </p:txBody>
      </p:sp>
      <p:sp>
        <p:nvSpPr>
          <p:cNvPr id="33" name="Rectangle 24"/>
          <p:cNvSpPr>
            <a:spLocks noChangeArrowheads="1"/>
          </p:cNvSpPr>
          <p:nvPr/>
        </p:nvSpPr>
        <p:spPr bwMode="auto">
          <a:xfrm rot="-5400000">
            <a:off x="-432053" y="3077298"/>
            <a:ext cx="1878012" cy="328612"/>
          </a:xfrm>
          <a:prstGeom prst="rect">
            <a:avLst/>
          </a:prstGeom>
          <a:noFill/>
          <a:ln w="9525" algn="ctr">
            <a:noFill/>
            <a:miter lim="800000"/>
            <a:headEnd/>
            <a:tailEnd/>
          </a:ln>
        </p:spPr>
        <p:txBody>
          <a:bodyPr wrap="none" lIns="0" rIns="0" anchor="ctr"/>
          <a:lstStyle/>
          <a:p>
            <a:pPr algn="ctr"/>
            <a:r>
              <a:rPr lang="en-US" b="1" dirty="0" smtClean="0">
                <a:solidFill>
                  <a:srgbClr val="333399"/>
                </a:solidFill>
                <a:latin typeface="Tahoma" pitchFamily="34" charset="0"/>
                <a:cs typeface="Tahoma" pitchFamily="34" charset="0"/>
              </a:rPr>
              <a:t>Income</a:t>
            </a:r>
            <a:endParaRPr lang="es-ES" b="1" dirty="0">
              <a:solidFill>
                <a:srgbClr val="333399"/>
              </a:solidFill>
              <a:latin typeface="Tahoma" pitchFamily="34" charset="0"/>
              <a:cs typeface="Tahoma" pitchFamily="34" charset="0"/>
            </a:endParaRPr>
          </a:p>
        </p:txBody>
      </p:sp>
      <p:sp>
        <p:nvSpPr>
          <p:cNvPr id="35" name="62 Elipse"/>
          <p:cNvSpPr/>
          <p:nvPr/>
        </p:nvSpPr>
        <p:spPr bwMode="auto">
          <a:xfrm>
            <a:off x="905852" y="3714752"/>
            <a:ext cx="4572032" cy="1143008"/>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36" name="40 Conector recto"/>
          <p:cNvCxnSpPr>
            <a:cxnSpLocks noChangeShapeType="1"/>
          </p:cNvCxnSpPr>
          <p:nvPr/>
        </p:nvCxnSpPr>
        <p:spPr bwMode="auto">
          <a:xfrm rot="10800000" flipH="1">
            <a:off x="1448800" y="3249613"/>
            <a:ext cx="5353050" cy="0"/>
          </a:xfrm>
          <a:prstGeom prst="line">
            <a:avLst/>
          </a:prstGeom>
          <a:noFill/>
          <a:ln w="31750" algn="ctr">
            <a:solidFill>
              <a:schemeClr val="tx1"/>
            </a:solidFill>
            <a:round/>
            <a:headEnd/>
            <a:tailEnd/>
          </a:ln>
        </p:spPr>
      </p:cxnSp>
      <p:cxnSp>
        <p:nvCxnSpPr>
          <p:cNvPr id="37" name="30 Conector recto"/>
          <p:cNvCxnSpPr>
            <a:cxnSpLocks noChangeShapeType="1"/>
          </p:cNvCxnSpPr>
          <p:nvPr/>
        </p:nvCxnSpPr>
        <p:spPr bwMode="auto">
          <a:xfrm rot="5400000">
            <a:off x="4445206" y="3140869"/>
            <a:ext cx="3144838" cy="0"/>
          </a:xfrm>
          <a:prstGeom prst="line">
            <a:avLst/>
          </a:prstGeom>
          <a:noFill/>
          <a:ln w="31750" algn="ctr">
            <a:solidFill>
              <a:schemeClr val="tx1"/>
            </a:solidFill>
            <a:round/>
            <a:headEnd/>
            <a:tailEnd/>
          </a:ln>
        </p:spPr>
      </p:cxnSp>
      <p:sp>
        <p:nvSpPr>
          <p:cNvPr id="39" name="52 CuadroTexto"/>
          <p:cNvSpPr txBox="1"/>
          <p:nvPr/>
        </p:nvSpPr>
        <p:spPr>
          <a:xfrm>
            <a:off x="975490" y="6544772"/>
            <a:ext cx="7272808" cy="261610"/>
          </a:xfrm>
          <a:prstGeom prst="rect">
            <a:avLst/>
          </a:prstGeom>
          <a:noFill/>
        </p:spPr>
        <p:txBody>
          <a:bodyPr wrap="square" rtlCol="0">
            <a:spAutoFit/>
          </a:bodyPr>
          <a:lstStyle/>
          <a:p>
            <a:pPr algn="ctr"/>
            <a:r>
              <a:rPr lang="es-ES" sz="1100" b="1" dirty="0" err="1" smtClean="0">
                <a:solidFill>
                  <a:schemeClr val="bg1"/>
                </a:solidFill>
                <a:latin typeface="Calibri" pitchFamily="34" charset="0"/>
              </a:rPr>
              <a:t>Source</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estimates</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by</a:t>
            </a:r>
            <a:r>
              <a:rPr lang="es-ES" sz="1100" b="1" dirty="0" smtClean="0">
                <a:solidFill>
                  <a:schemeClr val="bg1"/>
                </a:solidFill>
                <a:latin typeface="Calibri" pitchFamily="34" charset="0"/>
              </a:rPr>
              <a:t> CONEVAL </a:t>
            </a:r>
            <a:r>
              <a:rPr lang="es-ES" sz="1100" b="1" dirty="0" err="1" smtClean="0">
                <a:solidFill>
                  <a:schemeClr val="bg1"/>
                </a:solidFill>
                <a:latin typeface="Calibri" pitchFamily="34" charset="0"/>
              </a:rPr>
              <a:t>based</a:t>
            </a:r>
            <a:r>
              <a:rPr lang="es-ES" sz="1100" b="1" dirty="0" smtClean="0">
                <a:solidFill>
                  <a:schemeClr val="bg1"/>
                </a:solidFill>
                <a:latin typeface="Calibri" pitchFamily="34" charset="0"/>
              </a:rPr>
              <a:t> </a:t>
            </a:r>
            <a:r>
              <a:rPr lang="es-ES" sz="1100" b="1" dirty="0" err="1" smtClean="0">
                <a:solidFill>
                  <a:schemeClr val="bg1"/>
                </a:solidFill>
                <a:latin typeface="Calibri" pitchFamily="34" charset="0"/>
              </a:rPr>
              <a:t>on</a:t>
            </a:r>
            <a:r>
              <a:rPr lang="es-ES" sz="1100" b="1" dirty="0" smtClean="0">
                <a:solidFill>
                  <a:schemeClr val="bg1"/>
                </a:solidFill>
                <a:latin typeface="Calibri" pitchFamily="34" charset="0"/>
              </a:rPr>
              <a:t> MCS-ENIGH 2010.</a:t>
            </a:r>
            <a:endParaRPr lang="es-ES" sz="1100" b="1" dirty="0">
              <a:solidFill>
                <a:schemeClr val="bg1"/>
              </a:solidFill>
              <a:latin typeface="Calibri" pitchFamily="34" charset="0"/>
            </a:endParaRPr>
          </a:p>
        </p:txBody>
      </p:sp>
      <p:sp>
        <p:nvSpPr>
          <p:cNvPr id="40" name="43 Rectángulo"/>
          <p:cNvSpPr>
            <a:spLocks noChangeArrowheads="1"/>
          </p:cNvSpPr>
          <p:nvPr/>
        </p:nvSpPr>
        <p:spPr bwMode="auto">
          <a:xfrm>
            <a:off x="1467451" y="3822763"/>
            <a:ext cx="2582033" cy="863600"/>
          </a:xfrm>
          <a:prstGeom prst="rect">
            <a:avLst/>
          </a:prstGeom>
          <a:solidFill>
            <a:srgbClr val="8B1F17"/>
          </a:solidFill>
          <a:ln w="9525" algn="ctr">
            <a:solidFill>
              <a:schemeClr val="tx1"/>
            </a:solidFill>
            <a:prstDash val="dash"/>
            <a:round/>
            <a:headEnd/>
            <a:tailEnd/>
          </a:ln>
        </p:spPr>
        <p:txBody>
          <a:bodyPr/>
          <a:lstStyle/>
          <a:p>
            <a:pPr eaLnBrk="0" hangingPunct="0"/>
            <a:endParaRPr lang="es-ES">
              <a:solidFill>
                <a:schemeClr val="bg1"/>
              </a:solidFill>
            </a:endParaRPr>
          </a:p>
        </p:txBody>
      </p:sp>
      <p:sp>
        <p:nvSpPr>
          <p:cNvPr id="41" name="37 CuadroTexto"/>
          <p:cNvSpPr txBox="1">
            <a:spLocks noChangeArrowheads="1"/>
          </p:cNvSpPr>
          <p:nvPr/>
        </p:nvSpPr>
        <p:spPr bwMode="auto">
          <a:xfrm>
            <a:off x="1491300" y="3971413"/>
            <a:ext cx="1317225" cy="707886"/>
          </a:xfrm>
          <a:prstGeom prst="rect">
            <a:avLst/>
          </a:prstGeom>
          <a:noFill/>
          <a:ln w="9525">
            <a:noFill/>
            <a:miter lim="800000"/>
            <a:headEnd/>
            <a:tailEnd/>
          </a:ln>
        </p:spPr>
        <p:txBody>
          <a:bodyPr wrap="square">
            <a:spAutoFit/>
          </a:bodyPr>
          <a:lstStyle/>
          <a:p>
            <a:pPr>
              <a:defRPr/>
            </a:pPr>
            <a:r>
              <a:rPr lang="es-MX" sz="2000" b="1" dirty="0" smtClean="0">
                <a:solidFill>
                  <a:schemeClr val="bg1"/>
                </a:solidFill>
                <a:latin typeface="Calibri" pitchFamily="34" charset="0"/>
                <a:cs typeface="Tahoma" pitchFamily="34" charset="0"/>
              </a:rPr>
              <a:t>Extreme </a:t>
            </a:r>
            <a:r>
              <a:rPr lang="es-MX" sz="2000" b="1" dirty="0" err="1" smtClean="0">
                <a:solidFill>
                  <a:schemeClr val="bg1"/>
                </a:solidFill>
                <a:latin typeface="Calibri" pitchFamily="34" charset="0"/>
                <a:cs typeface="Tahoma" pitchFamily="34" charset="0"/>
              </a:rPr>
              <a:t>poor</a:t>
            </a:r>
            <a:r>
              <a:rPr lang="es-MX" sz="2000" b="1" dirty="0" smtClean="0">
                <a:solidFill>
                  <a:schemeClr val="bg1"/>
                </a:solidFill>
                <a:latin typeface="Calibri" pitchFamily="34" charset="0"/>
                <a:cs typeface="Tahoma" pitchFamily="34" charset="0"/>
              </a:rPr>
              <a:t>               </a:t>
            </a:r>
            <a:endParaRPr lang="es-MX" sz="2000" dirty="0">
              <a:solidFill>
                <a:schemeClr val="bg1"/>
              </a:solidFill>
              <a:latin typeface="Calibri" pitchFamily="34" charset="0"/>
              <a:cs typeface="Tahoma" pitchFamily="34" charset="0"/>
            </a:endParaRPr>
          </a:p>
        </p:txBody>
      </p:sp>
      <p:sp>
        <p:nvSpPr>
          <p:cNvPr id="44" name="41 CuadroTexto"/>
          <p:cNvSpPr txBox="1">
            <a:spLocks noChangeArrowheads="1"/>
          </p:cNvSpPr>
          <p:nvPr/>
        </p:nvSpPr>
        <p:spPr bwMode="auto">
          <a:xfrm>
            <a:off x="1359719" y="3211351"/>
            <a:ext cx="4437063" cy="461665"/>
          </a:xfrm>
          <a:prstGeom prst="rect">
            <a:avLst/>
          </a:prstGeom>
          <a:noFill/>
          <a:ln w="9525">
            <a:noFill/>
            <a:miter lim="800000"/>
            <a:headEnd/>
            <a:tailEnd/>
          </a:ln>
        </p:spPr>
        <p:txBody>
          <a:bodyPr>
            <a:spAutoFit/>
          </a:bodyPr>
          <a:lstStyle/>
          <a:p>
            <a:pPr algn="ctr"/>
            <a:r>
              <a:rPr lang="es-MX" b="1" dirty="0" err="1" smtClean="0">
                <a:solidFill>
                  <a:schemeClr val="bg1"/>
                </a:solidFill>
                <a:latin typeface="Calibri" pitchFamily="34" charset="0"/>
                <a:cs typeface="Tahoma" pitchFamily="34" charset="0"/>
              </a:rPr>
              <a:t>Moderate</a:t>
            </a:r>
            <a:r>
              <a:rPr lang="es-MX" b="1" dirty="0" smtClean="0">
                <a:solidFill>
                  <a:schemeClr val="bg1"/>
                </a:solidFill>
                <a:latin typeface="Calibri" pitchFamily="34" charset="0"/>
                <a:cs typeface="Tahoma" pitchFamily="34" charset="0"/>
              </a:rPr>
              <a:t> </a:t>
            </a:r>
            <a:r>
              <a:rPr lang="es-MX" b="1" dirty="0" err="1" smtClean="0">
                <a:solidFill>
                  <a:schemeClr val="bg1"/>
                </a:solidFill>
                <a:latin typeface="Calibri" pitchFamily="34" charset="0"/>
                <a:cs typeface="Tahoma" pitchFamily="34" charset="0"/>
              </a:rPr>
              <a:t>poor</a:t>
            </a:r>
            <a:endParaRPr lang="es-ES" b="1" dirty="0">
              <a:solidFill>
                <a:schemeClr val="bg1"/>
              </a:solidFill>
              <a:latin typeface="Calibri" pitchFamily="34" charset="0"/>
              <a:cs typeface="Tahoma" pitchFamily="34"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6553200" y="6356350"/>
            <a:ext cx="2133600" cy="365125"/>
          </a:xfrm>
          <a:prstGeom prst="rect">
            <a:avLst/>
          </a:prstGeom>
        </p:spPr>
        <p:txBody>
          <a:bodyPr/>
          <a:lstStyle/>
          <a:p>
            <a:r>
              <a:rPr lang="tr-TR" dirty="0" smtClean="0"/>
              <a:t>                                </a:t>
            </a:r>
            <a:fld id="{33C9747B-7CC0-4044-A262-0E511B37BC47}" type="slidenum">
              <a:rPr lang="tr-TR" smtClean="0"/>
              <a:pPr/>
              <a:t>32</a:t>
            </a:fld>
            <a:endParaRPr lang="tr-TR" dirty="0"/>
          </a:p>
        </p:txBody>
      </p:sp>
      <p:sp>
        <p:nvSpPr>
          <p:cNvPr id="8" name="10 Dikdörtgen"/>
          <p:cNvSpPr/>
          <p:nvPr/>
        </p:nvSpPr>
        <p:spPr>
          <a:xfrm>
            <a:off x="642910" y="3071810"/>
            <a:ext cx="8088747" cy="5539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r>
              <a:rPr lang="tr-TR" sz="3000" b="1" i="1" kern="0" dirty="0" smtClean="0">
                <a:ln w="1905"/>
                <a:solidFill>
                  <a:srgbClr val="C00000"/>
                </a:solidFill>
                <a:latin typeface="Cambria" pitchFamily="18" charset="0"/>
                <a:ea typeface="Calibri" pitchFamily="34" charset="0"/>
                <a:cs typeface="Calibri" pitchFamily="34" charset="0"/>
              </a:rPr>
              <a:t>Thank you...</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4</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
                <a:schemeClr val="tx1"/>
              </a:buClr>
            </a:pPr>
            <a:r>
              <a:rPr lang="tr-TR" sz="2100" dirty="0" err="1" smtClean="0">
                <a:ln w="1905"/>
                <a:solidFill>
                  <a:srgbClr val="002142"/>
                </a:solidFill>
                <a:effectLst>
                  <a:innerShdw blurRad="69850" dist="43180" dir="5400000">
                    <a:srgbClr val="000000">
                      <a:alpha val="65000"/>
                    </a:srgbClr>
                  </a:innerShdw>
                </a:effectLst>
                <a:latin typeface="Cambria" pitchFamily="18" charset="0"/>
              </a:rPr>
              <a:t>Results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have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been</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published</a:t>
            </a:r>
            <a:r>
              <a:rPr lang="tr-TR" sz="2100" dirty="0" smtClean="0">
                <a:ln w="1905"/>
                <a:solidFill>
                  <a:srgbClr val="002142"/>
                </a:solidFill>
                <a:effectLst>
                  <a:innerShdw blurRad="69850" dist="43180" dir="5400000">
                    <a:srgbClr val="000000">
                      <a:alpha val="65000"/>
                    </a:srgbClr>
                  </a:innerShdw>
                </a:effectLst>
                <a:latin typeface="Cambria" pitchFamily="18" charset="0"/>
              </a:rPr>
              <a:t> since 2002 </a:t>
            </a:r>
            <a:r>
              <a:rPr lang="tr-TR" sz="2100" dirty="0" err="1" smtClean="0">
                <a:ln w="1905"/>
                <a:solidFill>
                  <a:srgbClr val="002142"/>
                </a:solidFill>
                <a:effectLst>
                  <a:innerShdw blurRad="69850" dist="43180" dir="5400000">
                    <a:srgbClr val="000000">
                      <a:alpha val="65000"/>
                    </a:srgbClr>
                  </a:innerShdw>
                </a:effectLst>
                <a:latin typeface="Cambria" pitchFamily="18" charset="0"/>
              </a:rPr>
              <a:t>yearly</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nSpc>
                <a:spcPct val="50000"/>
              </a:lnSpc>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nSpc>
                <a:spcPct val="5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Main</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indicators</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Absolute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poverty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food</a:t>
            </a:r>
            <a:r>
              <a:rPr lang="tr-TR" sz="2100" dirty="0" smtClean="0">
                <a:ln w="1905"/>
                <a:solidFill>
                  <a:srgbClr val="002142"/>
                </a:solidFill>
                <a:effectLst>
                  <a:innerShdw blurRad="69850" dist="43180" dir="5400000">
                    <a:srgbClr val="000000">
                      <a:alpha val="65000"/>
                    </a:srgbClr>
                  </a:innerShdw>
                </a:effectLst>
                <a:latin typeface="Cambria" pitchFamily="18" charset="0"/>
              </a:rPr>
              <a:t> + </a:t>
            </a:r>
            <a:r>
              <a:rPr lang="tr-TR" sz="2100" dirty="0" err="1" smtClean="0">
                <a:ln w="1905"/>
                <a:solidFill>
                  <a:srgbClr val="002142"/>
                </a:solidFill>
                <a:effectLst>
                  <a:innerShdw blurRad="69850" dist="43180" dir="5400000">
                    <a:srgbClr val="000000">
                      <a:alpha val="65000"/>
                    </a:srgbClr>
                  </a:innerShdw>
                </a:effectLst>
                <a:latin typeface="Cambria" pitchFamily="18" charset="0"/>
              </a:rPr>
              <a:t>non</a:t>
            </a:r>
            <a:r>
              <a:rPr lang="tr-TR" sz="2100" dirty="0" smtClean="0">
                <a:ln w="1905"/>
                <a:solidFill>
                  <a:srgbClr val="002142"/>
                </a:solidFill>
                <a:effectLst>
                  <a:innerShdw blurRad="69850" dist="43180" dir="5400000">
                    <a:srgbClr val="000000">
                      <a:alpha val="65000"/>
                    </a:srgbClr>
                  </a:innerShdw>
                </a:effectLst>
                <a:latin typeface="Cambria" pitchFamily="18" charset="0"/>
              </a:rPr>
              <a:t>-</a:t>
            </a:r>
            <a:r>
              <a:rPr lang="tr-TR" sz="2100" dirty="0" err="1" smtClean="0">
                <a:ln w="1905"/>
                <a:solidFill>
                  <a:srgbClr val="002142"/>
                </a:solidFill>
                <a:effectLst>
                  <a:innerShdw blurRad="69850" dist="43180" dir="5400000">
                    <a:srgbClr val="000000">
                      <a:alpha val="65000"/>
                    </a:srgbClr>
                  </a:innerShdw>
                </a:effectLst>
                <a:latin typeface="Cambria" pitchFamily="18" charset="0"/>
              </a:rPr>
              <a:t>food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p>
          <a:p>
            <a:pPr lvl="1">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World</a:t>
            </a:r>
            <a:r>
              <a:rPr lang="tr-TR" sz="2100" dirty="0" smtClean="0">
                <a:ln w="1905"/>
                <a:solidFill>
                  <a:srgbClr val="002142"/>
                </a:solidFill>
                <a:effectLst>
                  <a:innerShdw blurRad="69850" dist="43180" dir="5400000">
                    <a:srgbClr val="000000">
                      <a:alpha val="65000"/>
                    </a:srgbClr>
                  </a:innerShdw>
                </a:effectLst>
                <a:latin typeface="Cambria" pitchFamily="18" charset="0"/>
              </a:rPr>
              <a:t> Bank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poverty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thresholds</a:t>
            </a:r>
            <a:r>
              <a:rPr lang="tr-TR" sz="2100" dirty="0" smtClean="0">
                <a:ln w="1905"/>
                <a:solidFill>
                  <a:srgbClr val="002142"/>
                </a:solidFill>
                <a:effectLst>
                  <a:innerShdw blurRad="69850" dist="43180" dir="5400000">
                    <a:srgbClr val="000000">
                      <a:alpha val="65000"/>
                    </a:srgbClr>
                  </a:innerShdw>
                </a:effectLst>
                <a:latin typeface="Cambria" pitchFamily="18" charset="0"/>
              </a:rPr>
              <a:t> (1 $, 2.15 $, 4.3 $ a </a:t>
            </a:r>
            <a:r>
              <a:rPr lang="tr-TR" sz="2100" dirty="0" err="1" smtClean="0">
                <a:ln w="1905"/>
                <a:solidFill>
                  <a:srgbClr val="002142"/>
                </a:solidFill>
                <a:effectLst>
                  <a:innerShdw blurRad="69850" dist="43180" dir="5400000">
                    <a:srgbClr val="000000">
                      <a:alpha val="65000"/>
                    </a:srgbClr>
                  </a:innerShdw>
                </a:effectLst>
                <a:latin typeface="Cambria" pitchFamily="18" charset="0"/>
              </a:rPr>
              <a:t>day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by</a:t>
            </a:r>
            <a:r>
              <a:rPr lang="tr-TR" sz="2100" dirty="0" smtClean="0">
                <a:ln w="1905"/>
                <a:solidFill>
                  <a:srgbClr val="002142"/>
                </a:solidFill>
                <a:effectLst>
                  <a:innerShdw blurRad="69850" dist="43180" dir="5400000">
                    <a:srgbClr val="000000">
                      <a:alpha val="65000"/>
                    </a:srgbClr>
                  </a:innerShdw>
                </a:effectLst>
                <a:latin typeface="Cambria" pitchFamily="18" charset="0"/>
              </a:rPr>
              <a:t> PPP)</a:t>
            </a:r>
          </a:p>
          <a:p>
            <a:pPr lvl="1">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Relative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poverty</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Persistent</a:t>
            </a:r>
            <a:r>
              <a:rPr lang="tr-TR" sz="2100" dirty="0" smtClean="0">
                <a:ln w="1905"/>
                <a:solidFill>
                  <a:srgbClr val="002142"/>
                </a:solidFill>
                <a:effectLst>
                  <a:innerShdw blurRad="69850" dist="43180" dir="5400000">
                    <a:srgbClr val="000000">
                      <a:alpha val="65000"/>
                    </a:srgbClr>
                  </a:innerShdw>
                </a:effectLst>
                <a:latin typeface="Cambria" pitchFamily="18" charset="0"/>
              </a:rPr>
              <a:t> at Risk of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Poverty</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8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Material</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deprivation</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Poverty</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Studies</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5</a:t>
            </a:fld>
            <a:endParaRPr lang="tr-TR" dirty="0"/>
          </a:p>
        </p:txBody>
      </p:sp>
      <p:sp>
        <p:nvSpPr>
          <p:cNvPr id="5" name="Rectangle 3"/>
          <p:cNvSpPr>
            <a:spLocks noGrp="1" noChangeArrowheads="1"/>
          </p:cNvSpPr>
          <p:nvPr/>
        </p:nvSpPr>
        <p:spPr>
          <a:xfrm>
            <a:off x="683568" y="1571612"/>
            <a:ext cx="7920880" cy="452168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1"/>
              </a:buClr>
            </a:pPr>
            <a:r>
              <a:rPr lang="tr-TR" sz="2100" dirty="0" smtClean="0">
                <a:ln w="1905"/>
                <a:solidFill>
                  <a:srgbClr val="002142"/>
                </a:solidFill>
                <a:effectLst>
                  <a:innerShdw blurRad="69850" dist="43180" dir="5400000">
                    <a:srgbClr val="000000">
                      <a:alpha val="65000"/>
                    </a:srgbClr>
                  </a:innerShdw>
                </a:effectLst>
                <a:latin typeface="Cambria" pitchFamily="18" charset="0"/>
              </a:rPr>
              <a:t>Data </a:t>
            </a:r>
            <a:r>
              <a:rPr lang="tr-TR" sz="2100" dirty="0" err="1" smtClean="0">
                <a:ln w="1905"/>
                <a:solidFill>
                  <a:srgbClr val="002142"/>
                </a:solidFill>
                <a:effectLst>
                  <a:innerShdw blurRad="69850" dist="43180" dir="5400000">
                    <a:srgbClr val="000000">
                      <a:alpha val="65000"/>
                    </a:srgbClr>
                  </a:innerShdw>
                </a:effectLst>
                <a:latin typeface="Cambria" pitchFamily="18" charset="0"/>
              </a:rPr>
              <a:t>Source</a:t>
            </a:r>
            <a:r>
              <a:rPr lang="tr-TR" sz="2100" dirty="0" smtClean="0">
                <a:ln w="1905"/>
                <a:solidFill>
                  <a:srgbClr val="002142"/>
                </a:solidFill>
                <a:effectLst>
                  <a:innerShdw blurRad="69850" dist="43180" dir="5400000">
                    <a:srgbClr val="000000">
                      <a:alpha val="65000"/>
                    </a:srgbClr>
                  </a:innerShdw>
                </a:effectLst>
                <a:latin typeface="Cambria" pitchFamily="18" charset="0"/>
              </a:rPr>
              <a:t>: HBS</a:t>
            </a:r>
          </a:p>
          <a:p>
            <a:pPr>
              <a:buClr>
                <a:schemeClr val="tx1"/>
              </a:buCl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buClr>
                <a:schemeClr val="tx1"/>
              </a:buClr>
            </a:pPr>
            <a:r>
              <a:rPr lang="tr-TR" sz="2100" dirty="0" smtClean="0">
                <a:ln w="1905"/>
                <a:solidFill>
                  <a:srgbClr val="002142"/>
                </a:solidFill>
                <a:effectLst>
                  <a:innerShdw blurRad="69850" dist="43180" dir="5400000">
                    <a:srgbClr val="000000">
                      <a:alpha val="65000"/>
                    </a:srgbClr>
                  </a:innerShdw>
                </a:effectLst>
                <a:latin typeface="Cambria" pitchFamily="18" charset="0"/>
              </a:rPr>
              <a:t>Since 2002</a:t>
            </a:r>
          </a:p>
          <a:p>
            <a:pPr marL="514350" indent="-514350" algn="just">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marL="273050" indent="-273050" algn="just">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Estimation</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level</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Turkey</a:t>
            </a:r>
            <a:r>
              <a:rPr lang="tr-TR" sz="2100" dirty="0" smtClean="0">
                <a:ln w="1905"/>
                <a:solidFill>
                  <a:srgbClr val="002142"/>
                </a:solidFill>
                <a:effectLst>
                  <a:innerShdw blurRad="69850" dist="43180" dir="5400000">
                    <a:srgbClr val="000000">
                      <a:alpha val="65000"/>
                    </a:srgbClr>
                  </a:innerShdw>
                </a:effectLst>
                <a:latin typeface="Cambria" pitchFamily="18" charset="0"/>
              </a:rPr>
              <a:t>, urban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rural</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areas</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marL="514350" indent="-514350" algn="just">
              <a:lnSpc>
                <a:spcPct val="8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marL="273050" indent="-273050" algn="just">
              <a:lnSpc>
                <a:spcPct val="80000"/>
              </a:lnSpc>
              <a:buClrTx/>
            </a:pPr>
            <a:r>
              <a:rPr lang="tr-TR" sz="2100" dirty="0" smtClean="0">
                <a:ln w="1905"/>
                <a:solidFill>
                  <a:srgbClr val="002142"/>
                </a:solidFill>
                <a:effectLst>
                  <a:innerShdw blurRad="69850" dist="43180" dir="5400000">
                    <a:srgbClr val="000000">
                      <a:alpha val="65000"/>
                    </a:srgbClr>
                  </a:innerShdw>
                </a:effectLst>
                <a:latin typeface="Cambria" pitchFamily="18" charset="0"/>
              </a:rPr>
              <a:t>Profile </a:t>
            </a:r>
            <a:r>
              <a:rPr lang="tr-TR" sz="2100" dirty="0" err="1" smtClean="0">
                <a:ln w="1905"/>
                <a:solidFill>
                  <a:srgbClr val="002142"/>
                </a:solidFill>
                <a:effectLst>
                  <a:innerShdw blurRad="69850" dist="43180" dir="5400000">
                    <a:srgbClr val="000000">
                      <a:alpha val="65000"/>
                    </a:srgbClr>
                  </a:innerShdw>
                </a:effectLst>
                <a:latin typeface="Cambria" pitchFamily="18" charset="0"/>
              </a:rPr>
              <a:t>variables</a:t>
            </a:r>
            <a:r>
              <a:rPr lang="tr-TR" sz="2100" dirty="0" smtClean="0">
                <a:ln w="1905"/>
                <a:solidFill>
                  <a:srgbClr val="002142"/>
                </a:solidFill>
                <a:effectLst>
                  <a:innerShdw blurRad="69850" dist="43180" dir="5400000">
                    <a:srgbClr val="000000">
                      <a:alpha val="65000"/>
                    </a:srgbClr>
                  </a:innerShdw>
                </a:effectLst>
                <a:latin typeface="Cambria" pitchFamily="18" charset="0"/>
              </a:rPr>
              <a:t>:</a:t>
            </a:r>
          </a:p>
          <a:p>
            <a:pPr marL="514350" indent="-514350" algn="just">
              <a:lnSpc>
                <a:spcPct val="80000"/>
              </a:lnSpc>
              <a:buClrTx/>
            </a:pPr>
            <a:endParaRPr lang="tr-TR" sz="1200" dirty="0" smtClean="0">
              <a:ln w="1905"/>
              <a:solidFill>
                <a:srgbClr val="002142"/>
              </a:solidFill>
              <a:effectLst>
                <a:innerShdw blurRad="69850" dist="43180" dir="5400000">
                  <a:srgbClr val="000000">
                    <a:alpha val="65000"/>
                  </a:srgbClr>
                </a:innerShdw>
              </a:effectLst>
              <a:latin typeface="Cambria" pitchFamily="18" charset="0"/>
            </a:endParaRPr>
          </a:p>
          <a:p>
            <a:pPr marL="985838" lvl="2" indent="-346075" algn="just">
              <a:lnSpc>
                <a:spcPct val="80000"/>
              </a:lnSpc>
              <a:buClrTx/>
            </a:pPr>
            <a:r>
              <a:rPr lang="tr-TR" dirty="0" err="1" smtClean="0">
                <a:ln w="1905"/>
                <a:solidFill>
                  <a:srgbClr val="002142"/>
                </a:solidFill>
                <a:effectLst>
                  <a:innerShdw blurRad="69850" dist="43180" dir="5400000">
                    <a:srgbClr val="000000">
                      <a:alpha val="65000"/>
                    </a:srgbClr>
                  </a:innerShdw>
                </a:effectLst>
                <a:latin typeface="Cambria" pitchFamily="18" charset="0"/>
              </a:rPr>
              <a:t>Household</a:t>
            </a:r>
            <a:r>
              <a:rPr lang="tr-TR" dirty="0" smtClean="0">
                <a:ln w="1905"/>
                <a:solidFill>
                  <a:srgbClr val="002142"/>
                </a:solidFill>
                <a:effectLst>
                  <a:innerShdw blurRad="69850" dist="43180" dir="5400000">
                    <a:srgbClr val="000000">
                      <a:alpha val="65000"/>
                    </a:srgbClr>
                  </a:innerShdw>
                </a:effectLst>
                <a:latin typeface="Cambria" pitchFamily="18" charset="0"/>
              </a:rPr>
              <a:t> size</a:t>
            </a:r>
          </a:p>
          <a:p>
            <a:pPr marL="985838" lvl="2" indent="-346075" algn="just">
              <a:lnSpc>
                <a:spcPct val="80000"/>
              </a:lnSpc>
              <a:buClrTx/>
            </a:pPr>
            <a:r>
              <a:rPr lang="tr-TR" dirty="0" err="1" smtClean="0">
                <a:ln w="1905"/>
                <a:solidFill>
                  <a:srgbClr val="002142"/>
                </a:solidFill>
                <a:effectLst>
                  <a:innerShdw blurRad="69850" dist="43180" dir="5400000">
                    <a:srgbClr val="000000">
                      <a:alpha val="65000"/>
                    </a:srgbClr>
                  </a:innerShdw>
                </a:effectLst>
                <a:latin typeface="Cambria" pitchFamily="18" charset="0"/>
              </a:rPr>
              <a:t>Household</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type</a:t>
            </a:r>
            <a:endParaRPr lang="tr-TR" dirty="0" smtClean="0">
              <a:ln w="1905"/>
              <a:solidFill>
                <a:srgbClr val="002142"/>
              </a:solidFill>
              <a:effectLst>
                <a:innerShdw blurRad="69850" dist="43180" dir="5400000">
                  <a:srgbClr val="000000">
                    <a:alpha val="65000"/>
                  </a:srgbClr>
                </a:innerShdw>
              </a:effectLst>
              <a:latin typeface="Cambria" pitchFamily="18" charset="0"/>
            </a:endParaRPr>
          </a:p>
          <a:p>
            <a:pPr marL="985838" lvl="2" indent="-346075" algn="just">
              <a:lnSpc>
                <a:spcPct val="80000"/>
              </a:lnSpc>
              <a:buClrTx/>
            </a:pPr>
            <a:r>
              <a:rPr lang="tr-TR" dirty="0" err="1" smtClean="0">
                <a:ln w="1905"/>
                <a:solidFill>
                  <a:srgbClr val="002142"/>
                </a:solidFill>
                <a:effectLst>
                  <a:innerShdw blurRad="69850" dist="43180" dir="5400000">
                    <a:srgbClr val="000000">
                      <a:alpha val="65000"/>
                    </a:srgbClr>
                  </a:innerShdw>
                </a:effectLst>
                <a:latin typeface="Cambria" pitchFamily="18" charset="0"/>
              </a:rPr>
              <a:t>Economical</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activity</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branches</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sector</a:t>
            </a:r>
            <a:r>
              <a:rPr lang="tr-TR" dirty="0" smtClean="0">
                <a:ln w="1905"/>
                <a:solidFill>
                  <a:srgbClr val="002142"/>
                </a:solidFill>
                <a:effectLst>
                  <a:innerShdw blurRad="69850" dist="43180" dir="5400000">
                    <a:srgbClr val="000000">
                      <a:alpha val="65000"/>
                    </a:srgbClr>
                  </a:innerShdw>
                </a:effectLst>
                <a:latin typeface="Cambria" pitchFamily="18" charset="0"/>
              </a:rPr>
              <a:t>) of </a:t>
            </a:r>
            <a:r>
              <a:rPr lang="tr-TR" dirty="0" err="1" smtClean="0">
                <a:ln w="1905"/>
                <a:solidFill>
                  <a:srgbClr val="002142"/>
                </a:solidFill>
                <a:effectLst>
                  <a:innerShdw blurRad="69850" dist="43180" dir="5400000">
                    <a:srgbClr val="000000">
                      <a:alpha val="65000"/>
                    </a:srgbClr>
                  </a:innerShdw>
                </a:effectLst>
                <a:latin typeface="Cambria" pitchFamily="18" charset="0"/>
              </a:rPr>
              <a:t>individuals</a:t>
            </a:r>
            <a:endParaRPr lang="tr-TR" dirty="0" smtClean="0">
              <a:ln w="1905"/>
              <a:solidFill>
                <a:srgbClr val="002142"/>
              </a:solidFill>
              <a:effectLst>
                <a:innerShdw blurRad="69850" dist="43180" dir="5400000">
                  <a:srgbClr val="000000">
                    <a:alpha val="65000"/>
                  </a:srgbClr>
                </a:innerShdw>
              </a:effectLst>
              <a:latin typeface="Cambria" pitchFamily="18" charset="0"/>
            </a:endParaRPr>
          </a:p>
          <a:p>
            <a:pPr marL="985838" lvl="2" indent="-346075" algn="just">
              <a:lnSpc>
                <a:spcPct val="80000"/>
              </a:lnSpc>
              <a:buClrTx/>
            </a:pPr>
            <a:r>
              <a:rPr lang="tr-TR" dirty="0" err="1" smtClean="0">
                <a:ln w="1905"/>
                <a:solidFill>
                  <a:srgbClr val="002142"/>
                </a:solidFill>
                <a:effectLst>
                  <a:innerShdw blurRad="69850" dist="43180" dir="5400000">
                    <a:srgbClr val="000000">
                      <a:alpha val="65000"/>
                    </a:srgbClr>
                  </a:innerShdw>
                </a:effectLst>
                <a:latin typeface="Cambria" pitchFamily="18" charset="0"/>
              </a:rPr>
              <a:t>Employment</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status</a:t>
            </a:r>
            <a:r>
              <a:rPr lang="tr-TR" dirty="0" smtClean="0">
                <a:ln w="1905"/>
                <a:solidFill>
                  <a:srgbClr val="002142"/>
                </a:solidFill>
                <a:effectLst>
                  <a:innerShdw blurRad="69850" dist="43180" dir="5400000">
                    <a:srgbClr val="000000">
                      <a:alpha val="65000"/>
                    </a:srgbClr>
                  </a:innerShdw>
                </a:effectLst>
                <a:latin typeface="Cambria" pitchFamily="18" charset="0"/>
              </a:rPr>
              <a:t> of </a:t>
            </a:r>
            <a:r>
              <a:rPr lang="tr-TR" dirty="0" err="1" smtClean="0">
                <a:ln w="1905"/>
                <a:solidFill>
                  <a:srgbClr val="002142"/>
                </a:solidFill>
                <a:effectLst>
                  <a:innerShdw blurRad="69850" dist="43180" dir="5400000">
                    <a:srgbClr val="000000">
                      <a:alpha val="65000"/>
                    </a:srgbClr>
                  </a:innerShdw>
                </a:effectLst>
                <a:latin typeface="Cambria" pitchFamily="18" charset="0"/>
              </a:rPr>
              <a:t>individuals</a:t>
            </a:r>
            <a:endParaRPr lang="tr-TR" dirty="0" smtClean="0">
              <a:ln w="1905"/>
              <a:solidFill>
                <a:srgbClr val="002142"/>
              </a:solidFill>
              <a:effectLst>
                <a:innerShdw blurRad="69850" dist="43180" dir="5400000">
                  <a:srgbClr val="000000">
                    <a:alpha val="65000"/>
                  </a:srgbClr>
                </a:innerShdw>
              </a:effectLst>
              <a:latin typeface="Cambria" pitchFamily="18" charset="0"/>
            </a:endParaRPr>
          </a:p>
          <a:p>
            <a:pPr marL="985838" lvl="2" indent="-346075" algn="just">
              <a:lnSpc>
                <a:spcPct val="80000"/>
              </a:lnSpc>
              <a:buClrTx/>
            </a:pPr>
            <a:r>
              <a:rPr lang="tr-TR" dirty="0" err="1" smtClean="0">
                <a:ln w="1905"/>
                <a:solidFill>
                  <a:srgbClr val="002142"/>
                </a:solidFill>
                <a:effectLst>
                  <a:innerShdw blurRad="69850" dist="43180" dir="5400000">
                    <a:srgbClr val="000000">
                      <a:alpha val="65000"/>
                    </a:srgbClr>
                  </a:innerShdw>
                </a:effectLst>
                <a:latin typeface="Cambria" pitchFamily="18" charset="0"/>
              </a:rPr>
              <a:t>Educational</a:t>
            </a:r>
            <a:r>
              <a:rPr lang="tr-TR" dirty="0" smtClean="0">
                <a:ln w="1905"/>
                <a:solidFill>
                  <a:srgbClr val="002142"/>
                </a:solidFill>
                <a:effectLst>
                  <a:innerShdw blurRad="69850" dist="43180" dir="5400000">
                    <a:srgbClr val="000000">
                      <a:alpha val="65000"/>
                    </a:srgbClr>
                  </a:innerShdw>
                </a:effectLst>
                <a:latin typeface="Cambria" pitchFamily="18" charset="0"/>
              </a:rPr>
              <a:t> </a:t>
            </a:r>
            <a:r>
              <a:rPr lang="tr-TR" dirty="0" err="1" smtClean="0">
                <a:ln w="1905"/>
                <a:solidFill>
                  <a:srgbClr val="002142"/>
                </a:solidFill>
                <a:effectLst>
                  <a:innerShdw blurRad="69850" dist="43180" dir="5400000">
                    <a:srgbClr val="000000">
                      <a:alpha val="65000"/>
                    </a:srgbClr>
                  </a:innerShdw>
                </a:effectLst>
                <a:latin typeface="Cambria" pitchFamily="18" charset="0"/>
              </a:rPr>
              <a:t>status</a:t>
            </a:r>
            <a:r>
              <a:rPr lang="tr-TR" dirty="0" smtClean="0">
                <a:ln w="1905"/>
                <a:solidFill>
                  <a:srgbClr val="002142"/>
                </a:solidFill>
                <a:effectLst>
                  <a:innerShdw blurRad="69850" dist="43180" dir="5400000">
                    <a:srgbClr val="000000">
                      <a:alpha val="65000"/>
                    </a:srgbClr>
                  </a:innerShdw>
                </a:effectLst>
                <a:latin typeface="Cambria" pitchFamily="18" charset="0"/>
              </a:rPr>
              <a:t> of </a:t>
            </a:r>
            <a:r>
              <a:rPr lang="tr-TR" dirty="0" err="1" smtClean="0">
                <a:ln w="1905"/>
                <a:solidFill>
                  <a:srgbClr val="002142"/>
                </a:solidFill>
                <a:effectLst>
                  <a:innerShdw blurRad="69850" dist="43180" dir="5400000">
                    <a:srgbClr val="000000">
                      <a:alpha val="65000"/>
                    </a:srgbClr>
                  </a:innerShdw>
                </a:effectLst>
                <a:latin typeface="Cambria" pitchFamily="18" charset="0"/>
              </a:rPr>
              <a:t>individuals</a:t>
            </a:r>
            <a:endParaRPr lang="tr-TR"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18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Absolute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6</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poverty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study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based</a:t>
            </a:r>
            <a:r>
              <a:rPr lang="tr-TR" sz="2100" dirty="0" smtClean="0">
                <a:ln w="1905"/>
                <a:solidFill>
                  <a:srgbClr val="002142"/>
                </a:solidFill>
                <a:effectLst>
                  <a:innerShdw blurRad="69850" dist="43180" dir="5400000">
                    <a:srgbClr val="000000">
                      <a:alpha val="65000"/>
                    </a:srgbClr>
                  </a:innerShdw>
                </a:effectLst>
                <a:latin typeface="Cambria" pitchFamily="18" charset="0"/>
              </a:rPr>
              <a:t> on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previous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methodology</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was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used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for</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2009 HBS data </a:t>
            </a:r>
            <a:r>
              <a:rPr lang="tr-TR" sz="2100" dirty="0" err="1" smtClean="0">
                <a:ln w="1905"/>
                <a:solidFill>
                  <a:srgbClr val="002142"/>
                </a:solidFill>
                <a:effectLst>
                  <a:innerShdw blurRad="69850" dist="43180" dir="5400000">
                    <a:srgbClr val="000000">
                      <a:alpha val="65000"/>
                    </a:srgbClr>
                  </a:innerShdw>
                </a:effectLst>
                <a:latin typeface="Cambria" pitchFamily="18" charset="0"/>
              </a:rPr>
              <a:t>for</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last</a:t>
            </a:r>
            <a:r>
              <a:rPr lang="tr-TR" sz="2100" dirty="0" smtClean="0">
                <a:ln w="1905"/>
                <a:solidFill>
                  <a:srgbClr val="002142"/>
                </a:solidFill>
                <a:effectLst>
                  <a:innerShdw blurRad="69850" dist="43180" dir="5400000">
                    <a:srgbClr val="000000">
                      <a:alpha val="65000"/>
                    </a:srgbClr>
                  </a:innerShdw>
                </a:effectLst>
                <a:latin typeface="Cambria" pitchFamily="18" charset="0"/>
              </a:rPr>
              <a:t> time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and</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the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results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were</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tr-TR" sz="2100" dirty="0" err="1" smtClean="0">
                <a:ln w="1905"/>
                <a:solidFill>
                  <a:srgbClr val="002142"/>
                </a:solidFill>
                <a:effectLst>
                  <a:innerShdw blurRad="69850" dist="43180" dir="5400000">
                    <a:srgbClr val="000000">
                      <a:alpha val="65000"/>
                    </a:srgbClr>
                  </a:innerShdw>
                </a:effectLst>
                <a:latin typeface="Cambria" pitchFamily="18" charset="0"/>
              </a:rPr>
              <a:t>announced</a:t>
            </a:r>
            <a:r>
              <a:rPr lang="tr-TR" sz="2100" dirty="0" smtClean="0">
                <a:ln w="1905"/>
                <a:solidFill>
                  <a:srgbClr val="002142"/>
                </a:solidFill>
                <a:effectLst>
                  <a:innerShdw blurRad="69850" dist="43180" dir="5400000">
                    <a:srgbClr val="000000">
                      <a:alpha val="65000"/>
                    </a:srgbClr>
                  </a:innerShdw>
                </a:effectLst>
                <a:latin typeface="Cambria" pitchFamily="18" charset="0"/>
              </a:rPr>
              <a:t> in </a:t>
            </a:r>
            <a:r>
              <a:rPr lang="tr-TR" sz="2100" dirty="0" err="1" smtClean="0">
                <a:ln w="1905"/>
                <a:solidFill>
                  <a:srgbClr val="002142"/>
                </a:solidFill>
                <a:effectLst>
                  <a:innerShdw blurRad="69850" dist="43180" dir="5400000">
                    <a:srgbClr val="000000">
                      <a:alpha val="65000"/>
                    </a:srgbClr>
                  </a:innerShdw>
                </a:effectLst>
                <a:latin typeface="Cambria" pitchFamily="18" charset="0"/>
              </a:rPr>
              <a:t>January</a:t>
            </a:r>
            <a:r>
              <a:rPr lang="tr-TR" sz="2100" dirty="0" smtClean="0">
                <a:ln w="1905"/>
                <a:solidFill>
                  <a:srgbClr val="002142"/>
                </a:solidFill>
                <a:effectLst>
                  <a:innerShdw blurRad="69850" dist="43180" dir="5400000">
                    <a:srgbClr val="000000">
                      <a:alpha val="65000"/>
                    </a:srgbClr>
                  </a:innerShdw>
                </a:effectLst>
                <a:latin typeface="Cambria" pitchFamily="18" charset="0"/>
              </a:rPr>
              <a:t> 2011. </a:t>
            </a: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tr-TR" sz="2100" dirty="0" err="1" smtClean="0">
                <a:ln w="1905"/>
                <a:solidFill>
                  <a:srgbClr val="002142"/>
                </a:solidFill>
                <a:effectLst>
                  <a:innerShdw blurRad="69850" dist="43180" dir="5400000">
                    <a:srgbClr val="000000">
                      <a:alpha val="65000"/>
                    </a:srgbClr>
                  </a:innerShdw>
                </a:effectLst>
                <a:latin typeface="Cambria" pitchFamily="18" charset="0"/>
              </a:rPr>
              <a:t>Afterwards</a:t>
            </a:r>
            <a:r>
              <a:rPr lang="tr-TR" sz="2100" dirty="0" smtClean="0">
                <a:ln w="1905"/>
                <a:solidFill>
                  <a:srgbClr val="002142"/>
                </a:solidFill>
                <a:effectLst>
                  <a:innerShdw blurRad="69850" dist="43180" dir="5400000">
                    <a:srgbClr val="000000">
                      <a:alpha val="65000"/>
                    </a:srgbClr>
                  </a:innerShdw>
                </a:effectLst>
                <a:latin typeface="Cambria" pitchFamily="18" charset="0"/>
              </a:rPr>
              <a:t>; </a:t>
            </a:r>
            <a:r>
              <a:rPr lang="en-US" sz="2100" dirty="0" smtClean="0">
                <a:ln w="1905"/>
                <a:solidFill>
                  <a:srgbClr val="002142"/>
                </a:solidFill>
                <a:effectLst>
                  <a:innerShdw blurRad="69850" dist="43180" dir="5400000">
                    <a:srgbClr val="000000">
                      <a:alpha val="65000"/>
                    </a:srgbClr>
                  </a:innerShdw>
                </a:effectLst>
                <a:latin typeface="Cambria" pitchFamily="18" charset="0"/>
              </a:rPr>
              <a:t>Turkish Statistical Institution has started evaluation studies in collaboration with local and international experts in order to reveal the socio-economical situation of Turkey and enable the international comparisons. Within this scope; studies on feasible data sources and new estimation methods and works on calculation of new indicators are ongoing. </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Absolute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7</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r>
              <a:rPr lang="en-US" sz="2100" dirty="0" smtClean="0">
                <a:ln w="1905"/>
                <a:solidFill>
                  <a:srgbClr val="002142"/>
                </a:solidFill>
                <a:effectLst>
                  <a:innerShdw blurRad="69850" dist="43180" dir="5400000">
                    <a:srgbClr val="000000">
                      <a:alpha val="65000"/>
                    </a:srgbClr>
                  </a:innerShdw>
                </a:effectLst>
                <a:latin typeface="Cambria" pitchFamily="18" charset="0"/>
              </a:rPr>
              <a:t>Until the outcome of these studies, poverty rates in terms of $2,15 and $4,3 -a-day according to PPP, especially used in international comparisons, has been continued to be announced. </a:t>
            </a: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Absolute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8</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buNone/>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Absolute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pic>
        <p:nvPicPr>
          <p:cNvPr id="6" name="Picture 2"/>
          <p:cNvPicPr>
            <a:picLocks noChangeAspect="1" noChangeArrowheads="1"/>
          </p:cNvPicPr>
          <p:nvPr/>
        </p:nvPicPr>
        <p:blipFill>
          <a:blip r:embed="rId3" cstate="print"/>
          <a:srcRect/>
          <a:stretch>
            <a:fillRect/>
          </a:stretch>
        </p:blipFill>
        <p:spPr bwMode="auto">
          <a:xfrm>
            <a:off x="323527" y="1772816"/>
            <a:ext cx="8594033" cy="4032448"/>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r>
              <a:rPr lang="tr-TR" smtClean="0"/>
              <a:t>                                </a:t>
            </a:r>
            <a:fld id="{33C9747B-7CC0-4044-A262-0E511B37BC47}" type="slidenum">
              <a:rPr lang="tr-TR" smtClean="0"/>
              <a:pPr/>
              <a:t>9</a:t>
            </a:fld>
            <a:endParaRPr lang="tr-TR" dirty="0"/>
          </a:p>
        </p:txBody>
      </p:sp>
      <p:sp>
        <p:nvSpPr>
          <p:cNvPr id="5" name="Rectangle 3"/>
          <p:cNvSpPr>
            <a:spLocks noGrp="1" noChangeArrowheads="1"/>
          </p:cNvSpPr>
          <p:nvPr/>
        </p:nvSpPr>
        <p:spPr>
          <a:xfrm>
            <a:off x="683568" y="1571612"/>
            <a:ext cx="7920880" cy="36576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algn="just">
              <a:lnSpc>
                <a:spcPct val="110000"/>
              </a:lnSpc>
              <a:buClrTx/>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a:p>
            <a:pPr lvl="1">
              <a:lnSpc>
                <a:spcPct val="30000"/>
              </a:lnSpc>
              <a:buClrTx/>
              <a:buFontTx/>
              <a:buNone/>
            </a:pPr>
            <a:endParaRPr lang="tr-TR" sz="2100" dirty="0" err="1" smtClean="0">
              <a:ln w="1905"/>
              <a:solidFill>
                <a:srgbClr val="002142"/>
              </a:solidFill>
              <a:effectLst>
                <a:innerShdw blurRad="69850" dist="43180" dir="5400000">
                  <a:srgbClr val="000000">
                    <a:alpha val="65000"/>
                  </a:srgbClr>
                </a:innerShdw>
              </a:effectLst>
              <a:latin typeface="Cambria" pitchFamily="18" charset="0"/>
            </a:endParaRPr>
          </a:p>
          <a:p>
            <a:pPr>
              <a:buClrTx/>
              <a:buFont typeface="Arial" pitchFamily="34" charset="0"/>
              <a:buChar char="•"/>
            </a:pPr>
            <a:endParaRPr lang="tr-TR" sz="2100" dirty="0" smtClean="0">
              <a:ln w="1905"/>
              <a:solidFill>
                <a:srgbClr val="002142"/>
              </a:solidFill>
              <a:effectLst>
                <a:innerShdw blurRad="69850" dist="43180" dir="5400000">
                  <a:srgbClr val="000000">
                    <a:alpha val="65000"/>
                  </a:srgbClr>
                </a:innerShdw>
              </a:effectLst>
              <a:latin typeface="Cambria" pitchFamily="18" charset="0"/>
            </a:endParaRPr>
          </a:p>
        </p:txBody>
      </p:sp>
      <p:sp>
        <p:nvSpPr>
          <p:cNvPr id="8" name="10 Dikdörtgen"/>
          <p:cNvSpPr/>
          <p:nvPr/>
        </p:nvSpPr>
        <p:spPr>
          <a:xfrm>
            <a:off x="587709" y="928670"/>
            <a:ext cx="8088747" cy="4247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marL="361950" lvl="1" indent="-361950">
              <a:lnSpc>
                <a:spcPct val="90000"/>
              </a:lnSpc>
              <a:spcBef>
                <a:spcPts val="600"/>
              </a:spcBef>
              <a:buClr>
                <a:srgbClr val="C00000"/>
              </a:buClr>
              <a:defRPr/>
            </a:pPr>
            <a:r>
              <a:rPr lang="tr-TR" sz="2400" b="1" dirty="0" err="1" smtClean="0">
                <a:solidFill>
                  <a:srgbClr val="C00000"/>
                </a:solidFill>
                <a:latin typeface="Cambria" pitchFamily="18" charset="0"/>
              </a:rPr>
              <a:t>Absolute</a:t>
            </a:r>
            <a:r>
              <a:rPr lang="tr-TR" sz="2400" b="1" dirty="0" smtClean="0">
                <a:solidFill>
                  <a:srgbClr val="C00000"/>
                </a:solidFill>
                <a:latin typeface="Cambria" pitchFamily="18" charset="0"/>
              </a:rPr>
              <a:t> </a:t>
            </a:r>
            <a:r>
              <a:rPr lang="tr-TR" sz="2400" b="1" dirty="0" err="1" smtClean="0">
                <a:solidFill>
                  <a:srgbClr val="C00000"/>
                </a:solidFill>
                <a:latin typeface="Cambria" pitchFamily="18" charset="0"/>
              </a:rPr>
              <a:t>Poverty</a:t>
            </a:r>
            <a:endParaRPr lang="tr-TR" sz="2400" b="1" dirty="0" smtClean="0">
              <a:solidFill>
                <a:srgbClr val="C00000"/>
              </a:solidFill>
              <a:latin typeface="Cambria" pitchFamily="18" charset="0"/>
            </a:endParaRPr>
          </a:p>
        </p:txBody>
      </p:sp>
      <p:graphicFrame>
        <p:nvGraphicFramePr>
          <p:cNvPr id="6" name="Content Placeholder 4"/>
          <p:cNvGraphicFramePr>
            <a:graphicFrameLocks noGrp="1"/>
          </p:cNvGraphicFramePr>
          <p:nvPr>
            <p:ph/>
          </p:nvPr>
        </p:nvGraphicFramePr>
        <p:xfrm>
          <a:off x="500034" y="1545921"/>
          <a:ext cx="8069292" cy="4209240"/>
        </p:xfrm>
        <a:graphic>
          <a:graphicData uri="http://schemas.openxmlformats.org/drawingml/2006/table">
            <a:tbl>
              <a:tblPr/>
              <a:tblGrid>
                <a:gridCol w="2214317"/>
                <a:gridCol w="585165"/>
                <a:gridCol w="480396"/>
                <a:gridCol w="104769"/>
                <a:gridCol w="585165"/>
                <a:gridCol w="585165"/>
                <a:gridCol w="585165"/>
                <a:gridCol w="588490"/>
                <a:gridCol w="585165"/>
                <a:gridCol w="585165"/>
                <a:gridCol w="585165"/>
                <a:gridCol w="585165"/>
              </a:tblGrid>
              <a:tr h="239600">
                <a:tc gridSpan="6">
                  <a:txBody>
                    <a:bodyPr/>
                    <a:lstStyle/>
                    <a:p>
                      <a:pPr algn="l" fontAlgn="ctr"/>
                      <a:r>
                        <a:rPr lang="en-US" sz="1500" b="1" i="0" u="none" strike="noStrike" dirty="0">
                          <a:latin typeface="+mj-lt"/>
                        </a:rPr>
                        <a:t>The poverty rates according to poverty line methods</a:t>
                      </a: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c>
                  <a:txBody>
                    <a:bodyPr/>
                    <a:lstStyle/>
                    <a:p>
                      <a:pPr algn="l" fontAlgn="ctr"/>
                      <a:endParaRPr lang="tr-TR" sz="1100" b="0" i="0" u="none" strike="noStrike">
                        <a:latin typeface="Arial TUR"/>
                      </a:endParaRPr>
                    </a:p>
                  </a:txBody>
                  <a:tcPr marL="9525" marR="9525" marT="9525" marB="0" anchor="ctr">
                    <a:lnL>
                      <a:noFill/>
                    </a:lnL>
                    <a:lnR>
                      <a:noFill/>
                    </a:lnR>
                    <a:lnT>
                      <a:noFill/>
                    </a:lnT>
                    <a:lnB>
                      <a:noFill/>
                    </a:lnB>
                  </a:tcPr>
                </a:tc>
              </a:tr>
              <a:tr h="166290">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1100" b="0" i="0" u="none" strike="noStrike">
                          <a:latin typeface="Arial TUR"/>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277149">
                <a:tc>
                  <a:txBody>
                    <a:bodyPr/>
                    <a:lstStyle/>
                    <a:p>
                      <a:pPr algn="l" fontAlgn="ctr"/>
                      <a:r>
                        <a:rPr lang="tr-TR" sz="1100" b="1" i="0" u="none" strike="noStrike" dirty="0">
                          <a:latin typeface="Arial Tur"/>
                        </a:rPr>
                        <a:t>Methods</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gridSpan="11">
                  <a:txBody>
                    <a:bodyPr/>
                    <a:lstStyle/>
                    <a:p>
                      <a:pPr algn="ctr" fontAlgn="ctr"/>
                      <a:r>
                        <a:rPr lang="tr-TR" sz="1100" b="1" i="0" u="none" strike="noStrike">
                          <a:latin typeface="Arial Tur"/>
                        </a:rPr>
                        <a:t>Percentage of poor individuals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7149">
                <a:tc>
                  <a:txBody>
                    <a:bodyPr/>
                    <a:lstStyle/>
                    <a:p>
                      <a:pPr algn="l" fontAlgn="ctr"/>
                      <a:r>
                        <a:rPr lang="tr-TR" sz="1100" b="1" i="0" u="none" strike="noStrike" dirty="0">
                          <a:latin typeface="Arial Tur"/>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ctr"/>
                      <a:r>
                        <a:rPr lang="tr-TR" sz="1100" b="1" i="0" u="none" strike="noStrike">
                          <a:latin typeface="Arial Tur"/>
                        </a:rPr>
                        <a:t>2003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r" fontAlgn="ctr"/>
                      <a:r>
                        <a:rPr lang="tr-TR" sz="1100" b="1" i="0" u="none" strike="noStrike">
                          <a:latin typeface="Arial Tur"/>
                        </a:rPr>
                        <a:t>2004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2007(*)</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2008</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2009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2010</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1100" b="1" i="0" u="none" strike="noStrike">
                          <a:latin typeface="Arial Tur"/>
                        </a:rPr>
                        <a:t>2011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7149">
                <a:tc>
                  <a:txBody>
                    <a:bodyPr/>
                    <a:lstStyle/>
                    <a:p>
                      <a:pPr algn="l" fontAlgn="ctr"/>
                      <a:r>
                        <a:rPr lang="tr-TR" sz="1100" b="1" i="0" u="none" strike="noStrike" dirty="0">
                          <a:latin typeface="Arial Tur"/>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11">
                  <a:txBody>
                    <a:bodyPr/>
                    <a:lstStyle/>
                    <a:p>
                      <a:pPr algn="ctr" fontAlgn="ctr"/>
                      <a:r>
                        <a:rPr lang="tr-TR" sz="1100" b="1" i="0" u="none" strike="noStrike">
                          <a:latin typeface="Arial Tur"/>
                        </a:rPr>
                        <a:t>TURKEY</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9335">
                <a:tc>
                  <a:txBody>
                    <a:bodyPr/>
                    <a:lstStyle/>
                    <a:p>
                      <a:pPr algn="l" fontAlgn="ctr"/>
                      <a:r>
                        <a:rPr lang="it-IT" sz="1100" b="0" i="0" u="none" strike="noStrike" dirty="0">
                          <a:latin typeface="Arial TUR"/>
                        </a:rPr>
                        <a:t>Below 2,15 $ per capita per day </a:t>
                      </a:r>
                      <a:r>
                        <a:rPr lang="it-IT" sz="1000" b="0" i="0" u="none" strike="noStrike" baseline="30000" dirty="0">
                          <a:latin typeface="Arial TUR"/>
                        </a:rPr>
                        <a:t>(1)</a:t>
                      </a:r>
                      <a:endParaRPr lang="it-IT" sz="1100" b="0" i="0" u="none" strike="noStrike" dirty="0">
                        <a:latin typeface="Arial TUR"/>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3,04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r>
                        <a:rPr lang="tr-TR" sz="1100" b="0" i="0" u="none" strike="noStrike">
                          <a:latin typeface="Arial TUR"/>
                        </a:rPr>
                        <a:t>2,39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r" fontAlgn="ctr"/>
                      <a:r>
                        <a:rPr lang="tr-TR" sz="1100" b="0" i="0" u="none" strike="noStrike">
                          <a:latin typeface="Arial TUR"/>
                        </a:rPr>
                        <a:t>2,49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1,55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1,41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0,52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0,47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0,22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0,21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0,14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77149">
                <a:tc>
                  <a:txBody>
                    <a:bodyPr/>
                    <a:lstStyle/>
                    <a:p>
                      <a:pPr algn="l" fontAlgn="ctr"/>
                      <a:r>
                        <a:rPr lang="it-IT" sz="1100" b="0" i="0" u="none" strike="noStrike" dirty="0">
                          <a:latin typeface="Arial TUR"/>
                        </a:rPr>
                        <a:t>Below 4,3 $ per capita per day </a:t>
                      </a:r>
                      <a:r>
                        <a:rPr lang="it-IT" sz="1000" b="0" i="0" u="none" strike="noStrike" baseline="30000" dirty="0">
                          <a:latin typeface="Arial TUR"/>
                        </a:rPr>
                        <a:t>(1)</a:t>
                      </a:r>
                      <a:endParaRPr lang="it-IT" sz="1100" b="0" i="0" u="none" strike="noStrike" dirty="0">
                        <a:latin typeface="Arial TUR"/>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30,30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ctr"/>
                      <a:r>
                        <a:rPr lang="tr-TR" sz="1100" b="0" i="0" u="none" strike="noStrike">
                          <a:latin typeface="Arial TUR"/>
                        </a:rPr>
                        <a:t>23,75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r" fontAlgn="ctr"/>
                      <a:r>
                        <a:rPr lang="tr-TR" sz="1100" b="0" i="0" u="none" strike="noStrike">
                          <a:latin typeface="Arial TUR"/>
                        </a:rPr>
                        <a:t>20,89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16,36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200" b="0" i="0" u="none" strike="noStrike">
                          <a:latin typeface="Arial TUR"/>
                        </a:rPr>
                        <a:t>13,33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200" b="0" i="0" u="none" strike="noStrike">
                          <a:latin typeface="Arial TUR"/>
                        </a:rPr>
                        <a:t>8,41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6,83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4,35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3,66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2,79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r h="277149">
                <a:tc>
                  <a:txBody>
                    <a:bodyPr/>
                    <a:lstStyle/>
                    <a:p>
                      <a:pPr algn="l" fontAlgn="ctr"/>
                      <a:r>
                        <a:rPr lang="tr-TR" sz="900" b="1" i="0" u="none" strike="noStrike" dirty="0">
                          <a:latin typeface="Arial"/>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11">
                  <a:txBody>
                    <a:bodyPr/>
                    <a:lstStyle/>
                    <a:p>
                      <a:pPr algn="ctr" fontAlgn="ctr"/>
                      <a:r>
                        <a:rPr lang="tr-TR" sz="1100" b="1" i="0" u="none" strike="noStrike" dirty="0">
                          <a:latin typeface="Arial"/>
                        </a:rPr>
                        <a:t>URBAN</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9335">
                <a:tc>
                  <a:txBody>
                    <a:bodyPr/>
                    <a:lstStyle/>
                    <a:p>
                      <a:pPr algn="l" fontAlgn="ctr"/>
                      <a:r>
                        <a:rPr lang="it-IT" sz="1100" b="0" i="0" u="none" strike="noStrike" dirty="0">
                          <a:latin typeface="Arial TUR"/>
                        </a:rPr>
                        <a:t>Below 2,15 $ per capita per day </a:t>
                      </a:r>
                      <a:r>
                        <a:rPr lang="it-IT" sz="1000" b="0" i="0" u="none" strike="noStrike" baseline="30000" dirty="0">
                          <a:latin typeface="Arial TUR"/>
                        </a:rPr>
                        <a:t>(1)</a:t>
                      </a:r>
                      <a:endParaRPr lang="it-IT" sz="1100" b="0" i="0" u="none" strike="noStrike" dirty="0">
                        <a:latin typeface="Arial TUR"/>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2,37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1,54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r>
                        <a:rPr lang="tr-TR" sz="1100" b="0" i="0" u="none" strike="noStrike">
                          <a:latin typeface="Arial TUR"/>
                        </a:rPr>
                        <a:t>1,23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tr-TR" sz="1100" b="0" i="0" u="none" strike="noStrike">
                        <a:latin typeface="Arial TUR"/>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0,97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0,24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0,09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0,19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0,04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0,04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0,02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77149">
                <a:tc>
                  <a:txBody>
                    <a:bodyPr/>
                    <a:lstStyle/>
                    <a:p>
                      <a:pPr algn="l" fontAlgn="ctr"/>
                      <a:r>
                        <a:rPr lang="it-IT" sz="1100" b="0" i="0" u="none" strike="noStrike" dirty="0">
                          <a:latin typeface="Arial TUR"/>
                        </a:rPr>
                        <a:t>Below 4,3 $ per capita per day </a:t>
                      </a:r>
                      <a:r>
                        <a:rPr lang="it-IT" sz="1000" b="0" i="0" u="none" strike="noStrike" baseline="30000" dirty="0">
                          <a:latin typeface="Arial TUR"/>
                        </a:rPr>
                        <a:t>(1)</a:t>
                      </a:r>
                      <a:endParaRPr lang="it-IT" sz="1100" b="0" i="0" u="none" strike="noStrike" dirty="0">
                        <a:latin typeface="Arial TUR"/>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24,62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18,31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ctr"/>
                      <a:r>
                        <a:rPr lang="tr-TR" sz="1100" b="0" i="0" u="none" strike="noStrike">
                          <a:latin typeface="Arial TUR"/>
                        </a:rPr>
                        <a:t>13,51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r" fontAlgn="ctr"/>
                      <a:endParaRPr lang="tr-TR" sz="1100" b="0" i="0" u="none" strike="noStrike">
                        <a:latin typeface="Arial TUR"/>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10,05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6,13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4,40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3,07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0,96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0,97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0,94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r h="277149">
                <a:tc>
                  <a:txBody>
                    <a:bodyPr/>
                    <a:lstStyle/>
                    <a:p>
                      <a:pPr algn="l" fontAlgn="ctr"/>
                      <a:r>
                        <a:rPr lang="tr-TR" sz="1100" b="1" i="0" u="none" strike="noStrike" dirty="0">
                          <a:latin typeface="Arial Tur"/>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11">
                  <a:txBody>
                    <a:bodyPr/>
                    <a:lstStyle/>
                    <a:p>
                      <a:pPr algn="ctr" fontAlgn="ctr"/>
                      <a:r>
                        <a:rPr lang="tr-TR" sz="1100" b="1" i="0" u="none" strike="noStrike" dirty="0">
                          <a:latin typeface="Arial Tur"/>
                        </a:rPr>
                        <a:t>RURAL</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7149">
                <a:tc>
                  <a:txBody>
                    <a:bodyPr/>
                    <a:lstStyle/>
                    <a:p>
                      <a:pPr algn="l" fontAlgn="ctr"/>
                      <a:r>
                        <a:rPr lang="it-IT" sz="1100" b="0" i="0" u="none" strike="noStrike" dirty="0">
                          <a:latin typeface="Arial TUR"/>
                        </a:rPr>
                        <a:t>Below 2,15 $ per capita per day</a:t>
                      </a:r>
                      <a:r>
                        <a:rPr lang="it-IT" sz="1000" b="0" i="0" u="none" strike="noStrike" baseline="30000" dirty="0">
                          <a:latin typeface="Arial TUR"/>
                        </a:rPr>
                        <a:t> (1)</a:t>
                      </a:r>
                      <a:endParaRPr lang="it-IT" sz="1100" b="0" i="0" u="none" strike="noStrike" dirty="0">
                        <a:latin typeface="Arial TUR"/>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4,06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r>
                        <a:rPr lang="tr-TR" sz="1100" b="0" i="0" u="none" strike="noStrike">
                          <a:latin typeface="Arial TUR"/>
                        </a:rPr>
                        <a:t>3,71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r" fontAlgn="ctr"/>
                      <a:r>
                        <a:rPr lang="tr-TR" sz="1100" b="0" i="0" u="none" strike="noStrike">
                          <a:latin typeface="Arial TUR"/>
                        </a:rPr>
                        <a:t>4,51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2,49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3,36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1,49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1,11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0,63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0,57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tr-TR" sz="1100" b="0" i="0" u="none" strike="noStrike">
                          <a:latin typeface="Arial TUR"/>
                        </a:rPr>
                        <a:t>0,42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77149">
                <a:tc>
                  <a:txBody>
                    <a:bodyPr/>
                    <a:lstStyle/>
                    <a:p>
                      <a:pPr algn="l" fontAlgn="ctr"/>
                      <a:r>
                        <a:rPr lang="it-IT" sz="1100" b="0" i="0" u="none" strike="noStrike" dirty="0">
                          <a:latin typeface="Arial TUR"/>
                        </a:rPr>
                        <a:t>Below 4,3 $ per capita per day </a:t>
                      </a:r>
                      <a:r>
                        <a:rPr lang="it-IT" sz="1000" b="0" i="0" u="none" strike="noStrike" baseline="30000" dirty="0">
                          <a:latin typeface="Arial TUR"/>
                        </a:rPr>
                        <a:t>(1)</a:t>
                      </a:r>
                      <a:endParaRPr lang="it-IT" sz="1100" b="0" i="0" u="none" strike="noStrike" dirty="0">
                        <a:latin typeface="Arial TUR"/>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dirty="0">
                          <a:latin typeface="Arial TUR"/>
                        </a:rPr>
                        <a:t>38,82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r" fontAlgn="ctr"/>
                      <a:r>
                        <a:rPr lang="tr-TR" sz="1100" b="0" i="0" u="none" strike="noStrike" dirty="0">
                          <a:latin typeface="Arial TUR"/>
                        </a:rPr>
                        <a:t>32,18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r" fontAlgn="ctr"/>
                      <a:r>
                        <a:rPr lang="tr-TR" sz="1100" b="0" i="0" u="none" strike="noStrike">
                          <a:latin typeface="Arial TUR"/>
                        </a:rPr>
                        <a:t>32,62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26,59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25,35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17,59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15,33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11,92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9,61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tr-TR" sz="1100" b="0" i="0" u="none" strike="noStrike">
                          <a:latin typeface="Arial TUR"/>
                        </a:rPr>
                        <a:t>6,83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509598">
                <a:tc gridSpan="12">
                  <a:txBody>
                    <a:bodyPr/>
                    <a:lstStyle/>
                    <a:p>
                      <a:pPr algn="l" fontAlgn="ctr"/>
                      <a:r>
                        <a:rPr lang="en-US" sz="900" b="0" i="1" u="none" strike="noStrike" dirty="0">
                          <a:latin typeface="Arial"/>
                        </a:rPr>
                        <a:t>(1) Here 618 281 TL, 732 480 TL, 780 121 TL and 0,830 TRY, 0,921 TRY, 0,926 TRY, 0,983 TRY, 0,917 TL, 0,990 TL and 1,004 TL which are the equivalents of 1 $ purchasing power parity (PPP), are used for 2002, 2003, 2004, 2005, 2006, 2007, 2008, 2009, 2010 and 2011 respectively.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9866">
                <a:tc gridSpan="4">
                  <a:txBody>
                    <a:bodyPr/>
                    <a:lstStyle/>
                    <a:p>
                      <a:pPr algn="l" fontAlgn="b"/>
                      <a:r>
                        <a:rPr lang="en-US" sz="900" b="0" i="1" u="none" strike="noStrike" dirty="0">
                          <a:latin typeface="Arial"/>
                        </a:rPr>
                        <a:t>(*) New population projections are used since 2007.</a:t>
                      </a: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en-US"/>
                    </a:p>
                  </a:txBody>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r>
            </a:tbl>
          </a:graphicData>
        </a:graphic>
      </p:graphicFrame>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8949</TotalTime>
  <Words>1891</Words>
  <Application>Microsoft Office PowerPoint</Application>
  <PresentationFormat>Ekran Gösterisi (4:3)</PresentationFormat>
  <Paragraphs>519</Paragraphs>
  <Slides>32</Slides>
  <Notes>32</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Office Theme</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yoksulluk</dc:title>
  <dc:creator>Meral</dc:creator>
  <cp:lastModifiedBy>21506125608</cp:lastModifiedBy>
  <cp:revision>880</cp:revision>
  <dcterms:created xsi:type="dcterms:W3CDTF">2013-10-27T07:53:41Z</dcterms:created>
  <dcterms:modified xsi:type="dcterms:W3CDTF">2014-08-06T13:18:15Z</dcterms:modified>
</cp:coreProperties>
</file>