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8" r:id="rId2"/>
    <p:sldId id="278" r:id="rId3"/>
    <p:sldId id="276" r:id="rId4"/>
    <p:sldId id="277" r:id="rId5"/>
    <p:sldId id="259" r:id="rId6"/>
    <p:sldId id="274" r:id="rId7"/>
    <p:sldId id="281" r:id="rId8"/>
    <p:sldId id="267" r:id="rId9"/>
    <p:sldId id="262" r:id="rId10"/>
    <p:sldId id="270" r:id="rId11"/>
    <p:sldId id="273" r:id="rId12"/>
    <p:sldId id="280" r:id="rId13"/>
    <p:sldId id="283" r:id="rId1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40" autoAdjust="0"/>
    <p:restoredTop sz="79086" autoAdjust="0"/>
  </p:normalViewPr>
  <p:slideViewPr>
    <p:cSldViewPr>
      <p:cViewPr>
        <p:scale>
          <a:sx n="60" d="100"/>
          <a:sy n="60" d="100"/>
        </p:scale>
        <p:origin x="-1764" y="-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9226AC98-6A03-44E8-9453-B94C2F19C7DD}" type="datetimeFigureOut">
              <a:rPr lang="tr-TR" smtClean="0"/>
              <a:t>7.8.2014</a:t>
            </a:fld>
            <a:endParaRPr lang="tr-TR"/>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11698F43-3CA0-47E9-8EC9-D9E590C58F0A}" type="slidenum">
              <a:rPr lang="tr-TR" smtClean="0"/>
              <a:t>‹#›</a:t>
            </a:fld>
            <a:endParaRPr lang="tr-TR"/>
          </a:p>
        </p:txBody>
      </p:sp>
    </p:spTree>
    <p:extLst>
      <p:ext uri="{BB962C8B-B14F-4D97-AF65-F5344CB8AC3E}">
        <p14:creationId xmlns:p14="http://schemas.microsoft.com/office/powerpoint/2010/main" val="751071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Veri Yer Tutucusu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57CC7E92-C478-4A15-9A88-A2710F9893FE}" type="datetimeFigureOut">
              <a:rPr lang="en-GB" smtClean="0"/>
              <a:t>07/08/2014</a:t>
            </a:fld>
            <a:endParaRPr lang="en-GB"/>
          </a:p>
        </p:txBody>
      </p:sp>
      <p:sp>
        <p:nvSpPr>
          <p:cNvPr id="4" name="Slayt Görüntüsü Yer Tutucus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 Yer Tutucusu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6" name="Altbilgi Yer Tutucusu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7" name="Slayt Numarası Yer Tutucusu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B7AF38F-1CAF-42A4-B627-2BD2C35FB4FA}" type="slidenum">
              <a:rPr lang="en-GB" smtClean="0"/>
              <a:t>‹#›</a:t>
            </a:fld>
            <a:endParaRPr lang="en-GB"/>
          </a:p>
        </p:txBody>
      </p:sp>
    </p:spTree>
    <p:extLst>
      <p:ext uri="{BB962C8B-B14F-4D97-AF65-F5344CB8AC3E}">
        <p14:creationId xmlns:p14="http://schemas.microsoft.com/office/powerpoint/2010/main" val="2963721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1" dirty="0" smtClean="0">
                <a:solidFill>
                  <a:srgbClr val="003300"/>
                </a:solidFill>
              </a:rPr>
              <a:t>Afghanistan, Azerbaijan, Cameroon, Egypt, Indonesia, Iran, Jordan, Pakistan, Palestine, and Uganda and two </a:t>
            </a:r>
            <a:r>
              <a:rPr lang="en-GB" sz="1200" b="1" i="1" dirty="0" err="1" smtClean="0">
                <a:solidFill>
                  <a:srgbClr val="003300"/>
                </a:solidFill>
              </a:rPr>
              <a:t>OIC</a:t>
            </a:r>
            <a:r>
              <a:rPr lang="en-GB" sz="1200" b="1" i="1" dirty="0" smtClean="0">
                <a:solidFill>
                  <a:srgbClr val="003300"/>
                </a:solidFill>
              </a:rPr>
              <a:t> institutions including </a:t>
            </a:r>
            <a:r>
              <a:rPr lang="en-GB" sz="1200" b="1" i="1" dirty="0" err="1" smtClean="0">
                <a:solidFill>
                  <a:srgbClr val="003300"/>
                </a:solidFill>
              </a:rPr>
              <a:t>SESRIC</a:t>
            </a:r>
            <a:r>
              <a:rPr lang="tr-TR" sz="1200" b="1" i="1" dirty="0" smtClean="0">
                <a:solidFill>
                  <a:srgbClr val="003300"/>
                </a:solidFill>
              </a:rPr>
              <a:t> and ICDT</a:t>
            </a:r>
            <a:r>
              <a:rPr lang="en-GB" sz="1200" b="1" i="1" dirty="0" smtClean="0">
                <a:solidFill>
                  <a:srgbClr val="003300"/>
                </a:solidFill>
              </a:rPr>
              <a:t>.</a:t>
            </a:r>
            <a:endParaRPr lang="tr-TR" dirty="0"/>
          </a:p>
        </p:txBody>
      </p:sp>
      <p:sp>
        <p:nvSpPr>
          <p:cNvPr id="4" name="Slide Number Placeholder 3"/>
          <p:cNvSpPr>
            <a:spLocks noGrp="1"/>
          </p:cNvSpPr>
          <p:nvPr>
            <p:ph type="sldNum" sz="quarter" idx="10"/>
          </p:nvPr>
        </p:nvSpPr>
        <p:spPr/>
        <p:txBody>
          <a:bodyPr/>
          <a:lstStyle/>
          <a:p>
            <a:fld id="{FB7AF38F-1CAF-42A4-B627-2BD2C35FB4FA}" type="slidenum">
              <a:rPr lang="en-GB" smtClean="0"/>
              <a:t>3</a:t>
            </a:fld>
            <a:endParaRPr lang="en-GB"/>
          </a:p>
        </p:txBody>
      </p:sp>
    </p:spTree>
    <p:extLst>
      <p:ext uri="{BB962C8B-B14F-4D97-AF65-F5344CB8AC3E}">
        <p14:creationId xmlns:p14="http://schemas.microsoft.com/office/powerpoint/2010/main" val="4053565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FB7AF38F-1CAF-42A4-B627-2BD2C35FB4FA}" type="slidenum">
              <a:rPr lang="en-GB" smtClean="0"/>
              <a:t>5</a:t>
            </a:fld>
            <a:endParaRPr lang="en-GB"/>
          </a:p>
        </p:txBody>
      </p:sp>
    </p:spTree>
    <p:extLst>
      <p:ext uri="{BB962C8B-B14F-4D97-AF65-F5344CB8AC3E}">
        <p14:creationId xmlns:p14="http://schemas.microsoft.com/office/powerpoint/2010/main" val="1719483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FB7AF38F-1CAF-42A4-B627-2BD2C35FB4FA}" type="slidenum">
              <a:rPr lang="en-GB" smtClean="0"/>
              <a:t>6</a:t>
            </a:fld>
            <a:endParaRPr lang="en-GB"/>
          </a:p>
        </p:txBody>
      </p:sp>
    </p:spTree>
    <p:extLst>
      <p:ext uri="{BB962C8B-B14F-4D97-AF65-F5344CB8AC3E}">
        <p14:creationId xmlns:p14="http://schemas.microsoft.com/office/powerpoint/2010/main" val="3400980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t>Outputs of the project will contribute to raising both quality and quantity of poverty related data. In this respect, all stakeholders related to poverty statistics will benefit from more reliable and consistent data. </a:t>
            </a:r>
            <a:endParaRPr lang="en-US" sz="1200" b="1" dirty="0" smtClean="0"/>
          </a:p>
          <a:p>
            <a:endParaRPr lang="tr-TR" dirty="0"/>
          </a:p>
        </p:txBody>
      </p:sp>
      <p:sp>
        <p:nvSpPr>
          <p:cNvPr id="4" name="Slide Number Placeholder 3"/>
          <p:cNvSpPr>
            <a:spLocks noGrp="1"/>
          </p:cNvSpPr>
          <p:nvPr>
            <p:ph type="sldNum" sz="quarter" idx="10"/>
          </p:nvPr>
        </p:nvSpPr>
        <p:spPr/>
        <p:txBody>
          <a:bodyPr/>
          <a:lstStyle/>
          <a:p>
            <a:fld id="{FB7AF38F-1CAF-42A4-B627-2BD2C35FB4FA}" type="slidenum">
              <a:rPr lang="en-GB" smtClean="0"/>
              <a:t>9</a:t>
            </a:fld>
            <a:endParaRPr lang="en-GB"/>
          </a:p>
        </p:txBody>
      </p:sp>
    </p:spTree>
    <p:extLst>
      <p:ext uri="{BB962C8B-B14F-4D97-AF65-F5344CB8AC3E}">
        <p14:creationId xmlns:p14="http://schemas.microsoft.com/office/powerpoint/2010/main" val="452572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1</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Submission of Terms of Reference</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30 May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2</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Meeting Organization</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June-July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3</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Questionnaire Design </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31 July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4</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Meeting</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First half of August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5</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Questionnaire Circulation</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Second half of August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6</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Questionnaire Evaluation</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September-October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7</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Submission of the draft report</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Second half of October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8</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Meeting Organization</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October-November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9</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Meeting</a:t>
            </a:r>
            <a:r>
              <a:rPr lang="tr-TR" sz="1200" kern="1200" dirty="0" smtClean="0">
                <a:solidFill>
                  <a:schemeClr val="tx1"/>
                </a:solidFill>
                <a:effectLst/>
                <a:latin typeface="+mn-lt"/>
                <a:ea typeface="+mn-ea"/>
                <a:cs typeface="+mn-cs"/>
              </a:rPr>
              <a:t> :</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Second half of  November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10</a:t>
            </a:r>
            <a:r>
              <a:rPr lang="tr-TR" sz="120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Submission of final draft of the report</a:t>
            </a:r>
            <a:r>
              <a:rPr lang="tr-TR" sz="1200" b="1"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15 December 2014</a:t>
            </a:r>
            <a:endParaRPr lang="tr-TR" sz="1200" kern="1200" dirty="0" smtClean="0">
              <a:solidFill>
                <a:schemeClr val="tx1"/>
              </a:solidFill>
              <a:effectLst/>
              <a:latin typeface="+mn-lt"/>
              <a:ea typeface="+mn-ea"/>
              <a:cs typeface="+mn-cs"/>
            </a:endParaRPr>
          </a:p>
          <a:p>
            <a:endParaRPr lang="en-GB" dirty="0"/>
          </a:p>
        </p:txBody>
      </p:sp>
      <p:sp>
        <p:nvSpPr>
          <p:cNvPr id="4" name="Slayt Numarası Yer Tutucusu 3"/>
          <p:cNvSpPr>
            <a:spLocks noGrp="1"/>
          </p:cNvSpPr>
          <p:nvPr>
            <p:ph type="sldNum" sz="quarter" idx="10"/>
          </p:nvPr>
        </p:nvSpPr>
        <p:spPr/>
        <p:txBody>
          <a:bodyPr/>
          <a:lstStyle/>
          <a:p>
            <a:fld id="{FB7AF38F-1CAF-42A4-B627-2BD2C35FB4FA}" type="slidenum">
              <a:rPr lang="en-GB" smtClean="0"/>
              <a:t>10</a:t>
            </a:fld>
            <a:endParaRPr lang="en-GB"/>
          </a:p>
        </p:txBody>
      </p:sp>
    </p:spTree>
    <p:extLst>
      <p:ext uri="{BB962C8B-B14F-4D97-AF65-F5344CB8AC3E}">
        <p14:creationId xmlns:p14="http://schemas.microsoft.com/office/powerpoint/2010/main" val="1883782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1</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Submission of Terms of Reference</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30 May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2</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Meeting Organization</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June-July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3</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Questionnaire Design </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31 July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4</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Meeting</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First half of August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5</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Questionnaire Circulation</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Second half of August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6</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Questionnaire Evaluation</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September-October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7</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Submission of the draft report</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Second half of October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8</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Meeting Organization</a:t>
            </a:r>
            <a:r>
              <a:rPr lang="tr-TR" sz="1200" kern="1200" baseline="0" dirty="0" smtClean="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October-November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9</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Meeting</a:t>
            </a:r>
            <a:r>
              <a:rPr lang="tr-TR" sz="1200" kern="1200" dirty="0" smtClean="0">
                <a:solidFill>
                  <a:schemeClr val="tx1"/>
                </a:solidFill>
                <a:effectLst/>
                <a:latin typeface="+mn-lt"/>
                <a:ea typeface="+mn-ea"/>
                <a:cs typeface="+mn-cs"/>
              </a:rPr>
              <a:t> :</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Second half of  November 2014</a:t>
            </a:r>
            <a:endParaRPr lang="tr-TR"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10</a:t>
            </a:r>
            <a:r>
              <a:rPr lang="tr-TR" sz="120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Submission of final draft of the report</a:t>
            </a:r>
            <a:r>
              <a:rPr lang="tr-TR" sz="1200" b="1"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15 December 2014</a:t>
            </a:r>
            <a:endParaRPr lang="tr-TR" sz="1200" kern="1200" dirty="0" smtClean="0">
              <a:solidFill>
                <a:schemeClr val="tx1"/>
              </a:solidFill>
              <a:effectLst/>
              <a:latin typeface="+mn-lt"/>
              <a:ea typeface="+mn-ea"/>
              <a:cs typeface="+mn-cs"/>
            </a:endParaRPr>
          </a:p>
          <a:p>
            <a:endParaRPr lang="tr-TR" dirty="0"/>
          </a:p>
        </p:txBody>
      </p:sp>
      <p:sp>
        <p:nvSpPr>
          <p:cNvPr id="4" name="Slide Number Placeholder 3"/>
          <p:cNvSpPr>
            <a:spLocks noGrp="1"/>
          </p:cNvSpPr>
          <p:nvPr>
            <p:ph type="sldNum" sz="quarter" idx="10"/>
          </p:nvPr>
        </p:nvSpPr>
        <p:spPr/>
        <p:txBody>
          <a:bodyPr/>
          <a:lstStyle/>
          <a:p>
            <a:fld id="{FB7AF38F-1CAF-42A4-B627-2BD2C35FB4FA}" type="slidenum">
              <a:rPr lang="en-GB" smtClean="0"/>
              <a:t>11</a:t>
            </a:fld>
            <a:endParaRPr lang="en-GB"/>
          </a:p>
        </p:txBody>
      </p:sp>
    </p:spTree>
    <p:extLst>
      <p:ext uri="{BB962C8B-B14F-4D97-AF65-F5344CB8AC3E}">
        <p14:creationId xmlns:p14="http://schemas.microsoft.com/office/powerpoint/2010/main" val="1644376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06954C-8192-4A7B-912B-EF0A51E3EA96}" type="datetimeFigureOut">
              <a:rPr lang="en-US" smtClean="0"/>
              <a:t>8/7/2014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2738465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06954C-8192-4A7B-912B-EF0A51E3EA96}" type="datetimeFigureOut">
              <a:rPr lang="en-US" smtClean="0"/>
              <a:t>8/7/2014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3070464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06954C-8192-4A7B-912B-EF0A51E3EA96}" type="datetimeFigureOut">
              <a:rPr lang="en-US" smtClean="0"/>
              <a:t>8/7/2014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3783582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06954C-8192-4A7B-912B-EF0A51E3EA96}" type="datetimeFigureOut">
              <a:rPr lang="en-US" smtClean="0"/>
              <a:t>8/7/2014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848134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06954C-8192-4A7B-912B-EF0A51E3EA96}" type="datetimeFigureOut">
              <a:rPr lang="en-US" smtClean="0"/>
              <a:t>8/7/2014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10988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06954C-8192-4A7B-912B-EF0A51E3EA96}" type="datetimeFigureOut">
              <a:rPr lang="en-US" smtClean="0"/>
              <a:t>8/7/2014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71408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06954C-8192-4A7B-912B-EF0A51E3EA96}" type="datetimeFigureOut">
              <a:rPr lang="en-US" smtClean="0"/>
              <a:t>8/7/2014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3493138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06954C-8192-4A7B-912B-EF0A51E3EA96}" type="datetimeFigureOut">
              <a:rPr lang="en-US" smtClean="0"/>
              <a:t>8/7/2014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3257884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6954C-8192-4A7B-912B-EF0A51E3EA96}" type="datetimeFigureOut">
              <a:rPr lang="en-US" smtClean="0"/>
              <a:t>8/7/2014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3662583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06954C-8192-4A7B-912B-EF0A51E3EA96}" type="datetimeFigureOut">
              <a:rPr lang="en-US" smtClean="0"/>
              <a:t>8/7/2014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3473319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06954C-8192-4A7B-912B-EF0A51E3EA96}" type="datetimeFigureOut">
              <a:rPr lang="en-US" smtClean="0"/>
              <a:t>8/7/2014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26C4B-B078-4763-9B0A-46749C41B9A1}" type="slidenum">
              <a:rPr lang="en-US" smtClean="0"/>
              <a:t>‹#›</a:t>
            </a:fld>
            <a:endParaRPr lang="en-US"/>
          </a:p>
        </p:txBody>
      </p:sp>
    </p:spTree>
    <p:extLst>
      <p:ext uri="{BB962C8B-B14F-4D97-AF65-F5344CB8AC3E}">
        <p14:creationId xmlns:p14="http://schemas.microsoft.com/office/powerpoint/2010/main" val="383870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6954C-8192-4A7B-912B-EF0A51E3EA96}" type="datetimeFigureOut">
              <a:rPr lang="en-US" smtClean="0"/>
              <a:t>8/7/2014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26C4B-B078-4763-9B0A-46749C41B9A1}" type="slidenum">
              <a:rPr lang="en-US" smtClean="0"/>
              <a:t>‹#›</a:t>
            </a:fld>
            <a:endParaRPr lang="en-US"/>
          </a:p>
        </p:txBody>
      </p:sp>
    </p:spTree>
    <p:extLst>
      <p:ext uri="{BB962C8B-B14F-4D97-AF65-F5344CB8AC3E}">
        <p14:creationId xmlns:p14="http://schemas.microsoft.com/office/powerpoint/2010/main" val="30498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4.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jpe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48880"/>
            <a:ext cx="9144000" cy="1758057"/>
          </a:xfrm>
          <a:solidFill>
            <a:schemeClr val="accent1">
              <a:lumMod val="40000"/>
              <a:lumOff val="60000"/>
            </a:schemeClr>
          </a:solidFill>
        </p:spPr>
        <p:txBody>
          <a:bodyPr lIns="72000" tIns="36000" rIns="72000" bIns="36000">
            <a:noAutofit/>
          </a:bodyPr>
          <a:lstStyle/>
          <a:p>
            <a:r>
              <a:rPr lang="tr-TR" sz="3600" b="1" cap="all" dirty="0" smtClean="0">
                <a:solidFill>
                  <a:srgbClr val="003300"/>
                </a:solidFill>
                <a:latin typeface="Times New Roman" panose="02020603050405020304" pitchFamily="18" charset="0"/>
                <a:cs typeface="Times New Roman" panose="02020603050405020304" pitchFamily="18" charset="0"/>
              </a:rPr>
              <a:t>Enhancing national capacities </a:t>
            </a:r>
            <a:br>
              <a:rPr lang="tr-TR" sz="3600" b="1" cap="all" dirty="0" smtClean="0">
                <a:solidFill>
                  <a:srgbClr val="003300"/>
                </a:solidFill>
                <a:latin typeface="Times New Roman" panose="02020603050405020304" pitchFamily="18" charset="0"/>
                <a:cs typeface="Times New Roman" panose="02020603050405020304" pitchFamily="18" charset="0"/>
              </a:rPr>
            </a:br>
            <a:r>
              <a:rPr lang="tr-TR" sz="3600" b="1" cap="all" dirty="0" smtClean="0">
                <a:solidFill>
                  <a:srgbClr val="003300"/>
                </a:solidFill>
                <a:latin typeface="Times New Roman" panose="02020603050405020304" pitchFamily="18" charset="0"/>
                <a:cs typeface="Times New Roman" panose="02020603050405020304" pitchFamily="18" charset="0"/>
              </a:rPr>
              <a:t>in  poverty statistics</a:t>
            </a:r>
            <a:endParaRPr lang="en-US" sz="3600" b="1" cap="all" dirty="0">
              <a:solidFill>
                <a:srgbClr val="003300"/>
              </a:solidFill>
              <a:latin typeface="Times New Roman" panose="02020603050405020304" pitchFamily="18" charset="0"/>
              <a:cs typeface="Times New Roman" panose="02020603050405020304" pitchFamily="18" charset="0"/>
            </a:endParaRPr>
          </a:p>
        </p:txBody>
      </p:sp>
      <p:pic>
        <p:nvPicPr>
          <p:cNvPr id="6"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476672"/>
            <a:ext cx="3780000" cy="1080000"/>
          </a:xfrm>
          <a:prstGeom prst="rect">
            <a:avLst/>
          </a:prstGeom>
        </p:spPr>
      </p:pic>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568" y="548680"/>
            <a:ext cx="1260000" cy="1260000"/>
          </a:xfrm>
          <a:prstGeom prst="rect">
            <a:avLst/>
          </a:prstGeom>
        </p:spPr>
      </p:pic>
      <p:pic>
        <p:nvPicPr>
          <p:cNvPr id="9" name="Picture 2"/>
          <p:cNvPicPr>
            <a:picLocks noChangeAspect="1" noChangeArrowheads="1"/>
          </p:cNvPicPr>
          <p:nvPr/>
        </p:nvPicPr>
        <p:blipFill>
          <a:blip r:embed="rId4"/>
          <a:srcRect/>
          <a:stretch>
            <a:fillRect/>
          </a:stretch>
        </p:blipFill>
        <p:spPr bwMode="auto">
          <a:xfrm>
            <a:off x="7308304" y="476672"/>
            <a:ext cx="1209675" cy="1168400"/>
          </a:xfrm>
          <a:prstGeom prst="rect">
            <a:avLst/>
          </a:prstGeom>
          <a:noFill/>
          <a:ln>
            <a:noFill/>
          </a:ln>
          <a:effectLst>
            <a:outerShdw blurRad="127000" dist="76199" dir="19080006" algn="ctr" rotWithShape="0">
              <a:srgbClr val="FFFFFF">
                <a:alpha val="7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 name="TextBox 7"/>
          <p:cNvSpPr txBox="1"/>
          <p:nvPr/>
        </p:nvSpPr>
        <p:spPr>
          <a:xfrm>
            <a:off x="341320" y="4509120"/>
            <a:ext cx="8352928" cy="1354217"/>
          </a:xfrm>
          <a:prstGeom prst="rect">
            <a:avLst/>
          </a:prstGeom>
          <a:noFill/>
        </p:spPr>
        <p:txBody>
          <a:bodyPr wrap="square" rtlCol="0">
            <a:spAutoFit/>
          </a:bodyPr>
          <a:lstStyle/>
          <a:p>
            <a:pPr algn="ctr"/>
            <a:r>
              <a:rPr lang="tr-TR" sz="2800" b="1" dirty="0" smtClean="0">
                <a:latin typeface="Times New Roman" panose="02020603050405020304" pitchFamily="18" charset="0"/>
                <a:cs typeface="Times New Roman" panose="02020603050405020304" pitchFamily="18" charset="0"/>
              </a:rPr>
              <a:t>PROJECT SUMMARY</a:t>
            </a:r>
          </a:p>
          <a:p>
            <a:pPr algn="ctr"/>
            <a:endParaRPr lang="tr-TR" b="1" dirty="0">
              <a:latin typeface="Times New Roman" panose="02020603050405020304" pitchFamily="18" charset="0"/>
              <a:cs typeface="Times New Roman" panose="02020603050405020304" pitchFamily="18" charset="0"/>
            </a:endParaRPr>
          </a:p>
          <a:p>
            <a:pPr algn="ctr"/>
            <a:r>
              <a:rPr lang="tr-TR" b="1" dirty="0" smtClean="0">
                <a:latin typeface="Times New Roman" panose="02020603050405020304" pitchFamily="18" charset="0"/>
                <a:cs typeface="Times New Roman" panose="02020603050405020304" pitchFamily="18" charset="0"/>
              </a:rPr>
              <a:t>7- 8 August 2014</a:t>
            </a:r>
          </a:p>
          <a:p>
            <a:pPr algn="ctr"/>
            <a:r>
              <a:rPr lang="tr-TR" b="1" dirty="0" smtClean="0">
                <a:latin typeface="Times New Roman" panose="02020603050405020304" pitchFamily="18" charset="0"/>
                <a:cs typeface="Times New Roman" panose="02020603050405020304" pitchFamily="18" charset="0"/>
              </a:rPr>
              <a:t>Ankara, Turkey</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1266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t="8548" b="9531"/>
          <a:stretch/>
        </p:blipFill>
        <p:spPr>
          <a:xfrm>
            <a:off x="0" y="4725145"/>
            <a:ext cx="3106636" cy="2132856"/>
          </a:xfrm>
          <a:prstGeom prst="rect">
            <a:avLst/>
          </a:prstGeom>
        </p:spPr>
      </p:pic>
      <p:pic>
        <p:nvPicPr>
          <p:cNvPr id="8" name="Picture 5"/>
          <p:cNvPicPr>
            <a:picLocks noChangeAspect="1"/>
          </p:cNvPicPr>
          <p:nvPr/>
        </p:nvPicPr>
        <p:blipFill rotWithShape="1">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t="8548" b="9531"/>
          <a:stretch/>
        </p:blipFill>
        <p:spPr>
          <a:xfrm>
            <a:off x="3023777" y="4725145"/>
            <a:ext cx="3106636" cy="2132856"/>
          </a:xfrm>
          <a:prstGeom prst="rect">
            <a:avLst/>
          </a:prstGeom>
        </p:spPr>
      </p:pic>
      <p:pic>
        <p:nvPicPr>
          <p:cNvPr id="9" name="Picture 5"/>
          <p:cNvPicPr>
            <a:picLocks noChangeAspect="1"/>
          </p:cNvPicPr>
          <p:nvPr/>
        </p:nvPicPr>
        <p:blipFill rotWithShape="1">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t="8548" b="9531"/>
          <a:stretch/>
        </p:blipFill>
        <p:spPr>
          <a:xfrm>
            <a:off x="6037364" y="4725145"/>
            <a:ext cx="3106636" cy="2132856"/>
          </a:xfrm>
          <a:prstGeom prst="rect">
            <a:avLst/>
          </a:prstGeom>
        </p:spPr>
      </p:pic>
      <p:sp>
        <p:nvSpPr>
          <p:cNvPr id="4" name="Title 3"/>
          <p:cNvSpPr>
            <a:spLocks noGrp="1"/>
          </p:cNvSpPr>
          <p:nvPr>
            <p:ph type="title"/>
          </p:nvPr>
        </p:nvSpPr>
        <p:spPr>
          <a:xfrm>
            <a:off x="0" y="0"/>
            <a:ext cx="9144000" cy="900000"/>
          </a:xfrm>
          <a:solidFill>
            <a:schemeClr val="accent1">
              <a:lumMod val="40000"/>
              <a:lumOff val="60000"/>
            </a:schemeClr>
          </a:solidFill>
        </p:spPr>
        <p:txBody>
          <a:bodyPr vert="horz" lIns="91440" tIns="45720" rIns="91440" bIns="45720" rtlCol="0" anchor="ctr">
            <a:normAutofit/>
          </a:bodyPr>
          <a:lstStyle/>
          <a:p>
            <a:pPr lvl="2" algn="ctr"/>
            <a:r>
              <a:rPr lang="tr-TR" sz="4400" b="1" kern="1200" dirty="0" smtClean="0">
                <a:solidFill>
                  <a:srgbClr val="003300"/>
                </a:solidFill>
                <a:latin typeface="+mj-lt"/>
              </a:rPr>
              <a:t>ACTIVITIES</a:t>
            </a:r>
            <a:endParaRPr lang="en-US" sz="4400" b="1" kern="1200" dirty="0">
              <a:solidFill>
                <a:srgbClr val="003300"/>
              </a:solidFill>
              <a:latin typeface="+mj-lt"/>
            </a:endParaRPr>
          </a:p>
        </p:txBody>
      </p:sp>
      <p:sp>
        <p:nvSpPr>
          <p:cNvPr id="5" name="Content Placeholder 4"/>
          <p:cNvSpPr>
            <a:spLocks noGrp="1"/>
          </p:cNvSpPr>
          <p:nvPr>
            <p:ph idx="1"/>
          </p:nvPr>
        </p:nvSpPr>
        <p:spPr>
          <a:xfrm>
            <a:off x="328623" y="980728"/>
            <a:ext cx="8496943" cy="5732110"/>
          </a:xfrm>
        </p:spPr>
        <p:txBody>
          <a:bodyPr>
            <a:noAutofit/>
          </a:bodyPr>
          <a:lstStyle/>
          <a:p>
            <a:pPr marL="514350" lvl="0" indent="-514350" algn="just">
              <a:buFont typeface="+mj-lt"/>
              <a:buAutoNum type="arabicPeriod"/>
            </a:pPr>
            <a:r>
              <a:rPr lang="tr-TR" sz="2800" b="1" dirty="0" smtClean="0"/>
              <a:t>Preparation </a:t>
            </a:r>
            <a:r>
              <a:rPr lang="tr-TR" sz="2800" b="1" dirty="0"/>
              <a:t>of Terms of </a:t>
            </a:r>
            <a:r>
              <a:rPr lang="tr-TR" sz="2800" b="1" dirty="0" smtClean="0"/>
              <a:t>Reference</a:t>
            </a:r>
            <a:endParaRPr lang="tr-TR" sz="2800" b="1" dirty="0"/>
          </a:p>
          <a:p>
            <a:pPr marL="514350" lvl="0" indent="-514350" algn="just">
              <a:buFont typeface="+mj-lt"/>
              <a:buAutoNum type="arabicPeriod"/>
            </a:pPr>
            <a:r>
              <a:rPr lang="tr-TR" sz="2800" b="1" dirty="0" smtClean="0"/>
              <a:t>Organization of First Expert Group Meeting</a:t>
            </a:r>
          </a:p>
          <a:p>
            <a:pPr marL="514350" lvl="0" indent="-514350" algn="just">
              <a:buFont typeface="+mj-lt"/>
              <a:buAutoNum type="arabicPeriod"/>
            </a:pPr>
            <a:r>
              <a:rPr lang="tr-TR" sz="2800" b="1" dirty="0" smtClean="0"/>
              <a:t>Questionnaire Design</a:t>
            </a:r>
          </a:p>
          <a:p>
            <a:pPr marL="514350" lvl="0" indent="-514350" algn="just">
              <a:buFont typeface="+mj-lt"/>
              <a:buAutoNum type="arabicPeriod"/>
            </a:pPr>
            <a:r>
              <a:rPr lang="tr-TR" sz="2800" b="1" dirty="0" smtClean="0"/>
              <a:t>First Expert Group Meeting </a:t>
            </a:r>
          </a:p>
          <a:p>
            <a:pPr marL="514350" lvl="0" indent="-514350" algn="just">
              <a:buFont typeface="+mj-lt"/>
              <a:buAutoNum type="arabicPeriod"/>
            </a:pPr>
            <a:r>
              <a:rPr lang="tr-TR" sz="2800" b="1" dirty="0" smtClean="0"/>
              <a:t>Questionnaire Circulation</a:t>
            </a:r>
          </a:p>
          <a:p>
            <a:pPr marL="514350" lvl="0" indent="-514350" algn="just">
              <a:buFont typeface="+mj-lt"/>
              <a:buAutoNum type="arabicPeriod"/>
            </a:pPr>
            <a:r>
              <a:rPr lang="tr-TR" sz="2800" b="1" dirty="0" smtClean="0"/>
              <a:t>Questionnaire Evaluation </a:t>
            </a:r>
          </a:p>
          <a:p>
            <a:pPr marL="514350" lvl="0" indent="-514350" algn="just">
              <a:buFont typeface="+mj-lt"/>
              <a:buAutoNum type="arabicPeriod"/>
            </a:pPr>
            <a:r>
              <a:rPr lang="tr-TR" sz="2800" b="1" dirty="0" smtClean="0"/>
              <a:t>Drafting </a:t>
            </a:r>
            <a:r>
              <a:rPr lang="tr-TR" sz="2800" b="1" dirty="0"/>
              <a:t>of the Research </a:t>
            </a:r>
            <a:r>
              <a:rPr lang="tr-TR" sz="2800" b="1" dirty="0" smtClean="0"/>
              <a:t>Paper and Submission </a:t>
            </a:r>
          </a:p>
          <a:p>
            <a:pPr marL="514350" lvl="0" indent="-514350" algn="just">
              <a:buFont typeface="+mj-lt"/>
              <a:buAutoNum type="arabicPeriod"/>
            </a:pPr>
            <a:r>
              <a:rPr lang="tr-TR" sz="2800" b="1" dirty="0" smtClean="0"/>
              <a:t>Organization of Second Expert Group Meeting</a:t>
            </a:r>
            <a:endParaRPr lang="en-US" sz="2800" dirty="0"/>
          </a:p>
          <a:p>
            <a:pPr marL="514350" lvl="0" indent="-514350" algn="just">
              <a:buFont typeface="+mj-lt"/>
              <a:buAutoNum type="arabicPeriod"/>
            </a:pPr>
            <a:r>
              <a:rPr lang="tr-TR" sz="2800" b="1" dirty="0" smtClean="0"/>
              <a:t>Second </a:t>
            </a:r>
            <a:r>
              <a:rPr lang="tr-TR" sz="2800" b="1" dirty="0"/>
              <a:t>Expert Group Meeting </a:t>
            </a:r>
            <a:endParaRPr lang="tr-TR" sz="2800" b="1" dirty="0" smtClean="0"/>
          </a:p>
          <a:p>
            <a:pPr marL="514350" lvl="0" indent="-514350" algn="just">
              <a:buFont typeface="+mj-lt"/>
              <a:buAutoNum type="arabicPeriod"/>
            </a:pPr>
            <a:r>
              <a:rPr lang="tr-TR" sz="2800" b="1" dirty="0" smtClean="0"/>
              <a:t>Finalization </a:t>
            </a:r>
            <a:r>
              <a:rPr lang="tr-TR" sz="2800" b="1" dirty="0"/>
              <a:t>of </a:t>
            </a:r>
            <a:r>
              <a:rPr lang="tr-TR" sz="2800" b="1" dirty="0" smtClean="0"/>
              <a:t>Final Draft </a:t>
            </a:r>
            <a:r>
              <a:rPr lang="tr-TR" sz="2800" b="1" dirty="0"/>
              <a:t>Research Paper </a:t>
            </a:r>
            <a:r>
              <a:rPr lang="tr-TR" sz="2800" b="1" dirty="0" smtClean="0"/>
              <a:t>and </a:t>
            </a:r>
            <a:r>
              <a:rPr lang="tr-TR" sz="2800" b="1" dirty="0"/>
              <a:t>Preparation of an Executive </a:t>
            </a:r>
            <a:r>
              <a:rPr lang="tr-TR" sz="2800" b="1" dirty="0" smtClean="0"/>
              <a:t>Summary </a:t>
            </a:r>
            <a:endParaRPr lang="en-US" sz="2800" dirty="0"/>
          </a:p>
          <a:p>
            <a:pPr lvl="0"/>
            <a:endParaRPr lang="en-US" sz="2800" b="1" dirty="0"/>
          </a:p>
        </p:txBody>
      </p:sp>
    </p:spTree>
    <p:extLst>
      <p:ext uri="{BB962C8B-B14F-4D97-AF65-F5344CB8AC3E}">
        <p14:creationId xmlns:p14="http://schemas.microsoft.com/office/powerpoint/2010/main" val="21487347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944624"/>
          </a:xfrm>
          <a:solidFill>
            <a:schemeClr val="accent1">
              <a:lumMod val="40000"/>
              <a:lumOff val="60000"/>
            </a:schemeClr>
          </a:solidFill>
        </p:spPr>
        <p:txBody>
          <a:bodyPr vert="horz" lIns="91440" tIns="45720" rIns="91440" bIns="45720" rtlCol="0" anchor="ctr">
            <a:normAutofit/>
          </a:bodyPr>
          <a:lstStyle/>
          <a:p>
            <a:pPr lvl="2" algn="ctr"/>
            <a:r>
              <a:rPr lang="tr-TR" sz="4400" b="1" kern="1200" dirty="0" smtClean="0">
                <a:solidFill>
                  <a:srgbClr val="003300"/>
                </a:solidFill>
                <a:latin typeface="+mj-lt"/>
              </a:rPr>
              <a:t>WORK PLAN</a:t>
            </a:r>
            <a:endParaRPr lang="en-US" sz="4400" b="1" kern="1200" dirty="0">
              <a:solidFill>
                <a:srgbClr val="003300"/>
              </a:solidFill>
              <a:latin typeface="+mj-lt"/>
            </a:endParaRPr>
          </a:p>
        </p:txBody>
      </p:sp>
      <p:sp>
        <p:nvSpPr>
          <p:cNvPr id="5" name="Content Placeholder 4"/>
          <p:cNvSpPr>
            <a:spLocks noGrp="1"/>
          </p:cNvSpPr>
          <p:nvPr>
            <p:ph idx="1"/>
          </p:nvPr>
        </p:nvSpPr>
        <p:spPr>
          <a:xfrm>
            <a:off x="457200" y="1360170"/>
            <a:ext cx="8229600" cy="5280660"/>
          </a:xfrm>
        </p:spPr>
        <p:txBody>
          <a:bodyPr>
            <a:noAutofit/>
          </a:bodyPr>
          <a:lstStyle/>
          <a:p>
            <a:pPr marL="0" indent="0" algn="just">
              <a:lnSpc>
                <a:spcPct val="150000"/>
              </a:lnSpc>
              <a:buNone/>
            </a:pPr>
            <a:endParaRPr lang="en-US" sz="2800" b="1" dirty="0"/>
          </a:p>
          <a:p>
            <a:pPr marL="0" indent="0" algn="just">
              <a:lnSpc>
                <a:spcPct val="150000"/>
              </a:lnSpc>
              <a:buNone/>
            </a:pPr>
            <a:endParaRPr lang="en-US" sz="2800" b="1" dirty="0"/>
          </a:p>
        </p:txBody>
      </p:sp>
      <p:graphicFrame>
        <p:nvGraphicFramePr>
          <p:cNvPr id="3" name="Table 2"/>
          <p:cNvGraphicFramePr>
            <a:graphicFrameLocks noGrp="1"/>
          </p:cNvGraphicFramePr>
          <p:nvPr>
            <p:extLst>
              <p:ext uri="{D42A27DB-BD31-4B8C-83A1-F6EECF244321}">
                <p14:modId xmlns:p14="http://schemas.microsoft.com/office/powerpoint/2010/main" val="1385259445"/>
              </p:ext>
            </p:extLst>
          </p:nvPr>
        </p:nvGraphicFramePr>
        <p:xfrm>
          <a:off x="0" y="980726"/>
          <a:ext cx="9143998" cy="5621074"/>
        </p:xfrm>
        <a:graphic>
          <a:graphicData uri="http://schemas.openxmlformats.org/drawingml/2006/table">
            <a:tbl>
              <a:tblPr firstRow="1" firstCol="1" bandRow="1"/>
              <a:tblGrid>
                <a:gridCol w="1596118"/>
                <a:gridCol w="943485"/>
                <a:gridCol w="943485"/>
                <a:gridCol w="943485"/>
                <a:gridCol w="943485"/>
                <a:gridCol w="943485"/>
                <a:gridCol w="943485"/>
                <a:gridCol w="943485"/>
                <a:gridCol w="943485"/>
              </a:tblGrid>
              <a:tr h="720924">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ACTIVITY/MONTH</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1 (May)</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2 (Jun)</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3 (Jul)</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4 (Aug)</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5 (Sep)</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6 (Oct)</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7 (Nov)</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8 (Dec)</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78">
                <a:tc>
                  <a:txBody>
                    <a:bodyPr/>
                    <a:lstStyle/>
                    <a:p>
                      <a:pPr algn="ctr">
                        <a:lnSpc>
                          <a:spcPct val="125000"/>
                        </a:lnSpc>
                        <a:spcBef>
                          <a:spcPts val="600"/>
                        </a:spcBef>
                        <a:spcAft>
                          <a:spcPts val="600"/>
                        </a:spcAft>
                      </a:pPr>
                      <a:r>
                        <a:rPr lang="en-GB" sz="2000" b="1" dirty="0">
                          <a:effectLst/>
                          <a:latin typeface="Times New Roman"/>
                          <a:ea typeface="Times New Roman"/>
                          <a:cs typeface="Times New Roman"/>
                        </a:rPr>
                        <a:t>Activity </a:t>
                      </a:r>
                      <a:r>
                        <a:rPr lang="en-GB" sz="2000" b="1" dirty="0" smtClean="0">
                          <a:effectLst/>
                          <a:latin typeface="Times New Roman"/>
                          <a:ea typeface="Times New Roman"/>
                          <a:cs typeface="Times New Roman"/>
                        </a:rPr>
                        <a:t>1</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388">
                <a:tc>
                  <a:txBody>
                    <a:bodyPr/>
                    <a:lstStyle/>
                    <a:p>
                      <a:pPr algn="ctr">
                        <a:lnSpc>
                          <a:spcPct val="125000"/>
                        </a:lnSpc>
                        <a:spcBef>
                          <a:spcPts val="600"/>
                        </a:spcBef>
                        <a:spcAft>
                          <a:spcPts val="600"/>
                        </a:spcAft>
                      </a:pPr>
                      <a:r>
                        <a:rPr lang="tr-TR" sz="2000" b="1" dirty="0">
                          <a:effectLst/>
                          <a:latin typeface="Times New Roman"/>
                          <a:ea typeface="Times New Roman"/>
                          <a:cs typeface="Times New Roman"/>
                        </a:rPr>
                        <a:t>Activity </a:t>
                      </a:r>
                      <a:r>
                        <a:rPr lang="tr-TR" sz="2000" b="1" dirty="0" smtClean="0">
                          <a:effectLst/>
                          <a:latin typeface="Times New Roman"/>
                          <a:ea typeface="Times New Roman"/>
                          <a:cs typeface="Times New Roman"/>
                        </a:rPr>
                        <a:t>2</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78">
                <a:tc>
                  <a:txBody>
                    <a:bodyPr/>
                    <a:lstStyle/>
                    <a:p>
                      <a:pPr algn="ctr">
                        <a:lnSpc>
                          <a:spcPct val="125000"/>
                        </a:lnSpc>
                        <a:spcBef>
                          <a:spcPts val="600"/>
                        </a:spcBef>
                        <a:spcAft>
                          <a:spcPts val="600"/>
                        </a:spcAft>
                      </a:pPr>
                      <a:r>
                        <a:rPr lang="tr-TR" sz="2000" b="1" dirty="0">
                          <a:effectLst/>
                          <a:latin typeface="Times New Roman"/>
                          <a:ea typeface="Times New Roman"/>
                          <a:cs typeface="Times New Roman"/>
                        </a:rPr>
                        <a:t>Activity </a:t>
                      </a:r>
                      <a:r>
                        <a:rPr lang="tr-TR" sz="2000" b="1" dirty="0" smtClean="0">
                          <a:effectLst/>
                          <a:latin typeface="Times New Roman"/>
                          <a:ea typeface="Times New Roman"/>
                          <a:cs typeface="Times New Roman"/>
                        </a:rPr>
                        <a:t>3</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78">
                <a:tc>
                  <a:txBody>
                    <a:bodyPr/>
                    <a:lstStyle/>
                    <a:p>
                      <a:pPr algn="ctr">
                        <a:lnSpc>
                          <a:spcPct val="125000"/>
                        </a:lnSpc>
                        <a:spcBef>
                          <a:spcPts val="600"/>
                        </a:spcBef>
                        <a:spcAft>
                          <a:spcPts val="600"/>
                        </a:spcAft>
                      </a:pPr>
                      <a:r>
                        <a:rPr lang="tr-TR" sz="2000" b="1" dirty="0">
                          <a:effectLst/>
                          <a:latin typeface="Times New Roman"/>
                          <a:ea typeface="Times New Roman"/>
                          <a:cs typeface="Times New Roman"/>
                        </a:rPr>
                        <a:t>Activity </a:t>
                      </a:r>
                      <a:r>
                        <a:rPr lang="tr-TR" sz="2000" b="1" dirty="0" smtClean="0">
                          <a:effectLst/>
                          <a:latin typeface="Times New Roman"/>
                          <a:ea typeface="Times New Roman"/>
                          <a:cs typeface="Times New Roman"/>
                        </a:rPr>
                        <a:t>4</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78">
                <a:tc>
                  <a:txBody>
                    <a:bodyPr/>
                    <a:lstStyle/>
                    <a:p>
                      <a:pPr algn="ctr">
                        <a:lnSpc>
                          <a:spcPct val="125000"/>
                        </a:lnSpc>
                        <a:spcBef>
                          <a:spcPts val="600"/>
                        </a:spcBef>
                        <a:spcAft>
                          <a:spcPts val="600"/>
                        </a:spcAft>
                      </a:pPr>
                      <a:r>
                        <a:rPr lang="tr-TR" sz="2000" b="1" dirty="0">
                          <a:effectLst/>
                          <a:latin typeface="Times New Roman"/>
                          <a:ea typeface="Times New Roman"/>
                          <a:cs typeface="Times New Roman"/>
                        </a:rPr>
                        <a:t>Activity </a:t>
                      </a:r>
                      <a:r>
                        <a:rPr lang="tr-TR" sz="2000" b="1" dirty="0" smtClean="0">
                          <a:effectLst/>
                          <a:latin typeface="Times New Roman"/>
                          <a:ea typeface="Times New Roman"/>
                          <a:cs typeface="Times New Roman"/>
                        </a:rPr>
                        <a:t>5</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678">
                <a:tc>
                  <a:txBody>
                    <a:bodyPr/>
                    <a:lstStyle/>
                    <a:p>
                      <a:pPr algn="ctr">
                        <a:lnSpc>
                          <a:spcPct val="125000"/>
                        </a:lnSpc>
                        <a:spcBef>
                          <a:spcPts val="600"/>
                        </a:spcBef>
                        <a:spcAft>
                          <a:spcPts val="600"/>
                        </a:spcAft>
                      </a:pPr>
                      <a:r>
                        <a:rPr lang="tr-TR" sz="2000" b="1" dirty="0">
                          <a:effectLst/>
                          <a:latin typeface="Times New Roman"/>
                          <a:ea typeface="Times New Roman"/>
                          <a:cs typeface="Times New Roman"/>
                        </a:rPr>
                        <a:t>Activity </a:t>
                      </a:r>
                      <a:r>
                        <a:rPr lang="tr-TR" sz="2000" b="1" dirty="0" smtClean="0">
                          <a:effectLst/>
                          <a:latin typeface="Times New Roman"/>
                          <a:ea typeface="Times New Roman"/>
                          <a:cs typeface="Times New Roman"/>
                        </a:rPr>
                        <a:t>6</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a:effectLst/>
                          <a:latin typeface="Times New Roman"/>
                          <a:ea typeface="Times New Roman"/>
                          <a:cs typeface="Times New Roman"/>
                        </a:rPr>
                        <a:t> </a:t>
                      </a:r>
                      <a:endParaRPr lang="en-US" sz="200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824">
                <a:tc>
                  <a:txBody>
                    <a:bodyPr/>
                    <a:lstStyle/>
                    <a:p>
                      <a:pPr algn="ctr">
                        <a:lnSpc>
                          <a:spcPct val="125000"/>
                        </a:lnSpc>
                        <a:spcBef>
                          <a:spcPts val="600"/>
                        </a:spcBef>
                        <a:spcAft>
                          <a:spcPts val="600"/>
                        </a:spcAft>
                      </a:pPr>
                      <a:r>
                        <a:rPr lang="tr-TR" sz="2000" b="1" dirty="0">
                          <a:effectLst/>
                          <a:latin typeface="Times New Roman"/>
                          <a:ea typeface="Times New Roman"/>
                          <a:cs typeface="Times New Roman"/>
                        </a:rPr>
                        <a:t>Activity </a:t>
                      </a:r>
                      <a:r>
                        <a:rPr lang="tr-TR" sz="2000" b="1" dirty="0" smtClean="0">
                          <a:effectLst/>
                          <a:latin typeface="Times New Roman"/>
                          <a:ea typeface="Times New Roman"/>
                          <a:cs typeface="Times New Roman"/>
                        </a:rPr>
                        <a:t>7</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r>
                        <a:rPr lang="tr-TR" sz="2000" dirty="0">
                          <a:effectLst/>
                          <a:latin typeface="Times New Roman"/>
                          <a:ea typeface="Times New Roman"/>
                          <a:cs typeface="Times New Roman"/>
                        </a:rPr>
                        <a:t> </a:t>
                      </a: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33824">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Activity</a:t>
                      </a:r>
                      <a:r>
                        <a:rPr lang="tr-TR" sz="2000" b="1" baseline="0" dirty="0" smtClean="0">
                          <a:effectLst/>
                          <a:latin typeface="Times New Roman"/>
                          <a:ea typeface="Times New Roman"/>
                          <a:cs typeface="Times New Roman"/>
                        </a:rPr>
                        <a:t> 8</a:t>
                      </a:r>
                      <a:endParaRPr lang="en-US" sz="2000" b="1"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33824">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Activity 9</a:t>
                      </a:r>
                      <a:endParaRPr lang="en-US" sz="2000" b="1"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33824">
                <a:tc>
                  <a:txBody>
                    <a:bodyPr/>
                    <a:lstStyle/>
                    <a:p>
                      <a:pPr algn="ctr">
                        <a:lnSpc>
                          <a:spcPct val="125000"/>
                        </a:lnSpc>
                        <a:spcBef>
                          <a:spcPts val="600"/>
                        </a:spcBef>
                        <a:spcAft>
                          <a:spcPts val="600"/>
                        </a:spcAft>
                      </a:pPr>
                      <a:r>
                        <a:rPr lang="tr-TR" sz="2000" b="1" dirty="0" smtClean="0">
                          <a:effectLst/>
                          <a:latin typeface="Times New Roman"/>
                          <a:ea typeface="Times New Roman"/>
                          <a:cs typeface="Times New Roman"/>
                        </a:rPr>
                        <a:t>Activity 10</a:t>
                      </a:r>
                      <a:endParaRPr lang="en-US" sz="2000" b="1"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25000"/>
                        </a:lnSpc>
                        <a:spcBef>
                          <a:spcPts val="600"/>
                        </a:spcBef>
                        <a:spcAft>
                          <a:spcPts val="600"/>
                        </a:spcAft>
                      </a:pPr>
                      <a:endParaRPr lang="en-US" sz="2000" dirty="0">
                        <a:effectLst/>
                        <a:latin typeface="Times New Roman"/>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bl>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52128" cy="1152128"/>
          </a:xfrm>
          <a:prstGeom prst="rect">
            <a:avLst/>
          </a:prstGeom>
        </p:spPr>
      </p:pic>
    </p:spTree>
    <p:extLst>
      <p:ext uri="{BB962C8B-B14F-4D97-AF65-F5344CB8AC3E}">
        <p14:creationId xmlns:p14="http://schemas.microsoft.com/office/powerpoint/2010/main" val="2959699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900000"/>
          </a:xfrm>
          <a:solidFill>
            <a:schemeClr val="accent1">
              <a:lumMod val="40000"/>
              <a:lumOff val="60000"/>
            </a:schemeClr>
          </a:solidFill>
        </p:spPr>
        <p:txBody>
          <a:bodyPr rtlCol="0">
            <a:normAutofit/>
          </a:bodyPr>
          <a:lstStyle/>
          <a:p>
            <a:pPr lvl="2" algn="ctr" fontAlgn="auto">
              <a:spcBef>
                <a:spcPts val="0"/>
              </a:spcBef>
              <a:spcAft>
                <a:spcPts val="0"/>
              </a:spcAft>
              <a:defRPr/>
            </a:pPr>
            <a:r>
              <a:rPr lang="tr-TR" sz="3200" b="1" kern="1200" dirty="0" smtClean="0">
                <a:solidFill>
                  <a:srgbClr val="003300"/>
                </a:solidFill>
                <a:latin typeface="+mj-lt"/>
              </a:rPr>
              <a:t>INCREASING PROJECT IMPACT</a:t>
            </a:r>
            <a:endParaRPr lang="en-GB" sz="3200" b="1" kern="1200" dirty="0">
              <a:solidFill>
                <a:srgbClr val="003300"/>
              </a:solidFill>
              <a:latin typeface="+mj-lt"/>
            </a:endParaRPr>
          </a:p>
        </p:txBody>
      </p:sp>
      <p:sp>
        <p:nvSpPr>
          <p:cNvPr id="3" name="Content Placeholder 2"/>
          <p:cNvSpPr>
            <a:spLocks noGrp="1"/>
          </p:cNvSpPr>
          <p:nvPr>
            <p:ph idx="1"/>
          </p:nvPr>
        </p:nvSpPr>
        <p:spPr>
          <a:xfrm>
            <a:off x="251520" y="3212976"/>
            <a:ext cx="5688632" cy="3169567"/>
          </a:xfrm>
        </p:spPr>
        <p:txBody>
          <a:bodyPr rtlCol="0">
            <a:noAutofit/>
          </a:bodyPr>
          <a:lstStyle/>
          <a:p>
            <a:pPr fontAlgn="auto">
              <a:spcAft>
                <a:spcPts val="0"/>
              </a:spcAft>
              <a:buClr>
                <a:srgbClr val="0070C0"/>
              </a:buClr>
              <a:buFont typeface="Arial" pitchFamily="34" charset="0"/>
              <a:buChar char="•"/>
              <a:defRPr/>
            </a:pPr>
            <a:r>
              <a:rPr lang="en-GB" b="1" dirty="0" smtClean="0"/>
              <a:t>Reliable feedback by the participants for the</a:t>
            </a:r>
            <a:r>
              <a:rPr lang="tr-TR" b="1" dirty="0" smtClean="0"/>
              <a:t> report</a:t>
            </a:r>
            <a:r>
              <a:rPr lang="en-GB" b="1" dirty="0" smtClean="0"/>
              <a:t> to be </a:t>
            </a:r>
            <a:r>
              <a:rPr lang="tr-TR" b="1" dirty="0" smtClean="0"/>
              <a:t>outlined</a:t>
            </a:r>
          </a:p>
          <a:p>
            <a:pPr fontAlgn="auto">
              <a:spcAft>
                <a:spcPts val="0"/>
              </a:spcAft>
              <a:buClr>
                <a:srgbClr val="0070C0"/>
              </a:buClr>
              <a:buFont typeface="Arial" pitchFamily="34" charset="0"/>
              <a:buChar char="•"/>
              <a:defRPr/>
            </a:pPr>
            <a:r>
              <a:rPr lang="en-GB" b="1" dirty="0" smtClean="0"/>
              <a:t>Promoting a culture of transfer of knowledge from </a:t>
            </a:r>
            <a:r>
              <a:rPr lang="tr-TR" b="1" dirty="0" smtClean="0"/>
              <a:t>final report</a:t>
            </a:r>
            <a:r>
              <a:rPr lang="en-GB" b="1" dirty="0" smtClean="0"/>
              <a:t> into application</a:t>
            </a:r>
            <a:endParaRPr lang="en-GB" b="1" dirty="0"/>
          </a:p>
        </p:txBody>
      </p:sp>
      <p:pic>
        <p:nvPicPr>
          <p:cNvPr id="2050" name="Picture 2" descr="http://gruartcedru.files.wordpress.com/2010/04/projectimpact_hgdv.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8144" y="3789040"/>
            <a:ext cx="3203847" cy="306896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51520" y="980728"/>
            <a:ext cx="8712968" cy="2062103"/>
          </a:xfrm>
          <a:prstGeom prst="rect">
            <a:avLst/>
          </a:prstGeom>
          <a:noFill/>
        </p:spPr>
        <p:txBody>
          <a:bodyPr wrap="square" rtlCol="0">
            <a:spAutoFit/>
          </a:bodyPr>
          <a:lstStyle/>
          <a:p>
            <a:pPr fontAlgn="auto">
              <a:spcAft>
                <a:spcPts val="0"/>
              </a:spcAft>
              <a:buClr>
                <a:srgbClr val="0070C0"/>
              </a:buClr>
              <a:buFont typeface="Arial" pitchFamily="34" charset="0"/>
              <a:buChar char="•"/>
              <a:defRPr/>
            </a:pPr>
            <a:r>
              <a:rPr lang="tr-TR" sz="3200" b="1" dirty="0" smtClean="0"/>
              <a:t> </a:t>
            </a:r>
            <a:r>
              <a:rPr lang="en-GB" sz="3200" b="1" dirty="0" smtClean="0"/>
              <a:t>Completion </a:t>
            </a:r>
            <a:r>
              <a:rPr lang="en-GB" sz="3200" b="1" dirty="0"/>
              <a:t>of questionnaires by </a:t>
            </a:r>
            <a:r>
              <a:rPr lang="tr-TR" sz="3200" b="1" dirty="0"/>
              <a:t>all of OIC </a:t>
            </a:r>
            <a:r>
              <a:rPr lang="tr-TR" sz="3200" b="1" dirty="0" smtClean="0"/>
              <a:t>   Member </a:t>
            </a:r>
            <a:r>
              <a:rPr lang="tr-TR" sz="3200" b="1" dirty="0"/>
              <a:t>C</a:t>
            </a:r>
            <a:r>
              <a:rPr lang="en-GB" sz="3200" b="1" dirty="0" err="1"/>
              <a:t>ountries</a:t>
            </a:r>
            <a:endParaRPr lang="en-GB" sz="3200" b="1" dirty="0"/>
          </a:p>
          <a:p>
            <a:pPr fontAlgn="auto">
              <a:spcAft>
                <a:spcPts val="0"/>
              </a:spcAft>
              <a:buClr>
                <a:srgbClr val="0070C0"/>
              </a:buClr>
              <a:buFont typeface="Arial" pitchFamily="34" charset="0"/>
              <a:buChar char="•"/>
              <a:defRPr/>
            </a:pPr>
            <a:r>
              <a:rPr lang="tr-TR" sz="3200" b="1" dirty="0" smtClean="0"/>
              <a:t> </a:t>
            </a:r>
            <a:r>
              <a:rPr lang="en-GB" sz="3200" b="1" dirty="0" smtClean="0"/>
              <a:t>Broad </a:t>
            </a:r>
            <a:r>
              <a:rPr lang="en-GB" sz="3200" b="1" dirty="0"/>
              <a:t>participation by relevant </a:t>
            </a:r>
            <a:r>
              <a:rPr lang="tr-TR" sz="3200" b="1" dirty="0"/>
              <a:t>poverty</a:t>
            </a:r>
            <a:r>
              <a:rPr lang="en-GB" sz="3200" b="1" dirty="0"/>
              <a:t> statisticians in </a:t>
            </a:r>
            <a:r>
              <a:rPr lang="tr-TR" sz="3200" b="1" dirty="0"/>
              <a:t>expert group meetings</a:t>
            </a:r>
            <a:endParaRPr lang="en-GB" sz="3200" b="1" dirty="0"/>
          </a:p>
        </p:txBody>
      </p:sp>
    </p:spTree>
    <p:extLst>
      <p:ext uri="{BB962C8B-B14F-4D97-AF65-F5344CB8AC3E}">
        <p14:creationId xmlns:p14="http://schemas.microsoft.com/office/powerpoint/2010/main" val="26614596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noGrp="1"/>
          </p:cNvSpPr>
          <p:nvPr>
            <p:ph idx="1"/>
          </p:nvPr>
        </p:nvSpPr>
        <p:spPr>
          <a:xfrm>
            <a:off x="0" y="0"/>
            <a:ext cx="9144000" cy="6858000"/>
          </a:xfrm>
          <a:prstGeom prst="rect">
            <a:avLst/>
          </a:prstGeom>
          <a:solidFill>
            <a:schemeClr val="accent1">
              <a:lumMod val="40000"/>
              <a:lumOff val="6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6000" b="1" dirty="0" smtClean="0">
                <a:solidFill>
                  <a:srgbClr val="003300"/>
                </a:solidFill>
                <a:latin typeface="+mn-lt"/>
              </a:rPr>
              <a:t>THANK YOU!</a:t>
            </a:r>
          </a:p>
          <a:p>
            <a:r>
              <a:rPr lang="tr-TR" sz="4000" b="1" dirty="0" smtClean="0">
                <a:solidFill>
                  <a:srgbClr val="003300"/>
                </a:solidFill>
                <a:latin typeface="+mn-lt"/>
              </a:rPr>
              <a:t>www.oicstatcom.org</a:t>
            </a:r>
            <a:r>
              <a:rPr lang="tr-TR" sz="3200" dirty="0" smtClean="0">
                <a:solidFill>
                  <a:srgbClr val="003300"/>
                </a:solidFill>
                <a:latin typeface="+mn-lt"/>
              </a:rPr>
              <a:t>  </a:t>
            </a:r>
            <a:endParaRPr lang="en-US" sz="3200" dirty="0">
              <a:solidFill>
                <a:srgbClr val="003300"/>
              </a:solidFill>
              <a:latin typeface="+mn-lt"/>
            </a:endParaRPr>
          </a:p>
        </p:txBody>
      </p:sp>
    </p:spTree>
    <p:extLst>
      <p:ext uri="{BB962C8B-B14F-4D97-AF65-F5344CB8AC3E}">
        <p14:creationId xmlns:p14="http://schemas.microsoft.com/office/powerpoint/2010/main" val="3827302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00000"/>
          </a:xfrm>
          <a:solidFill>
            <a:schemeClr val="accent1">
              <a:lumMod val="40000"/>
              <a:lumOff val="60000"/>
            </a:schemeClr>
          </a:solidFill>
        </p:spPr>
        <p:txBody>
          <a:bodyPr>
            <a:normAutofit/>
          </a:bodyPr>
          <a:lstStyle/>
          <a:p>
            <a:r>
              <a:rPr lang="tr-TR" b="1" dirty="0" smtClean="0">
                <a:solidFill>
                  <a:srgbClr val="003300"/>
                </a:solidFill>
                <a:latin typeface="+mn-lt"/>
              </a:rPr>
              <a:t>BACKGROUND</a:t>
            </a:r>
            <a:endParaRPr lang="en-US" b="1" dirty="0">
              <a:solidFill>
                <a:srgbClr val="003300"/>
              </a:solidFill>
              <a:latin typeface="+mn-lt"/>
            </a:endParaRPr>
          </a:p>
        </p:txBody>
      </p:sp>
      <p:sp>
        <p:nvSpPr>
          <p:cNvPr id="2" name="Content Placeholder 1"/>
          <p:cNvSpPr>
            <a:spLocks noGrp="1"/>
          </p:cNvSpPr>
          <p:nvPr>
            <p:ph idx="1"/>
          </p:nvPr>
        </p:nvSpPr>
        <p:spPr>
          <a:xfrm>
            <a:off x="540000" y="1080000"/>
            <a:ext cx="8064448" cy="5046163"/>
          </a:xfrm>
        </p:spPr>
        <p:txBody>
          <a:bodyPr>
            <a:noAutofit/>
          </a:bodyPr>
          <a:lstStyle/>
          <a:p>
            <a:pPr algn="just">
              <a:buClr>
                <a:srgbClr val="0070C0"/>
              </a:buClr>
            </a:pPr>
            <a:r>
              <a:rPr lang="tr-TR" b="1" dirty="0" smtClean="0">
                <a:solidFill>
                  <a:srgbClr val="003300"/>
                </a:solidFill>
              </a:rPr>
              <a:t>COMCEC </a:t>
            </a:r>
            <a:r>
              <a:rPr lang="en-GB" b="1" dirty="0" smtClean="0">
                <a:solidFill>
                  <a:srgbClr val="003300"/>
                </a:solidFill>
              </a:rPr>
              <a:t>Coordination </a:t>
            </a:r>
            <a:r>
              <a:rPr lang="en-GB" b="1" dirty="0">
                <a:solidFill>
                  <a:srgbClr val="003300"/>
                </a:solidFill>
              </a:rPr>
              <a:t>Office has completed the project evaluations and announced the final list of </a:t>
            </a:r>
            <a:r>
              <a:rPr lang="en-GB" b="1" dirty="0" smtClean="0">
                <a:solidFill>
                  <a:srgbClr val="003300"/>
                </a:solidFill>
              </a:rPr>
              <a:t>P</a:t>
            </a:r>
            <a:r>
              <a:rPr lang="tr-TR" b="1" dirty="0" err="1">
                <a:solidFill>
                  <a:srgbClr val="003300"/>
                </a:solidFill>
              </a:rPr>
              <a:t>roject</a:t>
            </a:r>
            <a:r>
              <a:rPr lang="tr-TR" b="1" dirty="0">
                <a:solidFill>
                  <a:srgbClr val="003300"/>
                </a:solidFill>
              </a:rPr>
              <a:t> </a:t>
            </a:r>
            <a:r>
              <a:rPr lang="en-GB" b="1" dirty="0">
                <a:solidFill>
                  <a:srgbClr val="003300"/>
                </a:solidFill>
              </a:rPr>
              <a:t>C</a:t>
            </a:r>
            <a:r>
              <a:rPr lang="tr-TR" b="1" dirty="0" err="1">
                <a:solidFill>
                  <a:srgbClr val="003300"/>
                </a:solidFill>
              </a:rPr>
              <a:t>ycle</a:t>
            </a:r>
            <a:r>
              <a:rPr lang="tr-TR" b="1" dirty="0">
                <a:solidFill>
                  <a:srgbClr val="003300"/>
                </a:solidFill>
              </a:rPr>
              <a:t> </a:t>
            </a:r>
            <a:r>
              <a:rPr lang="en-GB" b="1" dirty="0">
                <a:solidFill>
                  <a:srgbClr val="003300"/>
                </a:solidFill>
              </a:rPr>
              <a:t>M</a:t>
            </a:r>
            <a:r>
              <a:rPr lang="tr-TR" b="1" dirty="0" err="1">
                <a:solidFill>
                  <a:srgbClr val="003300"/>
                </a:solidFill>
              </a:rPr>
              <a:t>anagement</a:t>
            </a:r>
            <a:r>
              <a:rPr lang="tr-TR" b="1" dirty="0">
                <a:solidFill>
                  <a:srgbClr val="003300"/>
                </a:solidFill>
              </a:rPr>
              <a:t> </a:t>
            </a:r>
            <a:r>
              <a:rPr lang="tr-TR" b="1" dirty="0" smtClean="0">
                <a:solidFill>
                  <a:srgbClr val="003300"/>
                </a:solidFill>
              </a:rPr>
              <a:t>(</a:t>
            </a:r>
            <a:r>
              <a:rPr lang="en-GB" b="1" dirty="0" smtClean="0">
                <a:solidFill>
                  <a:srgbClr val="003300"/>
                </a:solidFill>
              </a:rPr>
              <a:t>PCM</a:t>
            </a:r>
            <a:r>
              <a:rPr lang="tr-TR" b="1" dirty="0" smtClean="0">
                <a:solidFill>
                  <a:srgbClr val="003300"/>
                </a:solidFill>
              </a:rPr>
              <a:t>)</a:t>
            </a:r>
            <a:r>
              <a:rPr lang="en-GB" b="1" dirty="0" smtClean="0">
                <a:solidFill>
                  <a:srgbClr val="003300"/>
                </a:solidFill>
              </a:rPr>
              <a:t> </a:t>
            </a:r>
            <a:r>
              <a:rPr lang="en-GB" b="1" dirty="0">
                <a:solidFill>
                  <a:srgbClr val="003300"/>
                </a:solidFill>
              </a:rPr>
              <a:t>for 2013-2014 </a:t>
            </a:r>
            <a:r>
              <a:rPr lang="en-GB" b="1" dirty="0" smtClean="0">
                <a:solidFill>
                  <a:srgbClr val="003300"/>
                </a:solidFill>
              </a:rPr>
              <a:t>period</a:t>
            </a:r>
            <a:r>
              <a:rPr lang="tr-TR" b="1" dirty="0">
                <a:solidFill>
                  <a:srgbClr val="003300"/>
                </a:solidFill>
              </a:rPr>
              <a:t> </a:t>
            </a:r>
            <a:r>
              <a:rPr lang="tr-TR" b="1" dirty="0" smtClean="0">
                <a:solidFill>
                  <a:srgbClr val="003300"/>
                </a:solidFill>
              </a:rPr>
              <a:t>on 9 March 2014.</a:t>
            </a:r>
          </a:p>
          <a:p>
            <a:pPr algn="just">
              <a:buClr>
                <a:srgbClr val="0070C0"/>
              </a:buClr>
            </a:pPr>
            <a:r>
              <a:rPr lang="tr-TR" b="1" dirty="0">
                <a:solidFill>
                  <a:srgbClr val="003300"/>
                </a:solidFill>
              </a:rPr>
              <a:t>PCM: </a:t>
            </a:r>
            <a:r>
              <a:rPr lang="tr-TR" b="1" dirty="0" smtClean="0">
                <a:solidFill>
                  <a:srgbClr val="003300"/>
                </a:solidFill>
              </a:rPr>
              <a:t>T</a:t>
            </a:r>
            <a:r>
              <a:rPr lang="en-GB" b="1" dirty="0" smtClean="0">
                <a:solidFill>
                  <a:srgbClr val="003300"/>
                </a:solidFill>
              </a:rPr>
              <a:t>he </a:t>
            </a:r>
            <a:r>
              <a:rPr lang="en-GB" b="1" dirty="0">
                <a:solidFill>
                  <a:srgbClr val="003300"/>
                </a:solidFill>
              </a:rPr>
              <a:t>main implementation instrument </a:t>
            </a:r>
            <a:r>
              <a:rPr lang="tr-TR" b="1" dirty="0" smtClean="0">
                <a:solidFill>
                  <a:srgbClr val="003300"/>
                </a:solidFill>
              </a:rPr>
              <a:t>of </a:t>
            </a:r>
            <a:r>
              <a:rPr lang="en-GB" b="1" dirty="0">
                <a:solidFill>
                  <a:srgbClr val="003300"/>
                </a:solidFill>
              </a:rPr>
              <a:t>of the new </a:t>
            </a:r>
            <a:r>
              <a:rPr lang="en-GB" b="1" dirty="0" err="1">
                <a:solidFill>
                  <a:srgbClr val="003300"/>
                </a:solidFill>
              </a:rPr>
              <a:t>COMCEC</a:t>
            </a:r>
            <a:r>
              <a:rPr lang="en-GB" b="1" dirty="0">
                <a:solidFill>
                  <a:srgbClr val="003300"/>
                </a:solidFill>
              </a:rPr>
              <a:t> </a:t>
            </a:r>
            <a:r>
              <a:rPr lang="en-GB" b="1" dirty="0" smtClean="0">
                <a:solidFill>
                  <a:srgbClr val="003300"/>
                </a:solidFill>
              </a:rPr>
              <a:t>Strategy</a:t>
            </a:r>
            <a:r>
              <a:rPr lang="tr-TR" b="1" dirty="0" smtClean="0">
                <a:solidFill>
                  <a:srgbClr val="003300"/>
                </a:solidFill>
              </a:rPr>
              <a:t>. It </a:t>
            </a:r>
            <a:r>
              <a:rPr lang="en-US" b="1" dirty="0" smtClean="0"/>
              <a:t>facilitates </a:t>
            </a:r>
            <a:r>
              <a:rPr lang="en-US" b="1" dirty="0"/>
              <a:t>the realization of ideas through </a:t>
            </a:r>
            <a:r>
              <a:rPr lang="en-US" b="1" dirty="0" smtClean="0"/>
              <a:t>project</a:t>
            </a:r>
            <a:r>
              <a:rPr lang="tr-TR" b="1" dirty="0" smtClean="0"/>
              <a:t>s </a:t>
            </a:r>
            <a:r>
              <a:rPr lang="en-US" b="1" dirty="0" smtClean="0"/>
              <a:t>with </a:t>
            </a:r>
            <a:r>
              <a:rPr lang="en-US" b="1" dirty="0"/>
              <a:t>concrete activities, budget and </a:t>
            </a:r>
            <a:r>
              <a:rPr lang="en-US" b="1" dirty="0" smtClean="0"/>
              <a:t>timeline</a:t>
            </a:r>
            <a:r>
              <a:rPr lang="tr-TR" b="1" dirty="0" smtClean="0"/>
              <a:t>.</a:t>
            </a:r>
            <a:endParaRPr lang="tr-TR" b="1" dirty="0">
              <a:solidFill>
                <a:srgbClr val="003300"/>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00000" cy="900000"/>
          </a:xfrm>
          <a:prstGeom prst="rect">
            <a:avLst/>
          </a:prstGeo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 b="2176"/>
          <a:stretch/>
        </p:blipFill>
        <p:spPr bwMode="auto">
          <a:xfrm>
            <a:off x="9756576" y="3068960"/>
            <a:ext cx="3487177" cy="2276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60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 y="0"/>
            <a:ext cx="9144000" cy="900000"/>
          </a:xfrm>
          <a:solidFill>
            <a:schemeClr val="accent1">
              <a:lumMod val="40000"/>
              <a:lumOff val="60000"/>
            </a:schemeClr>
          </a:solidFill>
        </p:spPr>
        <p:txBody>
          <a:bodyPr>
            <a:normAutofit/>
          </a:bodyPr>
          <a:lstStyle/>
          <a:p>
            <a:r>
              <a:rPr lang="tr-TR" b="1" dirty="0" smtClean="0">
                <a:solidFill>
                  <a:srgbClr val="003300"/>
                </a:solidFill>
                <a:latin typeface="+mn-lt"/>
              </a:rPr>
              <a:t>BACKGROUND</a:t>
            </a:r>
            <a:endParaRPr lang="en-US" b="1" dirty="0">
              <a:solidFill>
                <a:srgbClr val="003300"/>
              </a:solidFill>
              <a:latin typeface="+mn-lt"/>
            </a:endParaRPr>
          </a:p>
        </p:txBody>
      </p:sp>
      <p:sp>
        <p:nvSpPr>
          <p:cNvPr id="2" name="Content Placeholder 1"/>
          <p:cNvSpPr>
            <a:spLocks noGrp="1"/>
          </p:cNvSpPr>
          <p:nvPr>
            <p:ph idx="1"/>
          </p:nvPr>
        </p:nvSpPr>
        <p:spPr>
          <a:xfrm>
            <a:off x="395536" y="1042699"/>
            <a:ext cx="8496824" cy="5485110"/>
          </a:xfrm>
        </p:spPr>
        <p:txBody>
          <a:bodyPr>
            <a:noAutofit/>
          </a:bodyPr>
          <a:lstStyle/>
          <a:p>
            <a:pPr algn="just">
              <a:buClr>
                <a:srgbClr val="0070C0"/>
              </a:buClr>
            </a:pPr>
            <a:r>
              <a:rPr lang="tr-TR" sz="2800" b="1" dirty="0" smtClean="0">
                <a:solidFill>
                  <a:srgbClr val="003300"/>
                </a:solidFill>
              </a:rPr>
              <a:t>Out of </a:t>
            </a:r>
            <a:r>
              <a:rPr lang="en-GB" sz="2800" b="1" dirty="0" smtClean="0">
                <a:solidFill>
                  <a:srgbClr val="003300"/>
                </a:solidFill>
              </a:rPr>
              <a:t>1</a:t>
            </a:r>
            <a:r>
              <a:rPr lang="tr-TR" sz="2800" b="1" dirty="0" smtClean="0">
                <a:solidFill>
                  <a:srgbClr val="003300"/>
                </a:solidFill>
              </a:rPr>
              <a:t>00 competing projects, 15 projects were announced as successful projects </a:t>
            </a:r>
          </a:p>
          <a:p>
            <a:pPr algn="just">
              <a:buClr>
                <a:srgbClr val="0070C0"/>
              </a:buClr>
            </a:pPr>
            <a:r>
              <a:rPr lang="en-GB" sz="2800" b="1" dirty="0" smtClean="0">
                <a:solidFill>
                  <a:srgbClr val="003300"/>
                </a:solidFill>
              </a:rPr>
              <a:t>These </a:t>
            </a:r>
            <a:r>
              <a:rPr lang="en-GB" sz="2800" b="1" dirty="0">
                <a:solidFill>
                  <a:srgbClr val="003300"/>
                </a:solidFill>
              </a:rPr>
              <a:t>projects were submitted by 10 OIC member </a:t>
            </a:r>
            <a:r>
              <a:rPr lang="en-GB" sz="2800" b="1" dirty="0" smtClean="0">
                <a:solidFill>
                  <a:srgbClr val="003300"/>
                </a:solidFill>
              </a:rPr>
              <a:t>countries</a:t>
            </a:r>
            <a:r>
              <a:rPr lang="tr-TR" sz="2800" b="1" dirty="0" smtClean="0">
                <a:solidFill>
                  <a:srgbClr val="003300"/>
                </a:solidFill>
              </a:rPr>
              <a:t> and 2 OIC institutions:</a:t>
            </a:r>
          </a:p>
          <a:p>
            <a:pPr marL="0" indent="0" algn="just">
              <a:buNone/>
            </a:pPr>
            <a:r>
              <a:rPr lang="tr-TR" sz="2800" b="1" i="1" dirty="0" smtClean="0">
                <a:solidFill>
                  <a:srgbClr val="003300"/>
                </a:solidFill>
              </a:rPr>
              <a:t>     </a:t>
            </a:r>
          </a:p>
          <a:p>
            <a:pPr marL="0" indent="0" algn="just">
              <a:buNone/>
            </a:pPr>
            <a:endParaRPr lang="tr-TR" sz="2800" b="1" i="1" dirty="0">
              <a:solidFill>
                <a:srgbClr val="003300"/>
              </a:solidFill>
            </a:endParaRPr>
          </a:p>
          <a:p>
            <a:pPr marL="0" indent="0" algn="just">
              <a:buNone/>
            </a:pPr>
            <a:endParaRPr lang="tr-TR" sz="2800" b="1" i="1" dirty="0" smtClean="0">
              <a:solidFill>
                <a:srgbClr val="003300"/>
              </a:solidFill>
            </a:endParaRPr>
          </a:p>
          <a:p>
            <a:pPr marL="0" indent="0" algn="just">
              <a:buNone/>
            </a:pPr>
            <a:endParaRPr lang="tr-TR" sz="2800" b="1" i="1" dirty="0" smtClean="0">
              <a:solidFill>
                <a:srgbClr val="003300"/>
              </a:solidFill>
            </a:endParaRPr>
          </a:p>
          <a:p>
            <a:pPr marL="0" indent="0" algn="just">
              <a:buNone/>
            </a:pPr>
            <a:endParaRPr lang="tr-TR" sz="2800" b="1" i="1" dirty="0" smtClean="0">
              <a:solidFill>
                <a:srgbClr val="003300"/>
              </a:solidFill>
            </a:endParaRPr>
          </a:p>
          <a:p>
            <a:pPr marL="0" indent="0" algn="just">
              <a:buNone/>
            </a:pPr>
            <a:endParaRPr lang="tr-TR" sz="2800" b="1" i="1" dirty="0">
              <a:solidFill>
                <a:srgbClr val="003300"/>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51" y="0"/>
            <a:ext cx="900000" cy="900000"/>
          </a:xfrm>
          <a:prstGeom prst="rect">
            <a:avLst/>
          </a:prstGeom>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4151" y="2996952"/>
            <a:ext cx="1387346" cy="90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89428" y="2996952"/>
            <a:ext cx="1406671" cy="90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34030" y="2996952"/>
            <a:ext cx="1420808" cy="90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92769" y="2996952"/>
            <a:ext cx="1350000" cy="90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080700" y="3023758"/>
            <a:ext cx="1368000" cy="87319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9" name="Picture 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82264" y="4224137"/>
            <a:ext cx="1378037" cy="90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0" name="Picture 8"/>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189427" y="4224137"/>
            <a:ext cx="1406671" cy="90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1" name="Picture 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923928" y="4224137"/>
            <a:ext cx="1382322" cy="90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2" name="Picture 1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520298" y="4224137"/>
            <a:ext cx="1294942" cy="90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3" name="Picture 1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079954" y="4224137"/>
            <a:ext cx="1368746" cy="90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Resim 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940112" y="5447809"/>
            <a:ext cx="1105313" cy="1080000"/>
          </a:xfrm>
          <a:prstGeom prst="rect">
            <a:avLst/>
          </a:prstGeom>
        </p:spPr>
      </p:pic>
      <p:pic>
        <p:nvPicPr>
          <p:cNvPr id="3084" name="Picture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56098" y="5447809"/>
            <a:ext cx="1080000" cy="1080000"/>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76271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00000"/>
          </a:xfrm>
          <a:solidFill>
            <a:schemeClr val="accent1">
              <a:lumMod val="40000"/>
              <a:lumOff val="60000"/>
            </a:schemeClr>
          </a:solidFill>
        </p:spPr>
        <p:txBody>
          <a:bodyPr>
            <a:normAutofit/>
          </a:bodyPr>
          <a:lstStyle/>
          <a:p>
            <a:r>
              <a:rPr lang="tr-TR" b="1" dirty="0" smtClean="0">
                <a:solidFill>
                  <a:srgbClr val="003300"/>
                </a:solidFill>
                <a:latin typeface="+mn-lt"/>
              </a:rPr>
              <a:t>BACKGROUND</a:t>
            </a:r>
            <a:endParaRPr lang="en-US" b="1" dirty="0">
              <a:solidFill>
                <a:srgbClr val="003300"/>
              </a:solidFill>
              <a:latin typeface="+mn-lt"/>
            </a:endParaRPr>
          </a:p>
        </p:txBody>
      </p:sp>
      <p:sp>
        <p:nvSpPr>
          <p:cNvPr id="2" name="Content Placeholder 1"/>
          <p:cNvSpPr>
            <a:spLocks noGrp="1"/>
          </p:cNvSpPr>
          <p:nvPr>
            <p:ph idx="1"/>
          </p:nvPr>
        </p:nvSpPr>
        <p:spPr>
          <a:xfrm>
            <a:off x="179512" y="1124745"/>
            <a:ext cx="8784976" cy="1224136"/>
          </a:xfrm>
        </p:spPr>
        <p:txBody>
          <a:bodyPr>
            <a:noAutofit/>
          </a:bodyPr>
          <a:lstStyle/>
          <a:p>
            <a:pPr marL="0" indent="0" algn="just">
              <a:buNone/>
            </a:pPr>
            <a:r>
              <a:rPr lang="en-GB" sz="2800" b="1" dirty="0" smtClean="0">
                <a:solidFill>
                  <a:srgbClr val="003300"/>
                </a:solidFill>
              </a:rPr>
              <a:t>SESRIC </a:t>
            </a:r>
            <a:r>
              <a:rPr lang="tr-TR" sz="2800" b="1" dirty="0" smtClean="0">
                <a:solidFill>
                  <a:srgbClr val="003300"/>
                </a:solidFill>
              </a:rPr>
              <a:t>is</a:t>
            </a:r>
            <a:r>
              <a:rPr lang="en-GB" sz="2800" b="1" dirty="0" smtClean="0">
                <a:solidFill>
                  <a:srgbClr val="003300"/>
                </a:solidFill>
              </a:rPr>
              <a:t> </a:t>
            </a:r>
            <a:r>
              <a:rPr lang="en-GB" sz="2800" b="1" dirty="0">
                <a:solidFill>
                  <a:srgbClr val="003300"/>
                </a:solidFill>
              </a:rPr>
              <a:t>the only institution </a:t>
            </a:r>
            <a:r>
              <a:rPr lang="tr-TR" sz="2800" b="1" dirty="0" smtClean="0">
                <a:solidFill>
                  <a:srgbClr val="003300"/>
                </a:solidFill>
              </a:rPr>
              <a:t>having </a:t>
            </a:r>
            <a:r>
              <a:rPr lang="en-GB" sz="2800" b="1" dirty="0" smtClean="0">
                <a:solidFill>
                  <a:srgbClr val="003300"/>
                </a:solidFill>
              </a:rPr>
              <a:t>two </a:t>
            </a:r>
            <a:r>
              <a:rPr lang="en-GB" sz="2800" b="1" dirty="0">
                <a:solidFill>
                  <a:srgbClr val="003300"/>
                </a:solidFill>
              </a:rPr>
              <a:t>successful projects among the </a:t>
            </a:r>
            <a:r>
              <a:rPr lang="en-GB" sz="2800" b="1" dirty="0" smtClean="0">
                <a:solidFill>
                  <a:srgbClr val="003300"/>
                </a:solidFill>
              </a:rPr>
              <a:t>final-listed </a:t>
            </a:r>
            <a:r>
              <a:rPr lang="en-GB" sz="2800" b="1" dirty="0">
                <a:solidFill>
                  <a:srgbClr val="003300"/>
                </a:solidFill>
              </a:rPr>
              <a:t>projects entitled to receive </a:t>
            </a:r>
            <a:r>
              <a:rPr lang="en-GB" sz="2800" b="1" dirty="0" smtClean="0">
                <a:solidFill>
                  <a:srgbClr val="003300"/>
                </a:solidFill>
              </a:rPr>
              <a:t>grants</a:t>
            </a:r>
            <a:r>
              <a:rPr lang="tr-TR" sz="2800" b="1" dirty="0" smtClean="0">
                <a:solidFill>
                  <a:srgbClr val="003300"/>
                </a:solidFill>
              </a:rPr>
              <a:t>:</a:t>
            </a:r>
          </a:p>
          <a:p>
            <a:pPr marL="0" indent="0" algn="just">
              <a:buNone/>
            </a:pPr>
            <a:endParaRPr lang="tr-TR" sz="2800" b="1" dirty="0" smtClean="0">
              <a:solidFill>
                <a:srgbClr val="003300"/>
              </a:solidFill>
            </a:endParaRPr>
          </a:p>
          <a:p>
            <a:pPr marL="0" indent="0" algn="just">
              <a:buNone/>
            </a:pPr>
            <a:endParaRPr lang="tr-TR" sz="2800" b="1" dirty="0" smtClean="0">
              <a:solidFill>
                <a:srgbClr val="003300"/>
              </a:solidFill>
            </a:endParaRPr>
          </a:p>
          <a:p>
            <a:pPr marL="0" indent="0" algn="just">
              <a:buNone/>
            </a:pPr>
            <a:r>
              <a:rPr lang="tr-TR" sz="2800" b="1" dirty="0" smtClean="0">
                <a:solidFill>
                  <a:srgbClr val="003300"/>
                </a:solidFill>
              </a:rPr>
              <a:t> </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79" y="0"/>
            <a:ext cx="900000" cy="900000"/>
          </a:xfrm>
          <a:prstGeom prst="rect">
            <a:avLst/>
          </a:prstGeom>
        </p:spPr>
      </p:pic>
      <p:sp>
        <p:nvSpPr>
          <p:cNvPr id="4" name="Rounded Rectangle 3"/>
          <p:cNvSpPr/>
          <p:nvPr/>
        </p:nvSpPr>
        <p:spPr>
          <a:xfrm>
            <a:off x="305520" y="2564904"/>
            <a:ext cx="8532000" cy="1620000"/>
          </a:xfrm>
          <a:prstGeom prst="roundRect">
            <a:avLst/>
          </a:prstGeom>
          <a:solidFill>
            <a:schemeClr val="accent1">
              <a:lumMod val="40000"/>
              <a:lumOff val="60000"/>
            </a:schemeClr>
          </a:solidFill>
          <a:ln>
            <a:solidFill>
              <a:schemeClr val="accent1">
                <a:lumMod val="75000"/>
              </a:schemeClr>
            </a:solidFill>
          </a:ln>
        </p:spPr>
        <p:style>
          <a:lnRef idx="3">
            <a:schemeClr val="lt1"/>
          </a:lnRef>
          <a:fillRef idx="1">
            <a:schemeClr val="accent1"/>
          </a:fillRef>
          <a:effectRef idx="1">
            <a:schemeClr val="accent1"/>
          </a:effectRef>
          <a:fontRef idx="minor">
            <a:schemeClr val="lt1"/>
          </a:fontRef>
        </p:style>
        <p:txBody>
          <a:bodyPr lIns="36000" tIns="36000" rIns="36000" bIns="36000" rtlCol="0" anchor="ctr"/>
          <a:lstStyle/>
          <a:p>
            <a:pPr marL="514350" indent="-514350" algn="just">
              <a:buAutoNum type="arabicParenR"/>
            </a:pPr>
            <a:r>
              <a:rPr lang="tr-TR" sz="3200" b="1" dirty="0">
                <a:solidFill>
                  <a:srgbClr val="003300"/>
                </a:solidFill>
              </a:rPr>
              <a:t>A</a:t>
            </a:r>
            <a:r>
              <a:rPr lang="en-GB" sz="3200" b="1" dirty="0">
                <a:solidFill>
                  <a:srgbClr val="003300"/>
                </a:solidFill>
              </a:rPr>
              <a:t>rea</a:t>
            </a:r>
            <a:r>
              <a:rPr lang="tr-TR" sz="3200" b="1" dirty="0">
                <a:solidFill>
                  <a:srgbClr val="003300"/>
                </a:solidFill>
              </a:rPr>
              <a:t>: </a:t>
            </a:r>
            <a:r>
              <a:rPr lang="en-GB" sz="3200" b="1" dirty="0">
                <a:solidFill>
                  <a:srgbClr val="003300"/>
                </a:solidFill>
              </a:rPr>
              <a:t>Poverty Alleviation</a:t>
            </a:r>
            <a:endParaRPr lang="tr-TR" sz="3200" b="1" dirty="0">
              <a:solidFill>
                <a:srgbClr val="003300"/>
              </a:solidFill>
            </a:endParaRPr>
          </a:p>
          <a:p>
            <a:pPr algn="just"/>
            <a:r>
              <a:rPr lang="tr-TR" sz="3200" b="1" dirty="0" smtClean="0">
                <a:solidFill>
                  <a:srgbClr val="003300"/>
                </a:solidFill>
              </a:rPr>
              <a:t>Title:</a:t>
            </a:r>
            <a:r>
              <a:rPr lang="en-GB" sz="3200" b="1" dirty="0" smtClean="0">
                <a:solidFill>
                  <a:srgbClr val="003300"/>
                </a:solidFill>
              </a:rPr>
              <a:t>Enhancing </a:t>
            </a:r>
            <a:r>
              <a:rPr lang="en-GB" sz="3200" b="1" dirty="0">
                <a:solidFill>
                  <a:srgbClr val="003300"/>
                </a:solidFill>
              </a:rPr>
              <a:t>National Capacities in </a:t>
            </a:r>
            <a:r>
              <a:rPr lang="en-GB" sz="3200" b="1" dirty="0" smtClean="0">
                <a:solidFill>
                  <a:srgbClr val="003300"/>
                </a:solidFill>
              </a:rPr>
              <a:t>Poverty </a:t>
            </a:r>
            <a:r>
              <a:rPr lang="en-GB" sz="3200" b="1" dirty="0">
                <a:solidFill>
                  <a:srgbClr val="003300"/>
                </a:solidFill>
              </a:rPr>
              <a:t>Statistics of </a:t>
            </a:r>
            <a:r>
              <a:rPr lang="tr-TR" sz="3200" b="1" dirty="0" smtClean="0">
                <a:solidFill>
                  <a:srgbClr val="003300"/>
                </a:solidFill>
              </a:rPr>
              <a:t>OIC</a:t>
            </a:r>
            <a:r>
              <a:rPr lang="en-GB" sz="3200" b="1" dirty="0" smtClean="0">
                <a:solidFill>
                  <a:srgbClr val="003300"/>
                </a:solidFill>
              </a:rPr>
              <a:t> </a:t>
            </a:r>
            <a:r>
              <a:rPr lang="en-GB" sz="3200" b="1" dirty="0">
                <a:solidFill>
                  <a:srgbClr val="003300"/>
                </a:solidFill>
              </a:rPr>
              <a:t>Member </a:t>
            </a:r>
            <a:r>
              <a:rPr lang="en-GB" sz="3200" b="1" dirty="0" smtClean="0">
                <a:solidFill>
                  <a:srgbClr val="003300"/>
                </a:solidFill>
              </a:rPr>
              <a:t>Countries</a:t>
            </a:r>
            <a:endParaRPr lang="tr-TR" sz="3200" b="1" dirty="0">
              <a:solidFill>
                <a:srgbClr val="003300"/>
              </a:solidFill>
            </a:endParaRPr>
          </a:p>
        </p:txBody>
      </p:sp>
      <p:sp>
        <p:nvSpPr>
          <p:cNvPr id="6" name="Rounded Rectangle 5"/>
          <p:cNvSpPr/>
          <p:nvPr/>
        </p:nvSpPr>
        <p:spPr>
          <a:xfrm>
            <a:off x="272304" y="4509120"/>
            <a:ext cx="8532000" cy="2160000"/>
          </a:xfrm>
          <a:prstGeom prst="roundRect">
            <a:avLst/>
          </a:prstGeom>
          <a:solidFill>
            <a:schemeClr val="accent1">
              <a:lumMod val="40000"/>
              <a:lumOff val="60000"/>
            </a:schemeClr>
          </a:solidFill>
          <a:ln>
            <a:solidFill>
              <a:schemeClr val="accent1">
                <a:lumMod val="75000"/>
              </a:schemeClr>
            </a:solidFill>
          </a:ln>
        </p:spPr>
        <p:style>
          <a:lnRef idx="3">
            <a:schemeClr val="lt1"/>
          </a:lnRef>
          <a:fillRef idx="1">
            <a:schemeClr val="accent1"/>
          </a:fillRef>
          <a:effectRef idx="1">
            <a:schemeClr val="accent1"/>
          </a:effectRef>
          <a:fontRef idx="minor">
            <a:schemeClr val="lt1"/>
          </a:fontRef>
        </p:style>
        <p:txBody>
          <a:bodyPr lIns="36000" tIns="36000" rIns="36000" bIns="36000" rtlCol="0" anchor="ctr"/>
          <a:lstStyle/>
          <a:p>
            <a:pPr algn="just"/>
            <a:r>
              <a:rPr lang="tr-TR" sz="3200" b="1" dirty="0">
                <a:solidFill>
                  <a:srgbClr val="003300"/>
                </a:solidFill>
              </a:rPr>
              <a:t>2) </a:t>
            </a:r>
            <a:r>
              <a:rPr lang="tr-TR" sz="3200" b="1" dirty="0" smtClean="0">
                <a:solidFill>
                  <a:srgbClr val="003300"/>
                </a:solidFill>
              </a:rPr>
              <a:t> A</a:t>
            </a:r>
            <a:r>
              <a:rPr lang="en-GB" sz="3200" b="1" dirty="0">
                <a:solidFill>
                  <a:srgbClr val="003300"/>
                </a:solidFill>
              </a:rPr>
              <a:t>rea</a:t>
            </a:r>
            <a:r>
              <a:rPr lang="tr-TR" sz="3200" b="1" dirty="0">
                <a:solidFill>
                  <a:srgbClr val="003300"/>
                </a:solidFill>
              </a:rPr>
              <a:t>: </a:t>
            </a:r>
            <a:r>
              <a:rPr lang="en-GB" sz="3200" b="1" dirty="0">
                <a:solidFill>
                  <a:srgbClr val="003300"/>
                </a:solidFill>
              </a:rPr>
              <a:t>Tourism</a:t>
            </a:r>
            <a:endParaRPr lang="tr-TR" sz="3200" b="1" dirty="0">
              <a:solidFill>
                <a:srgbClr val="003300"/>
              </a:solidFill>
            </a:endParaRPr>
          </a:p>
          <a:p>
            <a:pPr algn="just"/>
            <a:r>
              <a:rPr lang="tr-TR" sz="3200" b="1" dirty="0" smtClean="0">
                <a:solidFill>
                  <a:srgbClr val="003300"/>
                </a:solidFill>
              </a:rPr>
              <a:t>Title:</a:t>
            </a:r>
            <a:r>
              <a:rPr lang="en-GB" sz="3200" b="1" dirty="0" smtClean="0">
                <a:solidFill>
                  <a:srgbClr val="003300"/>
                </a:solidFill>
              </a:rPr>
              <a:t>Improving </a:t>
            </a:r>
            <a:r>
              <a:rPr lang="en-GB" sz="3200" b="1" dirty="0">
                <a:solidFill>
                  <a:srgbClr val="003300"/>
                </a:solidFill>
              </a:rPr>
              <a:t>Statistical Capacities of Tourism Sector in </a:t>
            </a:r>
            <a:r>
              <a:rPr lang="tr-TR" sz="3200" b="1" dirty="0" smtClean="0">
                <a:solidFill>
                  <a:srgbClr val="003300"/>
                </a:solidFill>
              </a:rPr>
              <a:t>OIC</a:t>
            </a:r>
            <a:r>
              <a:rPr lang="en-GB" sz="3200" b="1" dirty="0" smtClean="0">
                <a:solidFill>
                  <a:srgbClr val="003300"/>
                </a:solidFill>
              </a:rPr>
              <a:t> </a:t>
            </a:r>
            <a:r>
              <a:rPr lang="en-GB" sz="3200" b="1" dirty="0">
                <a:solidFill>
                  <a:srgbClr val="003300"/>
                </a:solidFill>
              </a:rPr>
              <a:t>Mediterranean and Gulf Region </a:t>
            </a:r>
            <a:endParaRPr lang="tr-TR" sz="3200" b="1" dirty="0">
              <a:solidFill>
                <a:srgbClr val="003300"/>
              </a:solidFill>
            </a:endParaRPr>
          </a:p>
          <a:p>
            <a:pPr algn="just"/>
            <a:endParaRPr lang="tr-TR" b="1" dirty="0">
              <a:solidFill>
                <a:srgbClr val="003300"/>
              </a:solidFill>
            </a:endParaRPr>
          </a:p>
        </p:txBody>
      </p:sp>
    </p:spTree>
    <p:extLst>
      <p:ext uri="{BB962C8B-B14F-4D97-AF65-F5344CB8AC3E}">
        <p14:creationId xmlns:p14="http://schemas.microsoft.com/office/powerpoint/2010/main" val="1462101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900000"/>
          </a:xfrm>
          <a:solidFill>
            <a:schemeClr val="accent1">
              <a:lumMod val="40000"/>
              <a:lumOff val="60000"/>
            </a:schemeClr>
          </a:solidFill>
        </p:spPr>
        <p:txBody>
          <a:bodyPr>
            <a:normAutofit/>
          </a:bodyPr>
          <a:lstStyle/>
          <a:p>
            <a:pPr lvl="2" algn="ctr"/>
            <a:r>
              <a:rPr lang="tr-TR" sz="4400" b="1" kern="1200" dirty="0" smtClean="0">
                <a:solidFill>
                  <a:srgbClr val="003300"/>
                </a:solidFill>
                <a:latin typeface="+mn-lt"/>
                <a:ea typeface="+mj-ea"/>
                <a:cs typeface="+mj-cs"/>
              </a:rPr>
              <a:t>PROJECT OBJECTIVES</a:t>
            </a:r>
            <a:endParaRPr lang="en-US" sz="4400" b="1" kern="1200" dirty="0">
              <a:solidFill>
                <a:srgbClr val="003300"/>
              </a:solidFill>
              <a:latin typeface="+mn-lt"/>
              <a:ea typeface="+mj-ea"/>
              <a:cs typeface="+mj-cs"/>
            </a:endParaRPr>
          </a:p>
        </p:txBody>
      </p:sp>
      <p:sp>
        <p:nvSpPr>
          <p:cNvPr id="5" name="Content Placeholder 4"/>
          <p:cNvSpPr>
            <a:spLocks noGrp="1"/>
          </p:cNvSpPr>
          <p:nvPr>
            <p:ph idx="1"/>
          </p:nvPr>
        </p:nvSpPr>
        <p:spPr>
          <a:xfrm>
            <a:off x="107504" y="980728"/>
            <a:ext cx="8856984" cy="5688632"/>
          </a:xfrm>
        </p:spPr>
        <p:txBody>
          <a:bodyPr>
            <a:noAutofit/>
          </a:bodyPr>
          <a:lstStyle/>
          <a:p>
            <a:pPr algn="just">
              <a:spcBef>
                <a:spcPts val="0"/>
              </a:spcBef>
              <a:buClr>
                <a:srgbClr val="0070C0"/>
              </a:buClr>
            </a:pPr>
            <a:r>
              <a:rPr lang="tr-TR" sz="2800" b="1" dirty="0">
                <a:cs typeface="Times New Roman" pitchFamily="18" charset="0"/>
              </a:rPr>
              <a:t>t</a:t>
            </a:r>
            <a:r>
              <a:rPr lang="tr-TR" sz="2800" b="1" dirty="0" smtClean="0">
                <a:cs typeface="Times New Roman" pitchFamily="18" charset="0"/>
              </a:rPr>
              <a:t>o </a:t>
            </a:r>
            <a:r>
              <a:rPr lang="tr-TR" sz="2800" b="1" dirty="0">
                <a:cs typeface="Times New Roman" pitchFamily="18" charset="0"/>
              </a:rPr>
              <a:t>produce a policy-oriented research paper for providing insights into the nature and causes of poverty in OIC </a:t>
            </a:r>
            <a:r>
              <a:rPr lang="tr-TR" sz="2800" b="1" dirty="0" smtClean="0">
                <a:cs typeface="Times New Roman" pitchFamily="18" charset="0"/>
              </a:rPr>
              <a:t>Countries</a:t>
            </a:r>
            <a:endParaRPr lang="tr-TR" sz="2800" b="1" dirty="0">
              <a:cs typeface="Times New Roman" pitchFamily="18" charset="0"/>
            </a:endParaRPr>
          </a:p>
          <a:p>
            <a:pPr algn="just">
              <a:spcBef>
                <a:spcPts val="0"/>
              </a:spcBef>
              <a:buClr>
                <a:srgbClr val="0070C0"/>
              </a:buClr>
            </a:pPr>
            <a:r>
              <a:rPr lang="tr-TR" sz="2800" b="1" dirty="0"/>
              <a:t>to formulate strategies for strengthening capacities in the compilation, production and dissemination of poverty statistics</a:t>
            </a:r>
            <a:r>
              <a:rPr lang="tr-TR" sz="2800" b="1" dirty="0" smtClean="0"/>
              <a:t>,</a:t>
            </a:r>
            <a:endParaRPr lang="tr-TR" sz="2800" b="1" dirty="0"/>
          </a:p>
          <a:p>
            <a:pPr algn="just">
              <a:spcBef>
                <a:spcPts val="0"/>
              </a:spcBef>
              <a:buClr>
                <a:srgbClr val="0070C0"/>
              </a:buClr>
            </a:pPr>
            <a:r>
              <a:rPr lang="tr-TR" sz="2800" b="1" dirty="0"/>
              <a:t>t</a:t>
            </a:r>
            <a:r>
              <a:rPr lang="tr-TR" sz="2800" b="1" dirty="0" smtClean="0"/>
              <a:t>o contribute </a:t>
            </a:r>
            <a:r>
              <a:rPr lang="tr-TR" sz="2800" b="1" dirty="0"/>
              <a:t>to the </a:t>
            </a:r>
            <a:r>
              <a:rPr lang="tr-TR" sz="2800" b="1" dirty="0" smtClean="0"/>
              <a:t>NSS of </a:t>
            </a:r>
            <a:r>
              <a:rPr lang="tr-TR" sz="2800" b="1" dirty="0"/>
              <a:t>the OIC </a:t>
            </a:r>
            <a:r>
              <a:rPr lang="tr-TR" sz="2800" b="1" dirty="0" smtClean="0"/>
              <a:t>Countries </a:t>
            </a:r>
            <a:r>
              <a:rPr lang="tr-TR" sz="2800" b="1" dirty="0"/>
              <a:t>in terms of poverty alleviation, monitoring poverty and aid </a:t>
            </a:r>
            <a:r>
              <a:rPr lang="tr-TR" sz="2800" b="1" dirty="0" smtClean="0"/>
              <a:t>effectiveness by providing effective recommendations</a:t>
            </a:r>
          </a:p>
          <a:p>
            <a:pPr algn="just">
              <a:spcBef>
                <a:spcPts val="0"/>
              </a:spcBef>
              <a:buClr>
                <a:srgbClr val="0070C0"/>
              </a:buClr>
            </a:pPr>
            <a:r>
              <a:rPr lang="tr-TR" sz="2800" b="1" dirty="0" smtClean="0"/>
              <a:t>to raise awareness </a:t>
            </a:r>
            <a:r>
              <a:rPr lang="tr-TR" sz="2800" b="1" dirty="0"/>
              <a:t>of decision makers in terms of poverty alleviation with a view to collate, process and disseminate poverty </a:t>
            </a:r>
            <a:r>
              <a:rPr lang="tr-TR" sz="2800" b="1" dirty="0" smtClean="0"/>
              <a:t>statistics</a:t>
            </a:r>
          </a:p>
        </p:txBody>
      </p:sp>
      <p:pic>
        <p:nvPicPr>
          <p:cNvPr id="6" name="Picture 5"/>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385" b="84231" l="11923" r="100000"/>
                    </a14:imgEffect>
                    <a14:imgEffect>
                      <a14:brightnessContrast bright="40000" contrast="-40000"/>
                    </a14:imgEffect>
                  </a14:imgLayer>
                </a14:imgProps>
              </a:ext>
              <a:ext uri="{28A0092B-C50C-407E-A947-70E740481C1C}">
                <a14:useLocalDpi xmlns:a14="http://schemas.microsoft.com/office/drawing/2010/main" val="0"/>
              </a:ext>
            </a:extLst>
          </a:blip>
          <a:srcRect l="12156" b="14359"/>
          <a:stretch/>
        </p:blipFill>
        <p:spPr>
          <a:xfrm>
            <a:off x="7739331" y="-171400"/>
            <a:ext cx="1598540" cy="1440000"/>
          </a:xfrm>
          <a:prstGeom prst="rect">
            <a:avLst/>
          </a:prstGeom>
        </p:spPr>
      </p:pic>
    </p:spTree>
    <p:extLst>
      <p:ext uri="{BB962C8B-B14F-4D97-AF65-F5344CB8AC3E}">
        <p14:creationId xmlns:p14="http://schemas.microsoft.com/office/powerpoint/2010/main" val="2041078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792000"/>
          </a:xfrm>
          <a:solidFill>
            <a:schemeClr val="accent1">
              <a:lumMod val="40000"/>
              <a:lumOff val="60000"/>
            </a:schemeClr>
          </a:solidFill>
        </p:spPr>
        <p:txBody>
          <a:bodyPr>
            <a:normAutofit/>
          </a:bodyPr>
          <a:lstStyle/>
          <a:p>
            <a:pPr lvl="2" algn="ctr"/>
            <a:r>
              <a:rPr lang="tr-TR" sz="4400" b="1" kern="1200" dirty="0" smtClean="0">
                <a:solidFill>
                  <a:srgbClr val="003300"/>
                </a:solidFill>
                <a:latin typeface="+mn-lt"/>
                <a:ea typeface="+mj-ea"/>
                <a:cs typeface="+mj-cs"/>
              </a:rPr>
              <a:t>EXPECTED RESULTS</a:t>
            </a:r>
            <a:endParaRPr lang="en-US" sz="4400" b="1" kern="1200" dirty="0">
              <a:solidFill>
                <a:srgbClr val="003300"/>
              </a:solidFill>
              <a:latin typeface="+mn-lt"/>
              <a:ea typeface="+mj-ea"/>
              <a:cs typeface="+mj-cs"/>
            </a:endParaRPr>
          </a:p>
        </p:txBody>
      </p:sp>
      <p:sp>
        <p:nvSpPr>
          <p:cNvPr id="5" name="Content Placeholder 4"/>
          <p:cNvSpPr>
            <a:spLocks noGrp="1"/>
          </p:cNvSpPr>
          <p:nvPr>
            <p:ph idx="1"/>
          </p:nvPr>
        </p:nvSpPr>
        <p:spPr>
          <a:xfrm>
            <a:off x="323528" y="836712"/>
            <a:ext cx="8640960" cy="5804118"/>
          </a:xfrm>
        </p:spPr>
        <p:txBody>
          <a:bodyPr>
            <a:noAutofit/>
          </a:bodyPr>
          <a:lstStyle/>
          <a:p>
            <a:pPr lvl="0">
              <a:buClr>
                <a:srgbClr val="0070C0"/>
              </a:buClr>
            </a:pPr>
            <a:r>
              <a:rPr lang="tr-TR" sz="2800" b="1" dirty="0" smtClean="0"/>
              <a:t>Preparing </a:t>
            </a:r>
            <a:r>
              <a:rPr lang="tr-TR" sz="2800" b="1" dirty="0"/>
              <a:t>a policy-oriented research paper that </a:t>
            </a:r>
            <a:r>
              <a:rPr lang="tr-TR" sz="2800" b="1" dirty="0" smtClean="0"/>
              <a:t>will;</a:t>
            </a:r>
          </a:p>
          <a:p>
            <a:pPr marL="0" lvl="0" indent="0">
              <a:buClr>
                <a:srgbClr val="0070C0"/>
              </a:buClr>
              <a:buNone/>
            </a:pPr>
            <a:endParaRPr lang="tr-TR" sz="1200" b="1" dirty="0" smtClean="0"/>
          </a:p>
          <a:p>
            <a:pPr lvl="1">
              <a:spcBef>
                <a:spcPts val="0"/>
              </a:spcBef>
              <a:buFont typeface="Wingdings" panose="05000000000000000000" pitchFamily="2" charset="2"/>
              <a:buChar char="ü"/>
            </a:pPr>
            <a:r>
              <a:rPr lang="tr-TR" sz="3200" dirty="0" smtClean="0"/>
              <a:t>provide a comprehensive analysis of the nature and causes of poverty in terms of major poverty indicators and the performance of main related sectors</a:t>
            </a:r>
          </a:p>
          <a:p>
            <a:pPr lvl="1">
              <a:spcBef>
                <a:spcPts val="0"/>
              </a:spcBef>
              <a:buFont typeface="Wingdings" panose="05000000000000000000" pitchFamily="2" charset="2"/>
              <a:buChar char="ü"/>
            </a:pPr>
            <a:r>
              <a:rPr lang="tr-TR" sz="3200" dirty="0" smtClean="0"/>
              <a:t>reveal </a:t>
            </a:r>
            <a:r>
              <a:rPr lang="tr-TR" sz="3200" dirty="0"/>
              <a:t>challenges </a:t>
            </a:r>
            <a:r>
              <a:rPr lang="tr-TR" sz="3200" dirty="0" smtClean="0"/>
              <a:t>faced concerning </a:t>
            </a:r>
            <a:r>
              <a:rPr lang="tr-TR" sz="3200" dirty="0"/>
              <a:t>poverty </a:t>
            </a:r>
            <a:r>
              <a:rPr lang="tr-TR" sz="3200" dirty="0" smtClean="0"/>
              <a:t>issues</a:t>
            </a:r>
          </a:p>
          <a:p>
            <a:pPr lvl="1">
              <a:spcBef>
                <a:spcPts val="0"/>
              </a:spcBef>
              <a:buFont typeface="Wingdings" panose="05000000000000000000" pitchFamily="2" charset="2"/>
              <a:buChar char="ü"/>
            </a:pPr>
            <a:r>
              <a:rPr lang="tr-TR" sz="3200" dirty="0" smtClean="0"/>
              <a:t>compare </a:t>
            </a:r>
            <a:r>
              <a:rPr lang="tr-TR" sz="3200" dirty="0"/>
              <a:t>national and international </a:t>
            </a:r>
            <a:r>
              <a:rPr lang="tr-TR" sz="3200" dirty="0" smtClean="0"/>
              <a:t>approaches</a:t>
            </a:r>
          </a:p>
          <a:p>
            <a:pPr lvl="1">
              <a:spcBef>
                <a:spcPts val="0"/>
              </a:spcBef>
              <a:buFont typeface="Wingdings" panose="05000000000000000000" pitchFamily="2" charset="2"/>
              <a:buChar char="ü"/>
            </a:pPr>
            <a:r>
              <a:rPr lang="tr-TR" sz="3200" dirty="0" smtClean="0"/>
              <a:t>exhibit </a:t>
            </a:r>
            <a:r>
              <a:rPr lang="tr-TR" sz="3200" dirty="0"/>
              <a:t>innovative approaches in producing </a:t>
            </a:r>
            <a:r>
              <a:rPr lang="tr-TR" sz="3200" dirty="0" smtClean="0"/>
              <a:t>poverty</a:t>
            </a:r>
          </a:p>
          <a:p>
            <a:pPr marL="0" lvl="0" indent="0">
              <a:buNone/>
            </a:pPr>
            <a:endParaRPr lang="tr-TR" sz="2800" dirty="0"/>
          </a:p>
          <a:p>
            <a:pPr lvl="1"/>
            <a:endParaRPr lang="tr-TR" sz="1200" b="1" dirty="0" smtClean="0"/>
          </a:p>
          <a:p>
            <a:pPr lvl="1"/>
            <a:endParaRPr lang="tr-TR" sz="1200" b="1" dirty="0" smtClean="0"/>
          </a:p>
        </p:txBody>
      </p:sp>
    </p:spTree>
    <p:extLst>
      <p:ext uri="{BB962C8B-B14F-4D97-AF65-F5344CB8AC3E}">
        <p14:creationId xmlns:p14="http://schemas.microsoft.com/office/powerpoint/2010/main" val="2216038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792000"/>
          </a:xfrm>
          <a:solidFill>
            <a:schemeClr val="accent1">
              <a:lumMod val="40000"/>
              <a:lumOff val="60000"/>
            </a:schemeClr>
          </a:solidFill>
        </p:spPr>
        <p:txBody>
          <a:bodyPr>
            <a:normAutofit/>
          </a:bodyPr>
          <a:lstStyle/>
          <a:p>
            <a:pPr lvl="2" algn="ctr"/>
            <a:r>
              <a:rPr lang="tr-TR" sz="4400" b="1" kern="1200" dirty="0" smtClean="0">
                <a:solidFill>
                  <a:srgbClr val="003300"/>
                </a:solidFill>
                <a:latin typeface="+mn-lt"/>
                <a:ea typeface="+mj-ea"/>
                <a:cs typeface="+mj-cs"/>
              </a:rPr>
              <a:t>EXPECTED RESULTS</a:t>
            </a:r>
            <a:endParaRPr lang="en-US" sz="4400" b="1" kern="1200" dirty="0">
              <a:solidFill>
                <a:srgbClr val="003300"/>
              </a:solidFill>
              <a:latin typeface="+mn-lt"/>
              <a:ea typeface="+mj-ea"/>
              <a:cs typeface="+mj-cs"/>
            </a:endParaRPr>
          </a:p>
        </p:txBody>
      </p:sp>
      <p:sp>
        <p:nvSpPr>
          <p:cNvPr id="5" name="Content Placeholder 4"/>
          <p:cNvSpPr>
            <a:spLocks noGrp="1"/>
          </p:cNvSpPr>
          <p:nvPr>
            <p:ph idx="1"/>
          </p:nvPr>
        </p:nvSpPr>
        <p:spPr>
          <a:xfrm>
            <a:off x="251520" y="836712"/>
            <a:ext cx="8712968" cy="5804118"/>
          </a:xfrm>
        </p:spPr>
        <p:txBody>
          <a:bodyPr>
            <a:noAutofit/>
          </a:bodyPr>
          <a:lstStyle/>
          <a:p>
            <a:pPr lvl="0">
              <a:buClr>
                <a:srgbClr val="0070C0"/>
              </a:buClr>
            </a:pPr>
            <a:r>
              <a:rPr lang="tr-TR" b="1" dirty="0" smtClean="0"/>
              <a:t>Preparing </a:t>
            </a:r>
            <a:r>
              <a:rPr lang="tr-TR" b="1" dirty="0"/>
              <a:t>a policy-oriented research paper that </a:t>
            </a:r>
            <a:r>
              <a:rPr lang="tr-TR" b="1" dirty="0" smtClean="0"/>
              <a:t>will;</a:t>
            </a:r>
          </a:p>
          <a:p>
            <a:pPr lvl="1">
              <a:spcBef>
                <a:spcPts val="0"/>
              </a:spcBef>
              <a:buFont typeface="Wingdings" panose="05000000000000000000" pitchFamily="2" charset="2"/>
              <a:buChar char="ü"/>
            </a:pPr>
            <a:r>
              <a:rPr lang="tr-TR" sz="3200" dirty="0" smtClean="0"/>
              <a:t>give </a:t>
            </a:r>
            <a:r>
              <a:rPr lang="tr-TR" sz="3200" dirty="0"/>
              <a:t>specific recommendations to overcome </a:t>
            </a:r>
            <a:r>
              <a:rPr lang="tr-TR" sz="3200" dirty="0" smtClean="0"/>
              <a:t>poverty related problems </a:t>
            </a:r>
            <a:r>
              <a:rPr lang="tr-TR" sz="3200" dirty="0"/>
              <a:t>with a priority on multilateral cooperation and collaboration activities </a:t>
            </a:r>
            <a:endParaRPr lang="tr-TR" sz="3200" dirty="0" smtClean="0"/>
          </a:p>
          <a:p>
            <a:pPr lvl="1">
              <a:spcBef>
                <a:spcPts val="0"/>
              </a:spcBef>
              <a:buFont typeface="Wingdings" panose="05000000000000000000" pitchFamily="2" charset="2"/>
              <a:buChar char="ü"/>
            </a:pPr>
            <a:r>
              <a:rPr lang="tr-TR" sz="3200" dirty="0" smtClean="0"/>
              <a:t>exhibit </a:t>
            </a:r>
            <a:r>
              <a:rPr lang="tr-TR" sz="3200" dirty="0"/>
              <a:t>country </a:t>
            </a:r>
            <a:r>
              <a:rPr lang="tr-TR" sz="3200" dirty="0" smtClean="0"/>
              <a:t>practices, specifically on </a:t>
            </a:r>
            <a:r>
              <a:rPr lang="tr-TR" sz="3200" dirty="0"/>
              <a:t>OIC-Least Developed Member Countries</a:t>
            </a:r>
          </a:p>
          <a:p>
            <a:pPr lvl="1">
              <a:spcBef>
                <a:spcPts val="0"/>
              </a:spcBef>
              <a:buFont typeface="Wingdings" panose="05000000000000000000" pitchFamily="2" charset="2"/>
              <a:buChar char="ü"/>
            </a:pPr>
            <a:r>
              <a:rPr lang="tr-TR" sz="3200" dirty="0"/>
              <a:t>propose innovative approaches in compilation, production and dissemination of poverty </a:t>
            </a:r>
            <a:r>
              <a:rPr lang="tr-TR" sz="3200" dirty="0" smtClean="0"/>
              <a:t>statistics</a:t>
            </a:r>
          </a:p>
          <a:p>
            <a:pPr marL="0" lvl="0" indent="0">
              <a:buNone/>
            </a:pPr>
            <a:endParaRPr lang="tr-TR" dirty="0"/>
          </a:p>
          <a:p>
            <a:pPr lvl="1"/>
            <a:endParaRPr lang="tr-TR" sz="1200" b="1" dirty="0" smtClean="0"/>
          </a:p>
          <a:p>
            <a:pPr lvl="1"/>
            <a:endParaRPr lang="tr-TR" sz="1200" b="1" dirty="0" smtClean="0"/>
          </a:p>
        </p:txBody>
      </p:sp>
    </p:spTree>
    <p:extLst>
      <p:ext uri="{BB962C8B-B14F-4D97-AF65-F5344CB8AC3E}">
        <p14:creationId xmlns:p14="http://schemas.microsoft.com/office/powerpoint/2010/main" val="3545671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900000"/>
          </a:xfrm>
          <a:solidFill>
            <a:schemeClr val="accent1">
              <a:lumMod val="40000"/>
              <a:lumOff val="60000"/>
            </a:schemeClr>
          </a:solidFill>
        </p:spPr>
        <p:txBody>
          <a:bodyPr>
            <a:normAutofit/>
          </a:bodyPr>
          <a:lstStyle/>
          <a:p>
            <a:pPr lvl="2" algn="ctr"/>
            <a:r>
              <a:rPr lang="tr-TR" sz="4400" b="1" kern="1200" dirty="0" smtClean="0">
                <a:solidFill>
                  <a:srgbClr val="003300"/>
                </a:solidFill>
                <a:latin typeface="+mn-lt"/>
                <a:ea typeface="+mj-ea"/>
                <a:cs typeface="+mj-cs"/>
              </a:rPr>
              <a:t>EXPECTED RESULTS</a:t>
            </a:r>
            <a:endParaRPr lang="en-US" sz="4400" b="1" kern="1200" dirty="0">
              <a:solidFill>
                <a:srgbClr val="003300"/>
              </a:solidFill>
              <a:latin typeface="+mn-lt"/>
              <a:ea typeface="+mj-ea"/>
              <a:cs typeface="+mj-cs"/>
            </a:endParaRPr>
          </a:p>
        </p:txBody>
      </p:sp>
      <p:sp>
        <p:nvSpPr>
          <p:cNvPr id="5" name="Content Placeholder 4"/>
          <p:cNvSpPr>
            <a:spLocks noGrp="1"/>
          </p:cNvSpPr>
          <p:nvPr>
            <p:ph idx="1"/>
          </p:nvPr>
        </p:nvSpPr>
        <p:spPr>
          <a:xfrm>
            <a:off x="251520" y="980728"/>
            <a:ext cx="8568952" cy="3744416"/>
          </a:xfrm>
        </p:spPr>
        <p:txBody>
          <a:bodyPr>
            <a:noAutofit/>
          </a:bodyPr>
          <a:lstStyle/>
          <a:p>
            <a:pPr lvl="0" algn="just">
              <a:buClr>
                <a:srgbClr val="0070C0"/>
              </a:buClr>
            </a:pPr>
            <a:r>
              <a:rPr lang="tr-TR" sz="2800" b="1" dirty="0" smtClean="0"/>
              <a:t>Identifying </a:t>
            </a:r>
            <a:r>
              <a:rPr lang="tr-TR" sz="2800" b="1" dirty="0"/>
              <a:t>the capacities and needs of member countries in poverty statistics through </a:t>
            </a:r>
            <a:r>
              <a:rPr lang="tr-TR" sz="2800" b="1" dirty="0" smtClean="0"/>
              <a:t>questionnaires</a:t>
            </a:r>
          </a:p>
          <a:p>
            <a:pPr algn="just">
              <a:buClr>
                <a:srgbClr val="0070C0"/>
              </a:buClr>
            </a:pPr>
            <a:r>
              <a:rPr lang="tr-TR" sz="2800" b="1" dirty="0"/>
              <a:t>Sketching a roadmap to improve country </a:t>
            </a:r>
            <a:r>
              <a:rPr lang="tr-TR" sz="2800" b="1" dirty="0" smtClean="0"/>
              <a:t>practices in the area of poverty measurement </a:t>
            </a:r>
            <a:r>
              <a:rPr lang="tr-TR" sz="2800" b="1" dirty="0"/>
              <a:t>through </a:t>
            </a:r>
            <a:r>
              <a:rPr lang="tr-TR" sz="2800" b="1" dirty="0" smtClean="0"/>
              <a:t>formulating  </a:t>
            </a:r>
            <a:r>
              <a:rPr lang="tr-TR" sz="2800" b="1" dirty="0"/>
              <a:t>national, regional and international statistical </a:t>
            </a:r>
            <a:r>
              <a:rPr lang="tr-TR" sz="2800" b="1" dirty="0" smtClean="0"/>
              <a:t>programmes</a:t>
            </a:r>
          </a:p>
          <a:p>
            <a:pPr algn="just">
              <a:buClr>
                <a:srgbClr val="0070C0"/>
              </a:buClr>
            </a:pPr>
            <a:r>
              <a:rPr lang="tr-TR" sz="2800" b="1" dirty="0" smtClean="0"/>
              <a:t>Raising </a:t>
            </a:r>
            <a:r>
              <a:rPr lang="tr-TR" sz="2800" b="1" dirty="0"/>
              <a:t>awareness of decision makers in the </a:t>
            </a:r>
            <a:r>
              <a:rPr lang="tr-TR" sz="2800" b="1" dirty="0" smtClean="0"/>
              <a:t>OIC</a:t>
            </a:r>
            <a:r>
              <a:rPr lang="tr-TR" sz="2800" b="1" dirty="0" smtClean="0">
                <a:solidFill>
                  <a:srgbClr val="FF0000"/>
                </a:solidFill>
              </a:rPr>
              <a:t> </a:t>
            </a:r>
            <a:r>
              <a:rPr lang="tr-TR" sz="2800" b="1" dirty="0" smtClean="0"/>
              <a:t>countries </a:t>
            </a:r>
            <a:r>
              <a:rPr lang="tr-TR" sz="2800" b="1" dirty="0"/>
              <a:t>towards evidence based policy making on poverty </a:t>
            </a:r>
            <a:r>
              <a:rPr lang="tr-TR" sz="2800" b="1" dirty="0" smtClean="0"/>
              <a:t>alleviation</a:t>
            </a:r>
          </a:p>
          <a:p>
            <a:pPr marL="514350" lvl="0" indent="-514350" algn="just">
              <a:buFont typeface="+mj-lt"/>
              <a:buAutoNum type="arabicPeriod" startAt="5"/>
            </a:pPr>
            <a:endParaRPr lang="en-US" sz="2800" b="1" dirty="0"/>
          </a:p>
        </p:txBody>
      </p:sp>
      <p:grpSp>
        <p:nvGrpSpPr>
          <p:cNvPr id="6" name="Grup 5"/>
          <p:cNvGrpSpPr/>
          <p:nvPr/>
        </p:nvGrpSpPr>
        <p:grpSpPr>
          <a:xfrm>
            <a:off x="0" y="4869160"/>
            <a:ext cx="9144000" cy="1988840"/>
            <a:chOff x="0" y="5229200"/>
            <a:chExt cx="9144000" cy="1628800"/>
          </a:xfrm>
        </p:grpSpPr>
        <p:pic>
          <p:nvPicPr>
            <p:cNvPr id="7" name="Picture 2"/>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5229200"/>
              <a:ext cx="2470048" cy="16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24651" y="5229200"/>
              <a:ext cx="2470048" cy="16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449302" y="5229200"/>
              <a:ext cx="2470048" cy="16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3952" y="5229200"/>
              <a:ext cx="2470048" cy="16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57728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900000"/>
          </a:xfrm>
          <a:solidFill>
            <a:schemeClr val="accent1">
              <a:lumMod val="40000"/>
              <a:lumOff val="60000"/>
            </a:schemeClr>
          </a:solidFill>
        </p:spPr>
        <p:txBody>
          <a:bodyPr>
            <a:normAutofit/>
          </a:bodyPr>
          <a:lstStyle/>
          <a:p>
            <a:pPr lvl="2" algn="ctr"/>
            <a:r>
              <a:rPr lang="tr-TR" sz="4400" b="1" kern="1200" dirty="0" smtClean="0">
                <a:solidFill>
                  <a:srgbClr val="003300"/>
                </a:solidFill>
                <a:latin typeface="+mj-lt"/>
                <a:ea typeface="+mj-ea"/>
                <a:cs typeface="+mj-cs"/>
              </a:rPr>
              <a:t>TARGET GROUP</a:t>
            </a:r>
            <a:endParaRPr lang="en-US" sz="4400" b="1" kern="1200" dirty="0">
              <a:solidFill>
                <a:srgbClr val="003300"/>
              </a:solidFill>
              <a:latin typeface="+mj-lt"/>
              <a:ea typeface="+mj-ea"/>
              <a:cs typeface="+mj-cs"/>
            </a:endParaRPr>
          </a:p>
        </p:txBody>
      </p:sp>
      <p:sp>
        <p:nvSpPr>
          <p:cNvPr id="5" name="Content Placeholder 4"/>
          <p:cNvSpPr>
            <a:spLocks noGrp="1"/>
          </p:cNvSpPr>
          <p:nvPr>
            <p:ph idx="1"/>
          </p:nvPr>
        </p:nvSpPr>
        <p:spPr>
          <a:xfrm>
            <a:off x="395536" y="1412776"/>
            <a:ext cx="5616624" cy="4992628"/>
          </a:xfrm>
        </p:spPr>
        <p:txBody>
          <a:bodyPr>
            <a:noAutofit/>
          </a:bodyPr>
          <a:lstStyle/>
          <a:p>
            <a:pPr marL="0" indent="0">
              <a:buNone/>
            </a:pPr>
            <a:endParaRPr lang="tr-TR" sz="1600" b="1" dirty="0" smtClean="0"/>
          </a:p>
          <a:p>
            <a:pPr marL="0" indent="0">
              <a:buNone/>
            </a:pPr>
            <a:r>
              <a:rPr lang="tr-TR" b="1" dirty="0" smtClean="0"/>
              <a:t>The project will serve to increase statistical capacity in the poverty related issues for the selected countries in the OIC Member Countries, especially Least </a:t>
            </a:r>
            <a:r>
              <a:rPr lang="tr-TR" b="1" dirty="0"/>
              <a:t>Developed </a:t>
            </a:r>
            <a:r>
              <a:rPr lang="tr-TR" b="1" dirty="0" smtClean="0"/>
              <a:t>Member Countries</a:t>
            </a:r>
            <a:r>
              <a:rPr lang="tr-TR" b="1" dirty="0"/>
              <a: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0192" y="2056818"/>
            <a:ext cx="2664296" cy="2652456"/>
          </a:xfrm>
          <a:prstGeom prst="rect">
            <a:avLst/>
          </a:prstGeom>
        </p:spPr>
      </p:pic>
    </p:spTree>
    <p:extLst>
      <p:ext uri="{BB962C8B-B14F-4D97-AF65-F5344CB8AC3E}">
        <p14:creationId xmlns:p14="http://schemas.microsoft.com/office/powerpoint/2010/main" val="2495105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SRIC Semina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1256</TotalTime>
  <Words>834</Words>
  <Application>Microsoft Office PowerPoint</Application>
  <PresentationFormat>On-screen Show (4:3)</PresentationFormat>
  <Paragraphs>172</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Enhancing national capacities  in  poverty statistics</vt:lpstr>
      <vt:lpstr>BACKGROUND</vt:lpstr>
      <vt:lpstr>BACKGROUND</vt:lpstr>
      <vt:lpstr>BACKGROUND</vt:lpstr>
      <vt:lpstr>PROJECT OBJECTIVES</vt:lpstr>
      <vt:lpstr>EXPECTED RESULTS</vt:lpstr>
      <vt:lpstr>EXPECTED RESULTS</vt:lpstr>
      <vt:lpstr>EXPECTED RESULTS</vt:lpstr>
      <vt:lpstr>TARGET GROUP</vt:lpstr>
      <vt:lpstr>ACTIVITIES</vt:lpstr>
      <vt:lpstr>WORK PLAN</vt:lpstr>
      <vt:lpstr>INCREASING PROJECT IMPACT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ZZS</dc:creator>
  <cp:lastModifiedBy>ZZS</cp:lastModifiedBy>
  <cp:revision>38</cp:revision>
  <cp:lastPrinted>2014-04-20T10:50:17Z</cp:lastPrinted>
  <dcterms:created xsi:type="dcterms:W3CDTF">2014-04-13T13:15:46Z</dcterms:created>
  <dcterms:modified xsi:type="dcterms:W3CDTF">2014-08-07T05:26:23Z</dcterms:modified>
</cp:coreProperties>
</file>