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75" r:id="rId2"/>
    <p:sldId id="281" r:id="rId3"/>
    <p:sldId id="257" r:id="rId4"/>
    <p:sldId id="258" r:id="rId5"/>
    <p:sldId id="259" r:id="rId6"/>
    <p:sldId id="260" r:id="rId7"/>
    <p:sldId id="261" r:id="rId8"/>
    <p:sldId id="262" r:id="rId9"/>
    <p:sldId id="263" r:id="rId10"/>
    <p:sldId id="264" r:id="rId11"/>
    <p:sldId id="265" r:id="rId12"/>
    <p:sldId id="266" r:id="rId13"/>
    <p:sldId id="268" r:id="rId14"/>
    <p:sldId id="269" r:id="rId15"/>
    <p:sldId id="271" r:id="rId16"/>
    <p:sldId id="287" r:id="rId17"/>
    <p:sldId id="286" r:id="rId18"/>
    <p:sldId id="289" r:id="rId19"/>
    <p:sldId id="290" r:id="rId20"/>
    <p:sldId id="279" r:id="rId21"/>
    <p:sldId id="282" r:id="rId22"/>
    <p:sldId id="284" r:id="rId23"/>
    <p:sldId id="293" r:id="rId24"/>
    <p:sldId id="291" r:id="rId25"/>
    <p:sldId id="294" r:id="rId26"/>
    <p:sldId id="292" r:id="rId27"/>
    <p:sldId id="295" r:id="rId28"/>
    <p:sldId id="296" r:id="rId29"/>
    <p:sldId id="285" r:id="rId30"/>
    <p:sldId id="297"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17" autoAdjust="0"/>
  </p:normalViewPr>
  <p:slideViewPr>
    <p:cSldViewPr>
      <p:cViewPr>
        <p:scale>
          <a:sx n="80" d="100"/>
          <a:sy n="80" d="100"/>
        </p:scale>
        <p:origin x="-848" y="4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917541-F59C-4FE8-99BC-80CB6F8482AB}" type="datetimeFigureOut">
              <a:rPr lang="tr-TR" smtClean="0"/>
              <a:t>7.8.2014</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E7B28C-E335-45C9-B22C-89BC60C52B70}" type="slidenum">
              <a:rPr lang="tr-TR" smtClean="0"/>
              <a:t>‹#›</a:t>
            </a:fld>
            <a:endParaRPr lang="tr-TR"/>
          </a:p>
        </p:txBody>
      </p:sp>
    </p:spTree>
    <p:extLst>
      <p:ext uri="{BB962C8B-B14F-4D97-AF65-F5344CB8AC3E}">
        <p14:creationId xmlns:p14="http://schemas.microsoft.com/office/powerpoint/2010/main" val="1895253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tr-TR" dirty="0" smtClean="0"/>
              <a:t>*Poverty is multifaceted</a:t>
            </a:r>
            <a:r>
              <a:rPr lang="tr-TR" baseline="0" dirty="0" smtClean="0"/>
              <a:t> condition as</a:t>
            </a:r>
            <a:r>
              <a:rPr lang="tr-TR" sz="1200" kern="1200" baseline="0" dirty="0" smtClean="0">
                <a:solidFill>
                  <a:schemeClr val="tx1"/>
                </a:solidFill>
                <a:effectLst/>
                <a:latin typeface="+mn-lt"/>
                <a:ea typeface="+mn-ea"/>
                <a:cs typeface="+mn-cs"/>
              </a:rPr>
              <a:t> t</a:t>
            </a:r>
            <a:r>
              <a:rPr lang="en-US" sz="1200" kern="1200" dirty="0" smtClean="0">
                <a:solidFill>
                  <a:schemeClr val="tx1"/>
                </a:solidFill>
                <a:effectLst/>
                <a:latin typeface="+mn-lt"/>
                <a:ea typeface="+mn-ea"/>
                <a:cs typeface="+mn-cs"/>
              </a:rPr>
              <a:t>he standard of living is closely related to quality of life. The right to an adequate standard of living is recognized as a human right in international human rights instrument and is </a:t>
            </a:r>
            <a:r>
              <a:rPr lang="tr-TR" sz="1200" kern="1200" dirty="0" smtClean="0">
                <a:solidFill>
                  <a:schemeClr val="tx1"/>
                </a:solidFill>
                <a:effectLst/>
                <a:latin typeface="+mn-lt"/>
                <a:ea typeface="+mn-ea"/>
                <a:cs typeface="+mn-cs"/>
              </a:rPr>
              <a:t>generally</a:t>
            </a:r>
            <a:r>
              <a:rPr lang="tr-TR"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understood to establish a minimum entitlement to food, clothing and housing at a subsistence level. </a:t>
            </a:r>
            <a:endParaRPr lang="tr-TR" sz="1200" kern="1200" dirty="0" smtClean="0">
              <a:solidFill>
                <a:schemeClr val="tx1"/>
              </a:solidFill>
              <a:effectLst/>
              <a:latin typeface="+mn-lt"/>
              <a:ea typeface="+mn-ea"/>
              <a:cs typeface="+mn-cs"/>
            </a:endParaRPr>
          </a:p>
          <a:p>
            <a:pPr lvl="0"/>
            <a:endParaRPr lang="tr-T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 In this regard, being poor is generally viewed in terms of depriation of some of life’s basic needs, such as food, shelter, clothing, health care, education and security.</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(manifested by condications that include malnutrition, inadequate shelter, unsanitary living conditions, unsatisfactory and insufficient supplies of clean water, poor solid waste</a:t>
            </a:r>
            <a:r>
              <a:rPr lang="tr-TR" baseline="0" dirty="0" smtClean="0"/>
              <a:t> </a:t>
            </a:r>
            <a:r>
              <a:rPr lang="tr-TR" dirty="0" smtClean="0"/>
              <a:t>disposal, chronic ill health, low educational achievement, absence of quality schooling,, widespread common crime. Here, determining</a:t>
            </a:r>
            <a:r>
              <a:rPr lang="tr-TR" baseline="0" dirty="0" smtClean="0"/>
              <a:t> what are the most important constitutens of poverty is also an issue. </a:t>
            </a:r>
            <a:endParaRPr lang="tr-TR"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*Governments</a:t>
            </a:r>
            <a:r>
              <a:rPr lang="tr-TR" baseline="0" dirty="0" smtClean="0"/>
              <a:t> around the world define and measure poverty in ways that reflect their own circumstances. Although income is a universally agreeable concept, most agree money metrics are too narrow to capture all relevant aspects of poverty. </a:t>
            </a:r>
          </a:p>
          <a:p>
            <a:pPr marL="0" marR="0" indent="0" algn="l" defTabSz="914400" rtl="0" eaLnBrk="1" fontAlgn="auto" latinLnBrk="0" hangingPunct="1">
              <a:lnSpc>
                <a:spcPct val="100000"/>
              </a:lnSpc>
              <a:spcBef>
                <a:spcPts val="0"/>
              </a:spcBef>
              <a:spcAft>
                <a:spcPts val="0"/>
              </a:spcAft>
              <a:buClrTx/>
              <a:buSzTx/>
              <a:buFontTx/>
              <a:buNone/>
              <a:tabLst/>
              <a:defRPr/>
            </a:pPr>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2</a:t>
            </a:fld>
            <a:endParaRPr lang="tr-TR"/>
          </a:p>
        </p:txBody>
      </p:sp>
    </p:spTree>
    <p:extLst>
      <p:ext uri="{BB962C8B-B14F-4D97-AF65-F5344CB8AC3E}">
        <p14:creationId xmlns:p14="http://schemas.microsoft.com/office/powerpoint/2010/main" val="1664110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As MPI provides an overview about poverty deprivations through a single summary measure, it shows progress</a:t>
            </a:r>
            <a:r>
              <a:rPr lang="en-GB" sz="1200" b="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quickly and directly which will be beneficial in terms of monitoring, planning and more direct policy design. </a:t>
            </a:r>
            <a:r>
              <a:rPr lang="tr-TR" sz="1200" kern="1200" dirty="0" smtClean="0">
                <a:solidFill>
                  <a:schemeClr val="tx1"/>
                </a:solidFill>
                <a:effectLst/>
                <a:latin typeface="+mn-lt"/>
                <a:ea typeface="+mn-ea"/>
                <a:cs typeface="+mn-cs"/>
              </a:rPr>
              <a:t>It can be deconstructed by region, ethnicity and other groupings and can be tailored to context and priorities, making it an apt tool for policymakers</a:t>
            </a:r>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14</a:t>
            </a:fld>
            <a:endParaRPr lang="tr-TR"/>
          </a:p>
        </p:txBody>
      </p:sp>
    </p:spTree>
    <p:extLst>
      <p:ext uri="{BB962C8B-B14F-4D97-AF65-F5344CB8AC3E}">
        <p14:creationId xmlns:p14="http://schemas.microsoft.com/office/powerpoint/2010/main" val="1545832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MPPN, launched in 2013, is a high-level international peer network for policymakers engaged in exploring or implementing multidimensional poverty measures. At present, ministers and senior officials from 23 countries, including 6 OIC countries (namely Iraq, Malaysia, </a:t>
            </a:r>
            <a:r>
              <a:rPr lang="tr-TR" sz="1200" kern="1200" dirty="0" smtClean="0">
                <a:solidFill>
                  <a:schemeClr val="tx1"/>
                </a:solidFill>
                <a:effectLst/>
                <a:latin typeface="+mn-lt"/>
                <a:ea typeface="+mn-ea"/>
                <a:cs typeface="+mn-cs"/>
              </a:rPr>
              <a:t>Morocco, </a:t>
            </a:r>
            <a:r>
              <a:rPr lang="en-GB" sz="1200" kern="1200" dirty="0" smtClean="0">
                <a:solidFill>
                  <a:schemeClr val="tx1"/>
                </a:solidFill>
                <a:effectLst/>
                <a:latin typeface="+mn-lt"/>
                <a:ea typeface="+mn-ea"/>
                <a:cs typeface="+mn-cs"/>
              </a:rPr>
              <a:t>Mozambique, Nigeria, Pakistan, Tunisia) participate in the Network. </a:t>
            </a:r>
            <a:endParaRPr lang="tr-T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DE7B28C-E335-45C9-B22C-89BC60C52B70}" type="slidenum">
              <a:rPr lang="tr-TR" smtClean="0"/>
              <a:t>15</a:t>
            </a:fld>
            <a:endParaRPr lang="tr-TR"/>
          </a:p>
        </p:txBody>
      </p:sp>
    </p:spTree>
    <p:extLst>
      <p:ext uri="{BB962C8B-B14F-4D97-AF65-F5344CB8AC3E}">
        <p14:creationId xmlns:p14="http://schemas.microsoft.com/office/powerpoint/2010/main" val="609082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smtClean="0">
                <a:latin typeface="Times New Roman" panose="02020603050405020304" pitchFamily="18" charset="0"/>
                <a:cs typeface="Times New Roman" panose="02020603050405020304" pitchFamily="18" charset="0"/>
              </a:rPr>
              <a:t>*</a:t>
            </a:r>
            <a:r>
              <a:rPr lang="en-GB" sz="1200" dirty="0" smtClean="0">
                <a:latin typeface="Times New Roman" panose="02020603050405020304" pitchFamily="18" charset="0"/>
                <a:cs typeface="Times New Roman" panose="02020603050405020304" pitchFamily="18" charset="0"/>
              </a:rPr>
              <a:t>In contrast, only 7 OIC countries are classified as high-income countries. </a:t>
            </a:r>
            <a:endParaRPr lang="tr-TR" sz="1200" dirty="0" smtClean="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smtClean="0">
                <a:latin typeface="Times New Roman" panose="02020603050405020304" pitchFamily="18" charset="0"/>
                <a:cs typeface="Times New Roman" panose="02020603050405020304" pitchFamily="18" charset="0"/>
              </a:rPr>
              <a:t>*On the other hand, only Afghanistan and Kazakhstan were classified as low income inequality countries (GI below 30)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smtClean="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tx1"/>
              </a:solidFill>
              <a:effectLst/>
              <a:latin typeface="+mn-lt"/>
              <a:ea typeface="+mn-ea"/>
              <a:cs typeface="+mn-cs"/>
            </a:endParaRPr>
          </a:p>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16</a:t>
            </a:fld>
            <a:endParaRPr lang="tr-TR"/>
          </a:p>
        </p:txBody>
      </p:sp>
    </p:spTree>
    <p:extLst>
      <p:ext uri="{BB962C8B-B14F-4D97-AF65-F5344CB8AC3E}">
        <p14:creationId xmlns:p14="http://schemas.microsoft.com/office/powerpoint/2010/main" val="2962177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 more than half of total population is multi-dimensionally poor in </a:t>
            </a:r>
            <a:r>
              <a:rPr lang="en-US" sz="1200" b="1" dirty="0" smtClean="0">
                <a:latin typeface="Times New Roman" pitchFamily="18" charset="0"/>
                <a:cs typeface="Times New Roman" pitchFamily="18" charset="0"/>
              </a:rPr>
              <a:t>19</a:t>
            </a:r>
            <a:r>
              <a:rPr lang="en-US" sz="1200" dirty="0" smtClean="0">
                <a:latin typeface="Times New Roman" pitchFamily="18" charset="0"/>
                <a:cs typeface="Times New Roman" pitchFamily="18" charset="0"/>
              </a:rPr>
              <a:t> member countries .…</a:t>
            </a:r>
            <a:r>
              <a:rPr lang="en-US" sz="1200" b="1" dirty="0" smtClean="0">
                <a:latin typeface="Times New Roman" pitchFamily="18" charset="0"/>
                <a:cs typeface="Times New Roman" pitchFamily="18" charset="0"/>
              </a:rPr>
              <a:t>16</a:t>
            </a:r>
            <a:r>
              <a:rPr lang="en-US" sz="1200" dirty="0" smtClean="0">
                <a:latin typeface="Times New Roman" pitchFamily="18" charset="0"/>
                <a:cs typeface="Times New Roman" pitchFamily="18" charset="0"/>
              </a:rPr>
              <a:t> of them from Sub-Saharan Africa</a:t>
            </a:r>
            <a:endParaRPr lang="tr-TR" sz="120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In many OIC member countries, poverty has been on such a large scale that it has become a structural phenomenon of human deprivation in terms of hunger, malnutrition, diseases, illiteracy, and low level and quality of consumption of hundreds of millions of people. Like everywhere else, poverty in OIC countries is a multi-dimensional phenomena and a result of a complex socio-economic and political structure of a particular country. It is associated with poor economies, poor human resources, poor social services provision, and poor policies to tackle the challenges facing human and socio-economic development. </a:t>
            </a:r>
            <a:endParaRPr lang="tr-T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17</a:t>
            </a:fld>
            <a:endParaRPr lang="tr-TR"/>
          </a:p>
        </p:txBody>
      </p:sp>
    </p:spTree>
    <p:extLst>
      <p:ext uri="{BB962C8B-B14F-4D97-AF65-F5344CB8AC3E}">
        <p14:creationId xmlns:p14="http://schemas.microsoft.com/office/powerpoint/2010/main" val="2158306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 </a:t>
            </a:r>
            <a:r>
              <a:rPr lang="en-US" sz="1200" b="1" dirty="0" smtClean="0">
                <a:latin typeface="Times New Roman" pitchFamily="18" charset="0"/>
                <a:cs typeface="Times New Roman" pitchFamily="18" charset="0"/>
              </a:rPr>
              <a:t>35%</a:t>
            </a:r>
            <a:r>
              <a:rPr lang="en-US" sz="1200" dirty="0" smtClean="0">
                <a:latin typeface="Times New Roman" pitchFamily="18" charset="0"/>
                <a:cs typeface="Times New Roman" pitchFamily="18" charset="0"/>
              </a:rPr>
              <a:t> of OIC total population is multidimensional poor (accounting for 29% of the world total multidimensional poor) compared to 30% in the world and 28% in other developing countries.…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18</a:t>
            </a:fld>
            <a:endParaRPr lang="tr-TR"/>
          </a:p>
        </p:txBody>
      </p:sp>
    </p:spTree>
    <p:extLst>
      <p:ext uri="{BB962C8B-B14F-4D97-AF65-F5344CB8AC3E}">
        <p14:creationId xmlns:p14="http://schemas.microsoft.com/office/powerpoint/2010/main" val="21583066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 </a:t>
            </a:r>
            <a:r>
              <a:rPr lang="en-US" sz="1200" b="1" dirty="0" smtClean="0">
                <a:latin typeface="Times New Roman" pitchFamily="18" charset="0"/>
                <a:cs typeface="Times New Roman" pitchFamily="18" charset="0"/>
              </a:rPr>
              <a:t>83%</a:t>
            </a:r>
            <a:r>
              <a:rPr lang="en-US" sz="1200" dirty="0" smtClean="0">
                <a:latin typeface="Times New Roman" pitchFamily="18" charset="0"/>
                <a:cs typeface="Times New Roman" pitchFamily="18" charset="0"/>
              </a:rPr>
              <a:t> of OIC total multidimensional poor are living in member countries located in Sub-Saharan Africa (46% of OIC total) and South Asia (37% of OIC total)</a:t>
            </a:r>
            <a:r>
              <a:rPr lang="en-GB" sz="1200" dirty="0" smtClean="0">
                <a:latin typeface="Times New Roman" pitchFamily="18" charset="0"/>
                <a:ea typeface="Calibri"/>
                <a:cs typeface="Times New Roman" pitchFamily="18" charset="0"/>
              </a:rPr>
              <a:t>….</a:t>
            </a:r>
            <a:endParaRPr lang="tr-TR" sz="1200" dirty="0" smtClean="0">
              <a:latin typeface="Times New Roman" pitchFamily="18" charset="0"/>
              <a:ea typeface="Calibri"/>
              <a:cs typeface="Times New Roman" pitchFamily="18" charset="0"/>
            </a:endParaRPr>
          </a:p>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19</a:t>
            </a:fld>
            <a:endParaRPr lang="tr-TR"/>
          </a:p>
        </p:txBody>
      </p:sp>
    </p:spTree>
    <p:extLst>
      <p:ext uri="{BB962C8B-B14F-4D97-AF65-F5344CB8AC3E}">
        <p14:creationId xmlns:p14="http://schemas.microsoft.com/office/powerpoint/2010/main" val="2158306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tr-TR" sz="1200" kern="1200" dirty="0" smtClean="0">
                <a:solidFill>
                  <a:schemeClr val="tx1"/>
                </a:solidFill>
                <a:effectLst/>
                <a:latin typeface="+mn-lt"/>
                <a:ea typeface="+mn-ea"/>
                <a:cs typeface="+mn-cs"/>
              </a:rPr>
              <a:t>Summarizing</a:t>
            </a:r>
            <a:r>
              <a:rPr lang="tr-TR" sz="1200" kern="1200" baseline="0" dirty="0" smtClean="0">
                <a:solidFill>
                  <a:schemeClr val="tx1"/>
                </a:solidFill>
                <a:effectLst/>
                <a:latin typeface="+mn-lt"/>
                <a:ea typeface="+mn-ea"/>
                <a:cs typeface="+mn-cs"/>
              </a:rPr>
              <a:t> the experiences of OIC Member Countries</a:t>
            </a:r>
          </a:p>
          <a:p>
            <a:pPr lvl="0"/>
            <a:r>
              <a:rPr lang="tr-TR" sz="1200" kern="1200" baseline="0" dirty="0" smtClean="0">
                <a:solidFill>
                  <a:schemeClr val="tx1"/>
                </a:solidFill>
                <a:effectLst/>
                <a:latin typeface="+mn-lt"/>
                <a:ea typeface="+mn-ea"/>
                <a:cs typeface="+mn-cs"/>
              </a:rPr>
              <a:t>Highlighting the major sources of non-comparability of poverty statistics</a:t>
            </a:r>
          </a:p>
          <a:p>
            <a:pPr lvl="0"/>
            <a:r>
              <a:rPr lang="tr-TR" sz="1200" kern="1200" baseline="0" dirty="0" smtClean="0">
                <a:solidFill>
                  <a:schemeClr val="tx1"/>
                </a:solidFill>
                <a:effectLst/>
                <a:latin typeface="+mn-lt"/>
                <a:ea typeface="+mn-ea"/>
                <a:cs typeface="+mn-cs"/>
              </a:rPr>
              <a:t>Exploring ways for harmonizing the practice of poverty measurement to improve comparability of poverty statistics in OIC member Countries</a:t>
            </a:r>
            <a:endParaRPr lang="tr-T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DE7B28C-E335-45C9-B22C-89BC60C52B70}" type="slidenum">
              <a:rPr lang="tr-TR" smtClean="0"/>
              <a:t>20</a:t>
            </a:fld>
            <a:endParaRPr lang="tr-TR"/>
          </a:p>
        </p:txBody>
      </p:sp>
    </p:spTree>
    <p:extLst>
      <p:ext uri="{BB962C8B-B14F-4D97-AF65-F5344CB8AC3E}">
        <p14:creationId xmlns:p14="http://schemas.microsoft.com/office/powerpoint/2010/main" val="34909915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22</a:t>
            </a:fld>
            <a:endParaRPr lang="tr-TR"/>
          </a:p>
        </p:txBody>
      </p:sp>
    </p:spTree>
    <p:extLst>
      <p:ext uri="{BB962C8B-B14F-4D97-AF65-F5344CB8AC3E}">
        <p14:creationId xmlns:p14="http://schemas.microsoft.com/office/powerpoint/2010/main" val="306619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23</a:t>
            </a:fld>
            <a:endParaRPr lang="tr-TR"/>
          </a:p>
        </p:txBody>
      </p:sp>
    </p:spTree>
    <p:extLst>
      <p:ext uri="{BB962C8B-B14F-4D97-AF65-F5344CB8AC3E}">
        <p14:creationId xmlns:p14="http://schemas.microsoft.com/office/powerpoint/2010/main" val="30661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24</a:t>
            </a:fld>
            <a:endParaRPr lang="tr-TR"/>
          </a:p>
        </p:txBody>
      </p:sp>
    </p:spTree>
    <p:extLst>
      <p:ext uri="{BB962C8B-B14F-4D97-AF65-F5344CB8AC3E}">
        <p14:creationId xmlns:p14="http://schemas.microsoft.com/office/powerpoint/2010/main" val="30661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lIns="82365" tIns="41182" rIns="82365" bIns="41182"/>
          <a:lstStyle/>
          <a:p>
            <a:fld id="{B285B566-91E3-442C-B907-CA56CDE55E9A}" type="slidenum">
              <a:rPr lang="en-US" smtClean="0">
                <a:latin typeface="Times" charset="0"/>
              </a:rPr>
              <a:pPr/>
              <a:t>3</a:t>
            </a:fld>
            <a:endParaRPr lang="en-US" smtClean="0">
              <a:latin typeface="Times"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lvl="0"/>
            <a:r>
              <a:rPr lang="tr-TR" dirty="0" smtClean="0"/>
              <a:t>Poverty </a:t>
            </a:r>
            <a:r>
              <a:rPr lang="tr-TR" dirty="0" smtClean="0"/>
              <a:t>is a complicated phenomenon that goes </a:t>
            </a:r>
            <a:r>
              <a:rPr lang="tr-TR" b="1" dirty="0" smtClean="0"/>
              <a:t>beyond the monetary terms</a:t>
            </a:r>
            <a:r>
              <a:rPr lang="tr-TR" dirty="0" smtClean="0"/>
              <a:t>. From this standpoint, poverty arises not only when people have inadequate income, but also when they lack key capabilities or education, have poor health or insecurity, or when they experience the absence of rights. </a:t>
            </a:r>
          </a:p>
          <a:p>
            <a:pPr lvl="0"/>
            <a:r>
              <a:rPr lang="en-GB" dirty="0" smtClean="0"/>
              <a:t>Reduction of </a:t>
            </a:r>
            <a:r>
              <a:rPr lang="en-GB" b="1" dirty="0" smtClean="0"/>
              <a:t>income poverty</a:t>
            </a:r>
            <a:r>
              <a:rPr lang="en-GB" dirty="0" smtClean="0"/>
              <a:t> is important but not sufficient as </a:t>
            </a:r>
            <a:r>
              <a:rPr lang="en-US" dirty="0" smtClean="0"/>
              <a:t>decline in income poverty does not reduce other </a:t>
            </a:r>
            <a:r>
              <a:rPr lang="en-US" b="1" dirty="0" err="1" smtClean="0"/>
              <a:t>MDG</a:t>
            </a:r>
            <a:r>
              <a:rPr lang="en-US" b="1" dirty="0" smtClean="0"/>
              <a:t> deprivations </a:t>
            </a:r>
            <a:r>
              <a:rPr lang="en-US" dirty="0" smtClean="0"/>
              <a:t>automatically.  Hence, m</a:t>
            </a:r>
            <a:r>
              <a:rPr lang="tr-TR" dirty="0" smtClean="0"/>
              <a:t>ore attention should be devoted to capture </a:t>
            </a:r>
            <a:r>
              <a:rPr lang="en-GB" dirty="0" smtClean="0"/>
              <a:t>joint distribution of deprivations and to investigate the non-monetary terms of poverty.</a:t>
            </a:r>
            <a:endParaRPr lang="tr-TR" dirty="0" smtClean="0"/>
          </a:p>
          <a:p>
            <a:pPr lvl="0"/>
            <a:endParaRPr lang="tr-TR" sz="1200" kern="1200" dirty="0" smtClean="0">
              <a:solidFill>
                <a:schemeClr val="tx1"/>
              </a:solidFill>
              <a:effectLst/>
              <a:latin typeface="+mn-lt"/>
              <a:ea typeface="+mn-ea"/>
              <a:cs typeface="+mn-cs"/>
            </a:endParaRPr>
          </a:p>
          <a:p>
            <a:pPr marL="346075" lvl="1" indent="-346075">
              <a:buNone/>
              <a:defRPr/>
            </a:pPr>
            <a:endParaRPr lang="tr-TR" dirty="0" smtClean="0">
              <a:solidFill>
                <a:srgbClr val="003300"/>
              </a:solidFill>
              <a:sym typeface="Gill Sans" charset="0"/>
            </a:endParaRPr>
          </a:p>
          <a:p>
            <a:pPr marL="346075" lvl="1" indent="-346075">
              <a:buNone/>
              <a:defRPr/>
            </a:pPr>
            <a:r>
              <a:rPr lang="tr-TR" dirty="0" smtClean="0">
                <a:solidFill>
                  <a:srgbClr val="003300"/>
                </a:solidFill>
                <a:sym typeface="Gill Sans" charset="0"/>
              </a:rPr>
              <a:t>RECENT DEBATES</a:t>
            </a:r>
          </a:p>
          <a:p>
            <a:pPr marL="346075" lvl="1" indent="-346075">
              <a:buNone/>
              <a:defRPr/>
            </a:pPr>
            <a:r>
              <a:rPr lang="en-GB" dirty="0" smtClean="0">
                <a:solidFill>
                  <a:srgbClr val="003300"/>
                </a:solidFill>
                <a:sym typeface="Gill Sans" charset="0"/>
              </a:rPr>
              <a:t>Political critique of current </a:t>
            </a:r>
            <a:r>
              <a:rPr lang="en-GB" u="sng" dirty="0" smtClean="0">
                <a:solidFill>
                  <a:srgbClr val="003300"/>
                </a:solidFill>
                <a:sym typeface="Gill Sans" charset="0"/>
              </a:rPr>
              <a:t>metrics</a:t>
            </a:r>
            <a:r>
              <a:rPr lang="en-GB" dirty="0" smtClean="0">
                <a:solidFill>
                  <a:srgbClr val="003300"/>
                </a:solidFill>
                <a:sym typeface="Gill Sans" charset="0"/>
              </a:rPr>
              <a:t> (</a:t>
            </a:r>
            <a:r>
              <a:rPr lang="en-GB" dirty="0" err="1" smtClean="0">
                <a:solidFill>
                  <a:srgbClr val="003300"/>
                </a:solidFill>
                <a:sym typeface="Gill Sans" charset="0"/>
              </a:rPr>
              <a:t>Stiglitz</a:t>
            </a:r>
            <a:r>
              <a:rPr lang="en-GB" dirty="0" smtClean="0">
                <a:solidFill>
                  <a:srgbClr val="003300"/>
                </a:solidFill>
                <a:sym typeface="Gill Sans" charset="0"/>
              </a:rPr>
              <a:t>, Sen &amp; </a:t>
            </a:r>
            <a:r>
              <a:rPr lang="en-GB" dirty="0" err="1" smtClean="0">
                <a:solidFill>
                  <a:srgbClr val="003300"/>
                </a:solidFill>
                <a:sym typeface="Gill Sans" charset="0"/>
              </a:rPr>
              <a:t>Fitoussi</a:t>
            </a:r>
            <a:r>
              <a:rPr lang="en-GB" dirty="0" smtClean="0">
                <a:solidFill>
                  <a:srgbClr val="003300"/>
                </a:solidFill>
                <a:sym typeface="Gill Sans" charset="0"/>
              </a:rPr>
              <a:t> 2009)</a:t>
            </a:r>
          </a:p>
          <a:p>
            <a:pPr marL="346075" lvl="1" indent="-346075">
              <a:buFont typeface="Arial" pitchFamily="34" charset="0"/>
              <a:buChar char="•"/>
              <a:defRPr/>
            </a:pPr>
            <a:endParaRPr lang="en-GB" dirty="0" smtClean="0">
              <a:solidFill>
                <a:srgbClr val="003300"/>
              </a:solidFill>
              <a:sym typeface="Gill Sans" charset="0"/>
            </a:endParaRPr>
          </a:p>
          <a:p>
            <a:pPr marL="346075" lvl="1" indent="-346075">
              <a:buNone/>
              <a:defRPr/>
            </a:pPr>
            <a:r>
              <a:rPr lang="en-GB" dirty="0" smtClean="0">
                <a:solidFill>
                  <a:srgbClr val="003300"/>
                </a:solidFill>
                <a:sym typeface="Gill Sans" charset="0"/>
              </a:rPr>
              <a:t>Measures in </a:t>
            </a:r>
            <a:r>
              <a:rPr lang="en-GB" dirty="0" err="1" smtClean="0">
                <a:solidFill>
                  <a:srgbClr val="003300"/>
                </a:solidFill>
                <a:sym typeface="Gill Sans" charset="0"/>
              </a:rPr>
              <a:t>HDR</a:t>
            </a:r>
            <a:r>
              <a:rPr lang="en-GB" dirty="0" smtClean="0">
                <a:solidFill>
                  <a:srgbClr val="003300"/>
                </a:solidFill>
                <a:sym typeface="Gill Sans" charset="0"/>
              </a:rPr>
              <a:t> sparked interest and debate (</a:t>
            </a:r>
            <a:r>
              <a:rPr lang="en-GB" dirty="0" err="1" smtClean="0">
                <a:solidFill>
                  <a:srgbClr val="003300"/>
                </a:solidFill>
                <a:sym typeface="Gill Sans" charset="0"/>
              </a:rPr>
              <a:t>UNDP</a:t>
            </a:r>
            <a:r>
              <a:rPr lang="en-GB" dirty="0" smtClean="0">
                <a:solidFill>
                  <a:srgbClr val="003300"/>
                </a:solidFill>
                <a:sym typeface="Gill Sans" charset="0"/>
              </a:rPr>
              <a:t> 2010)</a:t>
            </a:r>
          </a:p>
          <a:p>
            <a:pPr marL="346075" lvl="1" indent="-346075">
              <a:buFont typeface="Arial" pitchFamily="34" charset="0"/>
              <a:buChar char="•"/>
              <a:defRPr/>
            </a:pPr>
            <a:endParaRPr lang="en-GB" dirty="0" smtClean="0">
              <a:solidFill>
                <a:srgbClr val="003300"/>
              </a:solidFill>
              <a:sym typeface="Gill Sans" charset="0"/>
            </a:endParaRPr>
          </a:p>
          <a:p>
            <a:pPr marL="346075" lvl="1" indent="-346075">
              <a:buNone/>
              <a:defRPr/>
            </a:pPr>
            <a:r>
              <a:rPr lang="en-GB" dirty="0" smtClean="0">
                <a:solidFill>
                  <a:srgbClr val="003300"/>
                </a:solidFill>
                <a:sym typeface="Gill Sans" charset="0"/>
              </a:rPr>
              <a:t>Post-2015 requires re-thinking Data and </a:t>
            </a:r>
            <a:r>
              <a:rPr lang="en-GB" u="sng" dirty="0" smtClean="0">
                <a:solidFill>
                  <a:srgbClr val="003300"/>
                </a:solidFill>
                <a:sym typeface="Gill Sans" charset="0"/>
              </a:rPr>
              <a:t>Measures</a:t>
            </a:r>
            <a:r>
              <a:rPr lang="en-GB" dirty="0" smtClean="0">
                <a:solidFill>
                  <a:srgbClr val="003300"/>
                </a:solidFill>
                <a:sym typeface="Gill Sans" charset="0"/>
              </a:rPr>
              <a:t> </a:t>
            </a:r>
          </a:p>
          <a:p>
            <a:endParaRPr lang="en-GB" dirty="0" smtClean="0">
              <a:solidFill>
                <a:srgbClr val="003300"/>
              </a:solidFill>
            </a:endParaRPr>
          </a:p>
          <a:p>
            <a:pPr eaLnBrk="1" hangingPunct="1"/>
            <a:endParaRPr lang="en-GB" dirty="0" smtClean="0">
              <a:latin typeface="Times" charset="0"/>
            </a:endParaRPr>
          </a:p>
        </p:txBody>
      </p:sp>
    </p:spTree>
    <p:extLst>
      <p:ext uri="{BB962C8B-B14F-4D97-AF65-F5344CB8AC3E}">
        <p14:creationId xmlns:p14="http://schemas.microsoft.com/office/powerpoint/2010/main" val="744996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25</a:t>
            </a:fld>
            <a:endParaRPr lang="tr-TR"/>
          </a:p>
        </p:txBody>
      </p:sp>
    </p:spTree>
    <p:extLst>
      <p:ext uri="{BB962C8B-B14F-4D97-AF65-F5344CB8AC3E}">
        <p14:creationId xmlns:p14="http://schemas.microsoft.com/office/powerpoint/2010/main" val="306619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26</a:t>
            </a:fld>
            <a:endParaRPr lang="tr-TR"/>
          </a:p>
        </p:txBody>
      </p:sp>
    </p:spTree>
    <p:extLst>
      <p:ext uri="{BB962C8B-B14F-4D97-AF65-F5344CB8AC3E}">
        <p14:creationId xmlns:p14="http://schemas.microsoft.com/office/powerpoint/2010/main" val="30661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27</a:t>
            </a:fld>
            <a:endParaRPr lang="tr-TR"/>
          </a:p>
        </p:txBody>
      </p:sp>
    </p:spTree>
    <p:extLst>
      <p:ext uri="{BB962C8B-B14F-4D97-AF65-F5344CB8AC3E}">
        <p14:creationId xmlns:p14="http://schemas.microsoft.com/office/powerpoint/2010/main" val="30661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28</a:t>
            </a:fld>
            <a:endParaRPr lang="tr-TR"/>
          </a:p>
        </p:txBody>
      </p:sp>
    </p:spTree>
    <p:extLst>
      <p:ext uri="{BB962C8B-B14F-4D97-AF65-F5344CB8AC3E}">
        <p14:creationId xmlns:p14="http://schemas.microsoft.com/office/powerpoint/2010/main" val="30661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Poverty is a complicated phenomenon that goes </a:t>
            </a:r>
            <a:r>
              <a:rPr lang="tr-TR" sz="1200" b="1" kern="1200" dirty="0" smtClean="0">
                <a:solidFill>
                  <a:schemeClr val="tx1"/>
                </a:solidFill>
                <a:effectLst/>
                <a:latin typeface="+mn-lt"/>
                <a:ea typeface="+mn-ea"/>
                <a:cs typeface="+mn-cs"/>
              </a:rPr>
              <a:t>beyond the monetary terms</a:t>
            </a:r>
            <a:r>
              <a:rPr lang="tr-TR" sz="1200" kern="1200" dirty="0" smtClean="0">
                <a:solidFill>
                  <a:schemeClr val="tx1"/>
                </a:solidFill>
                <a:effectLst/>
                <a:latin typeface="+mn-lt"/>
                <a:ea typeface="+mn-ea"/>
                <a:cs typeface="+mn-cs"/>
              </a:rPr>
              <a:t>. From this standpoint, poverty arises not only when people have inadequate income, but also when they lack key capabilities or education, have poor health or insecurity, or when they experience the absence of rights. </a:t>
            </a:r>
          </a:p>
        </p:txBody>
      </p:sp>
      <p:sp>
        <p:nvSpPr>
          <p:cNvPr id="4" name="Slide Number Placeholder 3"/>
          <p:cNvSpPr>
            <a:spLocks noGrp="1"/>
          </p:cNvSpPr>
          <p:nvPr>
            <p:ph type="sldNum" sz="quarter" idx="10"/>
          </p:nvPr>
        </p:nvSpPr>
        <p:spPr/>
        <p:txBody>
          <a:bodyPr/>
          <a:lstStyle/>
          <a:p>
            <a:fld id="{ADE7B28C-E335-45C9-B22C-89BC60C52B70}" type="slidenum">
              <a:rPr lang="tr-TR" smtClean="0"/>
              <a:t>4</a:t>
            </a:fld>
            <a:endParaRPr lang="tr-TR"/>
          </a:p>
        </p:txBody>
      </p:sp>
    </p:spTree>
    <p:extLst>
      <p:ext uri="{BB962C8B-B14F-4D97-AF65-F5344CB8AC3E}">
        <p14:creationId xmlns:p14="http://schemas.microsoft.com/office/powerpoint/2010/main" val="932926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Reduction of </a:t>
            </a:r>
            <a:r>
              <a:rPr lang="en-GB" sz="1200" b="1" kern="1200" dirty="0" smtClean="0">
                <a:solidFill>
                  <a:schemeClr val="tx1"/>
                </a:solidFill>
                <a:effectLst/>
                <a:latin typeface="+mn-lt"/>
                <a:ea typeface="+mn-ea"/>
                <a:cs typeface="+mn-cs"/>
              </a:rPr>
              <a:t>income poverty</a:t>
            </a:r>
            <a:r>
              <a:rPr lang="en-GB" sz="1200" kern="1200" dirty="0" smtClean="0">
                <a:solidFill>
                  <a:schemeClr val="tx1"/>
                </a:solidFill>
                <a:effectLst/>
                <a:latin typeface="+mn-lt"/>
                <a:ea typeface="+mn-ea"/>
                <a:cs typeface="+mn-cs"/>
              </a:rPr>
              <a:t> is important but not sufficient as </a:t>
            </a:r>
            <a:r>
              <a:rPr lang="en-US" sz="1200" kern="1200" dirty="0" smtClean="0">
                <a:solidFill>
                  <a:schemeClr val="tx1"/>
                </a:solidFill>
                <a:effectLst/>
                <a:latin typeface="+mn-lt"/>
                <a:ea typeface="+mn-ea"/>
                <a:cs typeface="+mn-cs"/>
              </a:rPr>
              <a:t>decline in income poverty does not reduce other </a:t>
            </a:r>
            <a:r>
              <a:rPr lang="en-US" sz="1200" b="1" kern="1200" dirty="0" smtClean="0">
                <a:solidFill>
                  <a:schemeClr val="tx1"/>
                </a:solidFill>
                <a:effectLst/>
                <a:latin typeface="+mn-lt"/>
                <a:ea typeface="+mn-ea"/>
                <a:cs typeface="+mn-cs"/>
              </a:rPr>
              <a:t>MDG deprivations </a:t>
            </a:r>
            <a:r>
              <a:rPr lang="en-US" sz="1200" kern="1200" dirty="0" smtClean="0">
                <a:solidFill>
                  <a:schemeClr val="tx1"/>
                </a:solidFill>
                <a:effectLst/>
                <a:latin typeface="+mn-lt"/>
                <a:ea typeface="+mn-ea"/>
                <a:cs typeface="+mn-cs"/>
              </a:rPr>
              <a:t>automatically.  Hence, m</a:t>
            </a:r>
            <a:r>
              <a:rPr lang="tr-TR" sz="1200" kern="1200" dirty="0" smtClean="0">
                <a:solidFill>
                  <a:schemeClr val="tx1"/>
                </a:solidFill>
                <a:effectLst/>
                <a:latin typeface="+mn-lt"/>
                <a:ea typeface="+mn-ea"/>
                <a:cs typeface="+mn-cs"/>
              </a:rPr>
              <a:t>ore attention should be devoted to capture </a:t>
            </a:r>
            <a:r>
              <a:rPr lang="en-GB" sz="1200" kern="1200" dirty="0" smtClean="0">
                <a:solidFill>
                  <a:schemeClr val="tx1"/>
                </a:solidFill>
                <a:effectLst/>
                <a:latin typeface="+mn-lt"/>
                <a:ea typeface="+mn-ea"/>
                <a:cs typeface="+mn-cs"/>
              </a:rPr>
              <a:t>joint distribution of deprivations and to investigate the non-monetary terms of poverty</a:t>
            </a:r>
            <a:r>
              <a:rPr lang="tr-TR"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ADE7B28C-E335-45C9-B22C-89BC60C52B70}" type="slidenum">
              <a:rPr lang="tr-TR" smtClean="0"/>
              <a:t>5</a:t>
            </a:fld>
            <a:endParaRPr lang="tr-TR"/>
          </a:p>
        </p:txBody>
      </p:sp>
    </p:spTree>
    <p:extLst>
      <p:ext uri="{BB962C8B-B14F-4D97-AF65-F5344CB8AC3E}">
        <p14:creationId xmlns:p14="http://schemas.microsoft.com/office/powerpoint/2010/main" val="2962945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7</a:t>
            </a:fld>
            <a:endParaRPr lang="tr-TR"/>
          </a:p>
        </p:txBody>
      </p:sp>
    </p:spTree>
    <p:extLst>
      <p:ext uri="{BB962C8B-B14F-4D97-AF65-F5344CB8AC3E}">
        <p14:creationId xmlns:p14="http://schemas.microsoft.com/office/powerpoint/2010/main" val="1468889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lIns="82365" tIns="41182" rIns="82365" bIns="41182"/>
          <a:lstStyle/>
          <a:p>
            <a:fld id="{CE831417-ABAE-486D-B8F9-BAA0A199A656}" type="slidenum">
              <a:rPr lang="en-US" smtClean="0">
                <a:latin typeface="Times" charset="0"/>
              </a:rPr>
              <a:pPr/>
              <a:t>9</a:t>
            </a:fld>
            <a:endParaRPr lang="en-US" smtClean="0">
              <a:latin typeface="Times"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en-GB" smtClean="0">
              <a:latin typeface="Times" charset="0"/>
            </a:endParaRPr>
          </a:p>
        </p:txBody>
      </p:sp>
    </p:spTree>
    <p:extLst>
      <p:ext uri="{BB962C8B-B14F-4D97-AF65-F5344CB8AC3E}">
        <p14:creationId xmlns:p14="http://schemas.microsoft.com/office/powerpoint/2010/main" val="1815600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p:spPr>
        <p:txBody>
          <a:bodyPr/>
          <a:lstStyle/>
          <a:p>
            <a:pPr eaLnBrk="1" hangingPunct="1"/>
            <a:endParaRPr lang="en-GB" smtClean="0">
              <a:latin typeface="Gill Sans"/>
            </a:endParaRPr>
          </a:p>
        </p:txBody>
      </p:sp>
    </p:spTree>
    <p:extLst>
      <p:ext uri="{BB962C8B-B14F-4D97-AF65-F5344CB8AC3E}">
        <p14:creationId xmlns:p14="http://schemas.microsoft.com/office/powerpoint/2010/main" val="844246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t>The MPI uses 10 indicators to identify deprivations across the same three dimensions of HDI: education, health and living standards. Each dimension is equally weighted, each indicator within a dimension is also equally weighted, and these weights are shown in brackets within the diagram.  </a:t>
            </a:r>
            <a:endParaRPr lang="tr-TR" dirty="0" smtClean="0"/>
          </a:p>
          <a:p>
            <a:endParaRPr lang="tr-TR" dirty="0"/>
          </a:p>
        </p:txBody>
      </p:sp>
      <p:sp>
        <p:nvSpPr>
          <p:cNvPr id="4" name="Slide Number Placeholder 3"/>
          <p:cNvSpPr>
            <a:spLocks noGrp="1"/>
          </p:cNvSpPr>
          <p:nvPr>
            <p:ph type="sldNum" sz="quarter" idx="10"/>
          </p:nvPr>
        </p:nvSpPr>
        <p:spPr/>
        <p:txBody>
          <a:bodyPr/>
          <a:lstStyle/>
          <a:p>
            <a:fld id="{ADE7B28C-E335-45C9-B22C-89BC60C52B70}" type="slidenum">
              <a:rPr lang="tr-TR" smtClean="0"/>
              <a:t>11</a:t>
            </a:fld>
            <a:endParaRPr lang="tr-TR"/>
          </a:p>
        </p:txBody>
      </p:sp>
    </p:spTree>
    <p:extLst>
      <p:ext uri="{BB962C8B-B14F-4D97-AF65-F5344CB8AC3E}">
        <p14:creationId xmlns:p14="http://schemas.microsoft.com/office/powerpoint/2010/main" val="4185755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t>A person is identified as </a:t>
            </a:r>
            <a:r>
              <a:rPr lang="en-GB" dirty="0" err="1" smtClean="0"/>
              <a:t>multidimensionally</a:t>
            </a:r>
            <a:r>
              <a:rPr lang="en-GB" dirty="0" smtClean="0"/>
              <a:t> poor (or ‘MPI poor’) if they are deprived in at least one third of the weighted indicators shown below; in other words, the </a:t>
            </a:r>
            <a:r>
              <a:rPr lang="en-GB" b="1" dirty="0" err="1" smtClean="0"/>
              <a:t>cutoff</a:t>
            </a:r>
            <a:r>
              <a:rPr lang="en-GB" b="1" dirty="0" smtClean="0"/>
              <a:t> for poverty (k) is 33.33%</a:t>
            </a:r>
            <a:r>
              <a:rPr lang="en-GB" dirty="0" smtClean="0"/>
              <a:t>. </a:t>
            </a:r>
            <a:endParaRPr lang="tr-TR" dirty="0" smtClean="0"/>
          </a:p>
          <a:p>
            <a:pPr lvl="0"/>
            <a:r>
              <a:rPr lang="en-GB" dirty="0" smtClean="0"/>
              <a:t>The MPI is calculated by multiplying the incidence of poverty by the average intensity of poverty across the poor; as a result, it reflects both the share of people in poverty and the degree to which they are deprived. </a:t>
            </a:r>
            <a:r>
              <a:rPr lang="en-GB" i="1" dirty="0" smtClean="0"/>
              <a:t>MPI score value ranges from 0 to 1.</a:t>
            </a:r>
            <a:endParaRPr lang="tr-TR" dirty="0" smtClean="0"/>
          </a:p>
        </p:txBody>
      </p:sp>
      <p:sp>
        <p:nvSpPr>
          <p:cNvPr id="4" name="Slide Number Placeholder 3"/>
          <p:cNvSpPr>
            <a:spLocks noGrp="1"/>
          </p:cNvSpPr>
          <p:nvPr>
            <p:ph type="sldNum" sz="quarter" idx="10"/>
          </p:nvPr>
        </p:nvSpPr>
        <p:spPr/>
        <p:txBody>
          <a:bodyPr/>
          <a:lstStyle/>
          <a:p>
            <a:fld id="{ADE7B28C-E335-45C9-B22C-89BC60C52B70}" type="slidenum">
              <a:rPr lang="tr-TR" smtClean="0"/>
              <a:t>12</a:t>
            </a:fld>
            <a:endParaRPr lang="tr-TR"/>
          </a:p>
        </p:txBody>
      </p:sp>
    </p:spTree>
    <p:extLst>
      <p:ext uri="{BB962C8B-B14F-4D97-AF65-F5344CB8AC3E}">
        <p14:creationId xmlns:p14="http://schemas.microsoft.com/office/powerpoint/2010/main" val="1845796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E18CA0E-1A7A-43E7-9A55-3BA6272E15BB}" type="datetimeFigureOut">
              <a:rPr lang="tr-TR" smtClean="0"/>
              <a:t>7.8.2014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171674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E18CA0E-1A7A-43E7-9A55-3BA6272E15BB}" type="datetimeFigureOut">
              <a:rPr lang="tr-TR" smtClean="0"/>
              <a:t>7.8.2014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231473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E18CA0E-1A7A-43E7-9A55-3BA6272E15BB}" type="datetimeFigureOut">
              <a:rPr lang="tr-TR" smtClean="0"/>
              <a:t>7.8.2014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4000533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F0D175-28BA-48CB-B245-9727E2A7D305}" type="slidenum">
              <a:rPr lang="en-US"/>
              <a:pPr>
                <a:defRPr/>
              </a:pPr>
              <a:t>‹#›</a:t>
            </a:fld>
            <a:endParaRPr lang="en-US"/>
          </a:p>
        </p:txBody>
      </p:sp>
    </p:spTree>
    <p:extLst>
      <p:ext uri="{BB962C8B-B14F-4D97-AF65-F5344CB8AC3E}">
        <p14:creationId xmlns:p14="http://schemas.microsoft.com/office/powerpoint/2010/main" val="2509322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E18CA0E-1A7A-43E7-9A55-3BA6272E15BB}" type="datetimeFigureOut">
              <a:rPr lang="tr-TR" smtClean="0"/>
              <a:t>7.8.2014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1565047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18CA0E-1A7A-43E7-9A55-3BA6272E15BB}" type="datetimeFigureOut">
              <a:rPr lang="tr-TR" smtClean="0"/>
              <a:t>7.8.2014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235588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E18CA0E-1A7A-43E7-9A55-3BA6272E15BB}" type="datetimeFigureOut">
              <a:rPr lang="tr-TR" smtClean="0"/>
              <a:t>7.8.2014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390230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E18CA0E-1A7A-43E7-9A55-3BA6272E15BB}" type="datetimeFigureOut">
              <a:rPr lang="tr-TR" smtClean="0"/>
              <a:t>7.8.2014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274462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E18CA0E-1A7A-43E7-9A55-3BA6272E15BB}" type="datetimeFigureOut">
              <a:rPr lang="tr-TR" smtClean="0"/>
              <a:t>7.8.2014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228598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8CA0E-1A7A-43E7-9A55-3BA6272E15BB}" type="datetimeFigureOut">
              <a:rPr lang="tr-TR" smtClean="0"/>
              <a:t>7.8.2014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159267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18CA0E-1A7A-43E7-9A55-3BA6272E15BB}" type="datetimeFigureOut">
              <a:rPr lang="tr-TR" smtClean="0"/>
              <a:t>7.8.2014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2600335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18CA0E-1A7A-43E7-9A55-3BA6272E15BB}" type="datetimeFigureOut">
              <a:rPr lang="tr-TR" smtClean="0"/>
              <a:t>7.8.2014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0AA739-A67A-4974-B6A1-EC3D44358FD5}" type="slidenum">
              <a:rPr lang="tr-TR" smtClean="0"/>
              <a:t>‹#›</a:t>
            </a:fld>
            <a:endParaRPr lang="tr-TR"/>
          </a:p>
        </p:txBody>
      </p:sp>
    </p:spTree>
    <p:extLst>
      <p:ext uri="{BB962C8B-B14F-4D97-AF65-F5344CB8AC3E}">
        <p14:creationId xmlns:p14="http://schemas.microsoft.com/office/powerpoint/2010/main" val="1238843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18CA0E-1A7A-43E7-9A55-3BA6272E15BB}" type="datetimeFigureOut">
              <a:rPr lang="tr-TR" smtClean="0"/>
              <a:t>7.8.2014</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0AA739-A67A-4974-B6A1-EC3D44358FD5}" type="slidenum">
              <a:rPr lang="tr-TR" smtClean="0"/>
              <a:t>‹#›</a:t>
            </a:fld>
            <a:endParaRPr lang="tr-TR"/>
          </a:p>
        </p:txBody>
      </p:sp>
    </p:spTree>
    <p:extLst>
      <p:ext uri="{BB962C8B-B14F-4D97-AF65-F5344CB8AC3E}">
        <p14:creationId xmlns:p14="http://schemas.microsoft.com/office/powerpoint/2010/main" val="3733190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348880"/>
            <a:ext cx="9144000" cy="1758057"/>
          </a:xfrm>
          <a:solidFill>
            <a:schemeClr val="accent5"/>
          </a:solidFill>
        </p:spPr>
        <p:txBody>
          <a:bodyPr lIns="72000" tIns="36000" rIns="72000" bIns="36000">
            <a:noAutofit/>
          </a:bodyPr>
          <a:lstStyle/>
          <a:p>
            <a:r>
              <a:rPr lang="tr-TR" sz="3600" b="1" cap="all" dirty="0" smtClean="0">
                <a:solidFill>
                  <a:srgbClr val="003300"/>
                </a:solidFill>
                <a:latin typeface="Times New Roman" panose="02020603050405020304" pitchFamily="18" charset="0"/>
                <a:cs typeface="Times New Roman" panose="02020603050405020304" pitchFamily="18" charset="0"/>
              </a:rPr>
              <a:t>Enhancing national capacities </a:t>
            </a:r>
            <a:br>
              <a:rPr lang="tr-TR" sz="3600" b="1" cap="all" dirty="0" smtClean="0">
                <a:solidFill>
                  <a:srgbClr val="003300"/>
                </a:solidFill>
                <a:latin typeface="Times New Roman" panose="02020603050405020304" pitchFamily="18" charset="0"/>
                <a:cs typeface="Times New Roman" panose="02020603050405020304" pitchFamily="18" charset="0"/>
              </a:rPr>
            </a:br>
            <a:r>
              <a:rPr lang="tr-TR" sz="3600" b="1" cap="all" dirty="0" smtClean="0">
                <a:solidFill>
                  <a:srgbClr val="003300"/>
                </a:solidFill>
                <a:latin typeface="Times New Roman" panose="02020603050405020304" pitchFamily="18" charset="0"/>
                <a:cs typeface="Times New Roman" panose="02020603050405020304" pitchFamily="18" charset="0"/>
              </a:rPr>
              <a:t>in  poverty statistics</a:t>
            </a:r>
            <a:endParaRPr lang="en-US" sz="3600" b="1" cap="all" dirty="0">
              <a:solidFill>
                <a:srgbClr val="003300"/>
              </a:solidFill>
              <a:latin typeface="Times New Roman" panose="02020603050405020304" pitchFamily="18" charset="0"/>
              <a:cs typeface="Times New Roman" panose="02020603050405020304" pitchFamily="18" charset="0"/>
            </a:endParaRPr>
          </a:p>
        </p:txBody>
      </p:sp>
      <p:pic>
        <p:nvPicPr>
          <p:cNvPr id="6"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476672"/>
            <a:ext cx="3780000" cy="1080000"/>
          </a:xfrm>
          <a:prstGeom prst="rect">
            <a:avLst/>
          </a:prstGeom>
        </p:spPr>
      </p:pic>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548680"/>
            <a:ext cx="1260000" cy="1260000"/>
          </a:xfrm>
          <a:prstGeom prst="rect">
            <a:avLst/>
          </a:prstGeom>
        </p:spPr>
      </p:pic>
      <p:pic>
        <p:nvPicPr>
          <p:cNvPr id="9" name="Picture 2"/>
          <p:cNvPicPr>
            <a:picLocks noChangeAspect="1" noChangeArrowheads="1"/>
          </p:cNvPicPr>
          <p:nvPr/>
        </p:nvPicPr>
        <p:blipFill>
          <a:blip r:embed="rId4"/>
          <a:srcRect/>
          <a:stretch>
            <a:fillRect/>
          </a:stretch>
        </p:blipFill>
        <p:spPr bwMode="auto">
          <a:xfrm>
            <a:off x="7308304" y="476672"/>
            <a:ext cx="1209675" cy="1168400"/>
          </a:xfrm>
          <a:prstGeom prst="rect">
            <a:avLst/>
          </a:prstGeom>
          <a:noFill/>
          <a:ln>
            <a:noFill/>
          </a:ln>
          <a:effectLst>
            <a:outerShdw blurRad="127000" dist="76199" dir="19080006" algn="ctr" rotWithShape="0">
              <a:srgbClr val="FFFFFF">
                <a:alpha val="7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 name="TextBox 2"/>
          <p:cNvSpPr txBox="1"/>
          <p:nvPr/>
        </p:nvSpPr>
        <p:spPr>
          <a:xfrm>
            <a:off x="323528" y="4581128"/>
            <a:ext cx="8352928" cy="1292662"/>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REPORT OUTLINE &amp; PRELIMINARY QUESTIONNAIRE</a:t>
            </a:r>
          </a:p>
          <a:p>
            <a:pPr algn="ctr"/>
            <a:endParaRPr lang="tr-TR" b="1" dirty="0">
              <a:latin typeface="Times New Roman" panose="02020603050405020304" pitchFamily="18" charset="0"/>
              <a:cs typeface="Times New Roman" panose="02020603050405020304" pitchFamily="18" charset="0"/>
            </a:endParaRPr>
          </a:p>
          <a:p>
            <a:pPr algn="ctr"/>
            <a:r>
              <a:rPr lang="tr-TR" b="1" dirty="0" smtClean="0">
                <a:latin typeface="Times New Roman" panose="02020603050405020304" pitchFamily="18" charset="0"/>
                <a:cs typeface="Times New Roman" panose="02020603050405020304" pitchFamily="18" charset="0"/>
              </a:rPr>
              <a:t>7- 8 August 2014</a:t>
            </a:r>
          </a:p>
          <a:p>
            <a:pPr algn="ctr"/>
            <a:r>
              <a:rPr lang="tr-TR" b="1" dirty="0" smtClean="0">
                <a:latin typeface="Times New Roman" panose="02020603050405020304" pitchFamily="18" charset="0"/>
                <a:cs typeface="Times New Roman" panose="02020603050405020304" pitchFamily="18" charset="0"/>
              </a:rPr>
              <a:t>Ankara, Turkey</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5578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0" y="0"/>
            <a:ext cx="9144000" cy="764704"/>
          </a:xfrm>
          <a:solidFill>
            <a:schemeClr val="accent5"/>
          </a:solidFill>
        </p:spPr>
        <p:txBody>
          <a:bodyPr anchor="t"/>
          <a:lstStyle/>
          <a:p>
            <a:pPr eaLnBrk="1" hangingPunct="1"/>
            <a:r>
              <a:rPr lang="en-GB" sz="3600" b="1" dirty="0" smtClean="0">
                <a:solidFill>
                  <a:srgbClr val="003300"/>
                </a:solidFill>
                <a:latin typeface="Times New Roman" panose="02020603050405020304" pitchFamily="18" charset="0"/>
                <a:cs typeface="Times New Roman" panose="02020603050405020304" pitchFamily="18" charset="0"/>
              </a:rPr>
              <a:t>The Adjusted Headcount Ratio (</a:t>
            </a:r>
            <a:r>
              <a:rPr lang="en-GB" sz="3600" b="1" i="1" dirty="0" smtClean="0">
                <a:solidFill>
                  <a:srgbClr val="003300"/>
                </a:solidFill>
                <a:latin typeface="Times New Roman" panose="02020603050405020304" pitchFamily="18" charset="0"/>
                <a:cs typeface="Times New Roman" panose="02020603050405020304" pitchFamily="18" charset="0"/>
              </a:rPr>
              <a:t>M</a:t>
            </a:r>
            <a:r>
              <a:rPr lang="en-GB" sz="3600" b="1" baseline="-25000" dirty="0" smtClean="0">
                <a:solidFill>
                  <a:srgbClr val="003300"/>
                </a:solidFill>
                <a:latin typeface="Times New Roman" panose="02020603050405020304" pitchFamily="18" charset="0"/>
                <a:cs typeface="Times New Roman" panose="02020603050405020304" pitchFamily="18" charset="0"/>
              </a:rPr>
              <a:t>0</a:t>
            </a:r>
            <a:r>
              <a:rPr lang="en-GB" sz="3600" b="1" dirty="0" smtClean="0">
                <a:solidFill>
                  <a:srgbClr val="003300"/>
                </a:solidFill>
                <a:latin typeface="Times New Roman" panose="02020603050405020304" pitchFamily="18" charset="0"/>
                <a:cs typeface="Times New Roman" panose="02020603050405020304" pitchFamily="18" charset="0"/>
              </a:rPr>
              <a:t>)</a:t>
            </a:r>
            <a:endParaRPr lang="en-US" sz="3600" b="1" dirty="0" smtClean="0">
              <a:solidFill>
                <a:srgbClr val="003300"/>
              </a:solidFill>
              <a:latin typeface="Times New Roman" panose="02020603050405020304" pitchFamily="18" charset="0"/>
              <a:cs typeface="Times New Roman" panose="02020603050405020304" pitchFamily="18" charset="0"/>
            </a:endParaRPr>
          </a:p>
        </p:txBody>
      </p:sp>
      <p:sp>
        <p:nvSpPr>
          <p:cNvPr id="16388" name="Content Placeholder 2"/>
          <p:cNvSpPr>
            <a:spLocks noGrp="1"/>
          </p:cNvSpPr>
          <p:nvPr>
            <p:ph idx="1"/>
          </p:nvPr>
        </p:nvSpPr>
        <p:spPr>
          <a:xfrm>
            <a:off x="395536" y="764704"/>
            <a:ext cx="8424614" cy="4824536"/>
          </a:xfrm>
        </p:spPr>
        <p:txBody>
          <a:bodyPr>
            <a:normAutofit fontScale="70000" lnSpcReduction="20000"/>
          </a:bodyPr>
          <a:lstStyle/>
          <a:p>
            <a:pPr algn="just">
              <a:buNone/>
            </a:pPr>
            <a:r>
              <a:rPr lang="en-US" sz="3300" dirty="0">
                <a:solidFill>
                  <a:srgbClr val="003300"/>
                </a:solidFill>
                <a:latin typeface="Times New Roman" panose="02020603050405020304" pitchFamily="18" charset="0"/>
                <a:cs typeface="Times New Roman" panose="02020603050405020304" pitchFamily="18" charset="0"/>
              </a:rPr>
              <a:t>One </a:t>
            </a:r>
            <a:r>
              <a:rPr lang="en-US" sz="3300" dirty="0" smtClean="0">
                <a:solidFill>
                  <a:srgbClr val="003300"/>
                </a:solidFill>
                <a:latin typeface="Times New Roman" panose="02020603050405020304" pitchFamily="18" charset="0"/>
                <a:cs typeface="Times New Roman" panose="02020603050405020304" pitchFamily="18" charset="0"/>
              </a:rPr>
              <a:t>such</a:t>
            </a:r>
            <a:r>
              <a:rPr lang="tr-TR" sz="3300" dirty="0" smtClean="0">
                <a:solidFill>
                  <a:srgbClr val="003300"/>
                </a:solidFill>
                <a:latin typeface="Times New Roman" panose="02020603050405020304" pitchFamily="18" charset="0"/>
                <a:cs typeface="Times New Roman" panose="02020603050405020304" pitchFamily="18" charset="0"/>
              </a:rPr>
              <a:t> muldimensional poverty </a:t>
            </a:r>
            <a:r>
              <a:rPr lang="en-US" sz="3300" dirty="0" smtClean="0">
                <a:solidFill>
                  <a:srgbClr val="003300"/>
                </a:solidFill>
                <a:latin typeface="Times New Roman" panose="02020603050405020304" pitchFamily="18" charset="0"/>
                <a:cs typeface="Times New Roman" panose="02020603050405020304" pitchFamily="18" charset="0"/>
              </a:rPr>
              <a:t>measure </a:t>
            </a:r>
            <a:r>
              <a:rPr lang="en-US" sz="3300" dirty="0">
                <a:solidFill>
                  <a:srgbClr val="003300"/>
                </a:solidFill>
                <a:latin typeface="Times New Roman" panose="02020603050405020304" pitchFamily="18" charset="0"/>
                <a:cs typeface="Times New Roman" panose="02020603050405020304" pitchFamily="18" charset="0"/>
              </a:rPr>
              <a:t>with certain meaningful properties has been proposed by </a:t>
            </a:r>
            <a:r>
              <a:rPr lang="en-US" sz="3300" dirty="0" err="1">
                <a:solidFill>
                  <a:srgbClr val="003300"/>
                </a:solidFill>
                <a:latin typeface="Times New Roman" panose="02020603050405020304" pitchFamily="18" charset="0"/>
                <a:cs typeface="Times New Roman" panose="02020603050405020304" pitchFamily="18" charset="0"/>
              </a:rPr>
              <a:t>Alkire</a:t>
            </a:r>
            <a:r>
              <a:rPr lang="en-US" sz="3300" dirty="0">
                <a:solidFill>
                  <a:srgbClr val="003300"/>
                </a:solidFill>
                <a:latin typeface="Times New Roman" panose="02020603050405020304" pitchFamily="18" charset="0"/>
                <a:cs typeface="Times New Roman" panose="02020603050405020304" pitchFamily="18" charset="0"/>
              </a:rPr>
              <a:t> and Foster (2011 </a:t>
            </a:r>
            <a:r>
              <a:rPr lang="en-US" sz="3300" i="1" dirty="0" err="1">
                <a:solidFill>
                  <a:srgbClr val="003300"/>
                </a:solidFill>
                <a:latin typeface="Times New Roman" panose="02020603050405020304" pitchFamily="18" charset="0"/>
                <a:cs typeface="Times New Roman" panose="02020603050405020304" pitchFamily="18" charset="0"/>
              </a:rPr>
              <a:t>JPubE</a:t>
            </a:r>
            <a:r>
              <a:rPr lang="en-US" sz="3300" dirty="0">
                <a:solidFill>
                  <a:srgbClr val="003300"/>
                </a:solidFill>
                <a:latin typeface="Times New Roman" panose="02020603050405020304" pitchFamily="18" charset="0"/>
                <a:cs typeface="Times New Roman" panose="02020603050405020304" pitchFamily="18" charset="0"/>
              </a:rPr>
              <a:t>)</a:t>
            </a:r>
          </a:p>
          <a:p>
            <a:pPr lvl="1" algn="just"/>
            <a:r>
              <a:rPr lang="en-US" sz="3300" b="1" dirty="0">
                <a:solidFill>
                  <a:srgbClr val="003300"/>
                </a:solidFill>
                <a:latin typeface="Times New Roman" panose="02020603050405020304" pitchFamily="18" charset="0"/>
                <a:cs typeface="Times New Roman" panose="02020603050405020304" pitchFamily="18" charset="0"/>
              </a:rPr>
              <a:t>The Adjusted Headcount Ratio</a:t>
            </a:r>
            <a:endParaRPr lang="en-GB" sz="3300" b="1" dirty="0">
              <a:solidFill>
                <a:srgbClr val="003300"/>
              </a:solidFill>
              <a:latin typeface="Times New Roman" panose="02020603050405020304" pitchFamily="18" charset="0"/>
              <a:cs typeface="Times New Roman" panose="02020603050405020304" pitchFamily="18" charset="0"/>
            </a:endParaRPr>
          </a:p>
          <a:p>
            <a:pPr>
              <a:buNone/>
              <a:defRPr/>
            </a:pPr>
            <a:endParaRPr lang="tr-TR" sz="2800" dirty="0" smtClean="0">
              <a:solidFill>
                <a:srgbClr val="003300"/>
              </a:solidFill>
              <a:latin typeface="Times New Roman" panose="02020603050405020304" pitchFamily="18" charset="0"/>
              <a:cs typeface="Times New Roman" panose="02020603050405020304" pitchFamily="18" charset="0"/>
              <a:sym typeface="Lucida Grande" charset="0"/>
            </a:endParaRPr>
          </a:p>
          <a:p>
            <a:pPr>
              <a:buNone/>
              <a:defRPr/>
            </a:pPr>
            <a:r>
              <a:rPr lang="en-GB" sz="3600" dirty="0" smtClean="0">
                <a:solidFill>
                  <a:srgbClr val="003300"/>
                </a:solidFill>
                <a:latin typeface="Times New Roman" panose="02020603050405020304" pitchFamily="18" charset="0"/>
                <a:cs typeface="Times New Roman" panose="02020603050405020304" pitchFamily="18" charset="0"/>
                <a:sym typeface="Lucida Grande" charset="0"/>
              </a:rPr>
              <a:t>The </a:t>
            </a:r>
            <a:r>
              <a:rPr lang="en-GB" sz="3600" dirty="0">
                <a:solidFill>
                  <a:srgbClr val="003300"/>
                </a:solidFill>
                <a:latin typeface="Times New Roman" panose="02020603050405020304" pitchFamily="18" charset="0"/>
                <a:cs typeface="Times New Roman" panose="02020603050405020304" pitchFamily="18" charset="0"/>
                <a:sym typeface="Lucida Grande" charset="0"/>
              </a:rPr>
              <a:t>Adjusted Headcount Ratio </a:t>
            </a:r>
            <a:r>
              <a:rPr lang="en-GB" sz="3600" dirty="0" smtClean="0">
                <a:solidFill>
                  <a:srgbClr val="003300"/>
                </a:solidFill>
                <a:latin typeface="Times New Roman" panose="02020603050405020304" pitchFamily="18" charset="0"/>
                <a:cs typeface="Times New Roman" panose="02020603050405020304" pitchFamily="18" charset="0"/>
                <a:sym typeface="Lucida Grande" charset="0"/>
              </a:rPr>
              <a:t>can be expressed as:</a:t>
            </a:r>
            <a:endParaRPr lang="en-GB" sz="3600" dirty="0">
              <a:solidFill>
                <a:srgbClr val="003300"/>
              </a:solidFill>
              <a:latin typeface="Times New Roman" panose="02020603050405020304" pitchFamily="18" charset="0"/>
              <a:cs typeface="Times New Roman" panose="02020603050405020304" pitchFamily="18" charset="0"/>
              <a:sym typeface="Lucida Grande" charset="0"/>
            </a:endParaRPr>
          </a:p>
          <a:p>
            <a:pPr eaLnBrk="1" hangingPunct="1">
              <a:buFontTx/>
              <a:buNone/>
              <a:defRPr/>
            </a:pPr>
            <a:r>
              <a:rPr lang="en-GB" sz="3600" dirty="0">
                <a:solidFill>
                  <a:srgbClr val="003300"/>
                </a:solidFill>
                <a:latin typeface="Times New Roman" panose="02020603050405020304" pitchFamily="18" charset="0"/>
                <a:cs typeface="Times New Roman" panose="02020603050405020304" pitchFamily="18" charset="0"/>
                <a:sym typeface="Lucida Grande" charset="0"/>
              </a:rPr>
              <a:t> </a:t>
            </a:r>
          </a:p>
          <a:p>
            <a:pPr eaLnBrk="1" hangingPunct="1">
              <a:buFontTx/>
              <a:buNone/>
              <a:defRPr/>
            </a:pPr>
            <a:endParaRPr lang="en-GB" sz="2800" dirty="0">
              <a:solidFill>
                <a:srgbClr val="003300"/>
              </a:solidFill>
              <a:latin typeface="Times New Roman" panose="02020603050405020304" pitchFamily="18" charset="0"/>
              <a:cs typeface="Times New Roman" panose="02020603050405020304" pitchFamily="18" charset="0"/>
              <a:sym typeface="Lucida Grande" charset="0"/>
            </a:endParaRPr>
          </a:p>
          <a:p>
            <a:pPr eaLnBrk="1" hangingPunct="1">
              <a:buFontTx/>
              <a:buNone/>
              <a:defRPr/>
            </a:pPr>
            <a:endParaRPr lang="en-GB" sz="2800" dirty="0">
              <a:solidFill>
                <a:srgbClr val="003300"/>
              </a:solidFill>
              <a:latin typeface="Times New Roman" panose="02020603050405020304" pitchFamily="18" charset="0"/>
              <a:cs typeface="Times New Roman" panose="02020603050405020304" pitchFamily="18" charset="0"/>
              <a:sym typeface="Lucida Grande" charset="0"/>
            </a:endParaRPr>
          </a:p>
          <a:p>
            <a:pPr eaLnBrk="1" hangingPunct="1">
              <a:buFont typeface="Arial" charset="0"/>
              <a:buNone/>
              <a:defRPr/>
            </a:pPr>
            <a:endParaRPr lang="en-GB" sz="2400" b="1" i="1" dirty="0" smtClean="0">
              <a:solidFill>
                <a:srgbClr val="003300"/>
              </a:solidFill>
              <a:latin typeface="Times New Roman" panose="02020603050405020304" pitchFamily="18" charset="0"/>
              <a:cs typeface="Times New Roman" panose="02020603050405020304" pitchFamily="18" charset="0"/>
              <a:sym typeface="Lucida Grande" charset="0"/>
            </a:endParaRPr>
          </a:p>
          <a:p>
            <a:pPr eaLnBrk="1" hangingPunct="1">
              <a:buFont typeface="Arial" charset="0"/>
              <a:buNone/>
              <a:defRPr/>
            </a:pPr>
            <a:r>
              <a:rPr lang="en-GB" sz="3400" b="1" i="1" dirty="0" smtClean="0">
                <a:solidFill>
                  <a:srgbClr val="003300"/>
                </a:solidFill>
                <a:latin typeface="Times New Roman" panose="02020603050405020304" pitchFamily="18" charset="0"/>
                <a:cs typeface="Times New Roman" panose="02020603050405020304" pitchFamily="18" charset="0"/>
                <a:sym typeface="Lucida Grande" charset="0"/>
              </a:rPr>
              <a:t>H</a:t>
            </a:r>
            <a:r>
              <a:rPr lang="en-GB" sz="3400" b="1" dirty="0" smtClean="0">
                <a:solidFill>
                  <a:srgbClr val="003300"/>
                </a:solidFill>
                <a:latin typeface="Times New Roman" panose="02020603050405020304" pitchFamily="18" charset="0"/>
                <a:cs typeface="Times New Roman" panose="02020603050405020304" pitchFamily="18" charset="0"/>
                <a:sym typeface="Lucida Grande" charset="0"/>
              </a:rPr>
              <a:t>: </a:t>
            </a:r>
            <a:r>
              <a:rPr lang="en-GB" sz="3400" dirty="0" smtClean="0">
                <a:solidFill>
                  <a:srgbClr val="003300"/>
                </a:solidFill>
                <a:latin typeface="Times New Roman" panose="02020603050405020304" pitchFamily="18" charset="0"/>
                <a:cs typeface="Times New Roman" panose="02020603050405020304" pitchFamily="18" charset="0"/>
                <a:sym typeface="Lucida Grande" charset="0"/>
              </a:rPr>
              <a:t>The percent </a:t>
            </a:r>
            <a:r>
              <a:rPr lang="en-GB" sz="3400" dirty="0">
                <a:solidFill>
                  <a:srgbClr val="003300"/>
                </a:solidFill>
                <a:latin typeface="Times New Roman" panose="02020603050405020304" pitchFamily="18" charset="0"/>
                <a:cs typeface="Times New Roman" panose="02020603050405020304" pitchFamily="18" charset="0"/>
                <a:sym typeface="Lucida Grande" charset="0"/>
              </a:rPr>
              <a:t>of people </a:t>
            </a:r>
            <a:r>
              <a:rPr lang="en-GB" sz="3400" dirty="0" smtClean="0">
                <a:solidFill>
                  <a:srgbClr val="003300"/>
                </a:solidFill>
                <a:latin typeface="Times New Roman" panose="02020603050405020304" pitchFamily="18" charset="0"/>
                <a:cs typeface="Times New Roman" panose="02020603050405020304" pitchFamily="18" charset="0"/>
                <a:sym typeface="Lucida Grande" charset="0"/>
              </a:rPr>
              <a:t>identified as </a:t>
            </a:r>
            <a:r>
              <a:rPr lang="en-GB" sz="3400" dirty="0" err="1" smtClean="0">
                <a:solidFill>
                  <a:srgbClr val="003300"/>
                </a:solidFill>
                <a:latin typeface="Times New Roman" panose="02020603050405020304" pitchFamily="18" charset="0"/>
                <a:cs typeface="Times New Roman" panose="02020603050405020304" pitchFamily="18" charset="0"/>
                <a:sym typeface="Lucida Grande" charset="0"/>
              </a:rPr>
              <a:t>multidimensionally</a:t>
            </a:r>
            <a:r>
              <a:rPr lang="en-GB" sz="3400" dirty="0" smtClean="0">
                <a:solidFill>
                  <a:srgbClr val="003300"/>
                </a:solidFill>
                <a:latin typeface="Times New Roman" panose="02020603050405020304" pitchFamily="18" charset="0"/>
                <a:cs typeface="Times New Roman" panose="02020603050405020304" pitchFamily="18" charset="0"/>
                <a:sym typeface="Lucida Grande" charset="0"/>
              </a:rPr>
              <a:t> poor, it </a:t>
            </a:r>
            <a:r>
              <a:rPr lang="en-GB" sz="3400" dirty="0">
                <a:solidFill>
                  <a:srgbClr val="003300"/>
                </a:solidFill>
                <a:latin typeface="Times New Roman" panose="02020603050405020304" pitchFamily="18" charset="0"/>
                <a:cs typeface="Times New Roman" panose="02020603050405020304" pitchFamily="18" charset="0"/>
                <a:sym typeface="Lucida Grande" charset="0"/>
              </a:rPr>
              <a:t>shows the </a:t>
            </a:r>
            <a:r>
              <a:rPr lang="en-GB" sz="3400" i="1" u="sng" dirty="0">
                <a:solidFill>
                  <a:srgbClr val="003300"/>
                </a:solidFill>
                <a:latin typeface="Times New Roman" panose="02020603050405020304" pitchFamily="18" charset="0"/>
                <a:cs typeface="Times New Roman" panose="02020603050405020304" pitchFamily="18" charset="0"/>
                <a:sym typeface="Lucida Grande" charset="0"/>
              </a:rPr>
              <a:t>incidence</a:t>
            </a:r>
            <a:r>
              <a:rPr lang="en-GB" sz="3400" dirty="0">
                <a:solidFill>
                  <a:srgbClr val="003300"/>
                </a:solidFill>
                <a:latin typeface="Times New Roman" panose="02020603050405020304" pitchFamily="18" charset="0"/>
                <a:cs typeface="Times New Roman" panose="02020603050405020304" pitchFamily="18" charset="0"/>
                <a:sym typeface="Lucida Grande" charset="0"/>
              </a:rPr>
              <a:t> of multidimensional </a:t>
            </a:r>
            <a:r>
              <a:rPr lang="en-GB" sz="3400" dirty="0" smtClean="0">
                <a:solidFill>
                  <a:srgbClr val="003300"/>
                </a:solidFill>
                <a:latin typeface="Times New Roman" panose="02020603050405020304" pitchFamily="18" charset="0"/>
                <a:cs typeface="Times New Roman" panose="02020603050405020304" pitchFamily="18" charset="0"/>
                <a:sym typeface="Lucida Grande" charset="0"/>
              </a:rPr>
              <a:t>poverty</a:t>
            </a:r>
          </a:p>
          <a:p>
            <a:pPr eaLnBrk="1" hangingPunct="1">
              <a:buFont typeface="Arial" charset="0"/>
              <a:buNone/>
              <a:defRPr/>
            </a:pPr>
            <a:endParaRPr lang="en-GB" sz="3400" dirty="0">
              <a:solidFill>
                <a:srgbClr val="003300"/>
              </a:solidFill>
              <a:latin typeface="Times New Roman" panose="02020603050405020304" pitchFamily="18" charset="0"/>
              <a:cs typeface="Times New Roman" panose="02020603050405020304" pitchFamily="18" charset="0"/>
              <a:sym typeface="Lucida Grande" charset="0"/>
            </a:endParaRPr>
          </a:p>
          <a:p>
            <a:pPr eaLnBrk="1" hangingPunct="1">
              <a:buFont typeface="Arial" charset="0"/>
              <a:buNone/>
              <a:defRPr/>
            </a:pPr>
            <a:r>
              <a:rPr lang="en-GB" sz="3400" b="1" dirty="0" smtClean="0">
                <a:solidFill>
                  <a:srgbClr val="003300"/>
                </a:solidFill>
                <a:latin typeface="Times New Roman" panose="02020603050405020304" pitchFamily="18" charset="0"/>
                <a:cs typeface="Times New Roman" panose="02020603050405020304" pitchFamily="18" charset="0"/>
                <a:sym typeface="Lucida Grande" charset="0"/>
              </a:rPr>
              <a:t>A: </a:t>
            </a:r>
            <a:r>
              <a:rPr lang="en-GB" sz="3400" dirty="0" smtClean="0">
                <a:solidFill>
                  <a:srgbClr val="003300"/>
                </a:solidFill>
                <a:latin typeface="Times New Roman" panose="02020603050405020304" pitchFamily="18" charset="0"/>
                <a:cs typeface="Times New Roman" panose="02020603050405020304" pitchFamily="18" charset="0"/>
                <a:sym typeface="Lucida Grande" charset="0"/>
              </a:rPr>
              <a:t>The </a:t>
            </a:r>
            <a:r>
              <a:rPr lang="en-GB" sz="3400" dirty="0">
                <a:solidFill>
                  <a:srgbClr val="003300"/>
                </a:solidFill>
                <a:latin typeface="Times New Roman" panose="02020603050405020304" pitchFamily="18" charset="0"/>
                <a:cs typeface="Times New Roman" panose="02020603050405020304" pitchFamily="18" charset="0"/>
                <a:sym typeface="Lucida Grande" charset="0"/>
              </a:rPr>
              <a:t>average </a:t>
            </a:r>
            <a:r>
              <a:rPr lang="en-GB" sz="3400" dirty="0" smtClean="0">
                <a:solidFill>
                  <a:srgbClr val="003300"/>
                </a:solidFill>
                <a:latin typeface="Times New Roman" panose="02020603050405020304" pitchFamily="18" charset="0"/>
                <a:cs typeface="Times New Roman" panose="02020603050405020304" pitchFamily="18" charset="0"/>
                <a:sym typeface="Lucida Grande" charset="0"/>
              </a:rPr>
              <a:t>of the deprivation counts/scores of the poor people; it </a:t>
            </a:r>
            <a:r>
              <a:rPr lang="en-GB" sz="3400" dirty="0">
                <a:solidFill>
                  <a:srgbClr val="003300"/>
                </a:solidFill>
                <a:latin typeface="Times New Roman" panose="02020603050405020304" pitchFamily="18" charset="0"/>
                <a:cs typeface="Times New Roman" panose="02020603050405020304" pitchFamily="18" charset="0"/>
                <a:sym typeface="Lucida Grande" charset="0"/>
              </a:rPr>
              <a:t>shows the </a:t>
            </a:r>
            <a:r>
              <a:rPr lang="en-GB" sz="3400" i="1" u="sng" dirty="0">
                <a:solidFill>
                  <a:srgbClr val="003300"/>
                </a:solidFill>
                <a:latin typeface="Times New Roman" panose="02020603050405020304" pitchFamily="18" charset="0"/>
                <a:cs typeface="Times New Roman" panose="02020603050405020304" pitchFamily="18" charset="0"/>
                <a:sym typeface="Lucida Grande" charset="0"/>
              </a:rPr>
              <a:t>intensity</a:t>
            </a:r>
            <a:r>
              <a:rPr lang="en-GB" sz="3400" i="1" dirty="0">
                <a:solidFill>
                  <a:srgbClr val="003300"/>
                </a:solidFill>
                <a:latin typeface="Times New Roman" panose="02020603050405020304" pitchFamily="18" charset="0"/>
                <a:cs typeface="Times New Roman" panose="02020603050405020304" pitchFamily="18" charset="0"/>
                <a:sym typeface="Lucida Grande" charset="0"/>
              </a:rPr>
              <a:t> </a:t>
            </a:r>
            <a:r>
              <a:rPr lang="en-GB" sz="3400" dirty="0">
                <a:solidFill>
                  <a:srgbClr val="003300"/>
                </a:solidFill>
                <a:latin typeface="Times New Roman" panose="02020603050405020304" pitchFamily="18" charset="0"/>
                <a:cs typeface="Times New Roman" panose="02020603050405020304" pitchFamily="18" charset="0"/>
                <a:sym typeface="Lucida Grande" charset="0"/>
              </a:rPr>
              <a:t>of people’s </a:t>
            </a:r>
            <a:r>
              <a:rPr lang="en-GB" sz="3400" dirty="0" smtClean="0">
                <a:solidFill>
                  <a:srgbClr val="003300"/>
                </a:solidFill>
                <a:latin typeface="Times New Roman" panose="02020603050405020304" pitchFamily="18" charset="0"/>
                <a:cs typeface="Times New Roman" panose="02020603050405020304" pitchFamily="18" charset="0"/>
                <a:sym typeface="Lucida Grande" charset="0"/>
              </a:rPr>
              <a:t>poverty</a:t>
            </a:r>
            <a:endParaRPr lang="en-GB" sz="3400" i="1" dirty="0" smtClean="0">
              <a:solidFill>
                <a:srgbClr val="003300"/>
              </a:solidFill>
              <a:latin typeface="Times New Roman" panose="02020603050405020304" pitchFamily="18" charset="0"/>
              <a:cs typeface="Times New Roman" panose="02020603050405020304" pitchFamily="18" charset="0"/>
              <a:sym typeface="Lucida Grande" charset="0"/>
            </a:endParaRPr>
          </a:p>
          <a:p>
            <a:pPr marL="990600" eaLnBrk="1" hangingPunct="1">
              <a:buFontTx/>
              <a:buNone/>
              <a:defRPr/>
            </a:pPr>
            <a:endParaRPr lang="es-ES" sz="1400" dirty="0">
              <a:solidFill>
                <a:srgbClr val="003300"/>
              </a:solidFill>
              <a:cs typeface="Times" pitchFamily="18" charset="0"/>
              <a:sym typeface="Lucida Grande" charset="0"/>
            </a:endParaRPr>
          </a:p>
        </p:txBody>
      </p:sp>
      <p:sp>
        <p:nvSpPr>
          <p:cNvPr id="4" name="TextBox 3"/>
          <p:cNvSpPr txBox="1"/>
          <p:nvPr/>
        </p:nvSpPr>
        <p:spPr>
          <a:xfrm>
            <a:off x="1763688" y="2425070"/>
            <a:ext cx="5429250" cy="864852"/>
          </a:xfrm>
          <a:prstGeom prst="rect">
            <a:avLst/>
          </a:prstGeom>
          <a:gradFill>
            <a:gsLst>
              <a:gs pos="0">
                <a:srgbClr val="DDEBCF"/>
              </a:gs>
              <a:gs pos="50000">
                <a:srgbClr val="9CB86E"/>
              </a:gs>
              <a:gs pos="100000">
                <a:srgbClr val="975B39">
                  <a:alpha val="65000"/>
                </a:srgbClr>
              </a:gs>
            </a:gsLst>
            <a:lin ang="5400000" scaled="0"/>
          </a:gradFill>
        </p:spPr>
        <p:txBody>
          <a:bodyPr>
            <a:spAutoFit/>
          </a:bodyPr>
          <a:lstStyle/>
          <a:p>
            <a:pPr algn="ctr">
              <a:spcBef>
                <a:spcPct val="20000"/>
              </a:spcBef>
              <a:defRPr/>
            </a:pPr>
            <a:endParaRPr lang="en-GB" sz="700" b="1" dirty="0">
              <a:solidFill>
                <a:srgbClr val="003300"/>
              </a:solidFill>
              <a:ea typeface="ヒラギノ角ゴ ProN W3" charset="0"/>
              <a:cs typeface="Times" pitchFamily="18" charset="0"/>
              <a:sym typeface="Gill Sans" charset="0"/>
            </a:endParaRPr>
          </a:p>
          <a:p>
            <a:pPr algn="ctr">
              <a:spcBef>
                <a:spcPct val="20000"/>
              </a:spcBef>
              <a:defRPr/>
            </a:pPr>
            <a:r>
              <a:rPr lang="en-GB" sz="2800" b="1" i="1" dirty="0" smtClean="0">
                <a:solidFill>
                  <a:srgbClr val="003300"/>
                </a:solidFill>
                <a:ea typeface="ヒラギノ角ゴ ProN W3" charset="0"/>
                <a:cs typeface="Times" pitchFamily="18" charset="0"/>
                <a:sym typeface="Gill Sans" charset="0"/>
              </a:rPr>
              <a:t>M</a:t>
            </a:r>
            <a:r>
              <a:rPr lang="en-GB" sz="2800" b="1" baseline="-25000" dirty="0" smtClean="0">
                <a:solidFill>
                  <a:srgbClr val="003300"/>
                </a:solidFill>
                <a:ea typeface="ヒラギノ角ゴ ProN W3" charset="0"/>
                <a:cs typeface="Times" pitchFamily="18" charset="0"/>
                <a:sym typeface="Gill Sans" charset="0"/>
              </a:rPr>
              <a:t>0</a:t>
            </a:r>
            <a:r>
              <a:rPr lang="en-GB" sz="2800" b="1" dirty="0" smtClean="0">
                <a:solidFill>
                  <a:srgbClr val="003300"/>
                </a:solidFill>
                <a:ea typeface="ヒラギノ角ゴ ProN W3" charset="0"/>
                <a:cs typeface="Times" pitchFamily="18" charset="0"/>
                <a:sym typeface="Gill Sans" charset="0"/>
              </a:rPr>
              <a:t> </a:t>
            </a:r>
            <a:r>
              <a:rPr lang="en-GB" sz="2800" b="1" dirty="0">
                <a:solidFill>
                  <a:srgbClr val="003300"/>
                </a:solidFill>
                <a:ea typeface="ヒラギノ角ゴ ProN W3" charset="0"/>
                <a:cs typeface="Times" pitchFamily="18" charset="0"/>
                <a:sym typeface="Gill Sans" charset="0"/>
              </a:rPr>
              <a:t>= </a:t>
            </a:r>
            <a:r>
              <a:rPr lang="en-GB" sz="2800" b="1" i="1" dirty="0">
                <a:solidFill>
                  <a:srgbClr val="003300"/>
                </a:solidFill>
                <a:ea typeface="ヒラギノ角ゴ ProN W3" charset="0"/>
                <a:cs typeface="Times" pitchFamily="18" charset="0"/>
                <a:sym typeface="Gill Sans" charset="0"/>
              </a:rPr>
              <a:t>H</a:t>
            </a:r>
            <a:r>
              <a:rPr lang="en-GB" sz="2800" b="1" dirty="0">
                <a:solidFill>
                  <a:srgbClr val="003300"/>
                </a:solidFill>
                <a:ea typeface="ヒラギノ角ゴ ProN W3" charset="0"/>
                <a:cs typeface="Times" pitchFamily="18" charset="0"/>
                <a:sym typeface="Gill Sans" charset="0"/>
              </a:rPr>
              <a:t> × </a:t>
            </a:r>
            <a:r>
              <a:rPr lang="en-GB" sz="2800" b="1" i="1" dirty="0">
                <a:solidFill>
                  <a:srgbClr val="003300"/>
                </a:solidFill>
                <a:ea typeface="ヒラギノ角ゴ ProN W3" charset="0"/>
                <a:cs typeface="Times" pitchFamily="18" charset="0"/>
                <a:sym typeface="Gill Sans" charset="0"/>
              </a:rPr>
              <a:t>A</a:t>
            </a:r>
          </a:p>
          <a:p>
            <a:pPr algn="ctr">
              <a:spcBef>
                <a:spcPct val="20000"/>
              </a:spcBef>
              <a:defRPr/>
            </a:pPr>
            <a:endParaRPr lang="en-GB" sz="700" b="1" dirty="0">
              <a:solidFill>
                <a:srgbClr val="003300"/>
              </a:solidFill>
              <a:ea typeface="ヒラギノ角ゴ ProN W3" charset="0"/>
              <a:cs typeface="Times" pitchFamily="18" charset="0"/>
              <a:sym typeface="Gill Sans" charset="0"/>
            </a:endParaRPr>
          </a:p>
        </p:txBody>
      </p:sp>
    </p:spTree>
    <p:extLst>
      <p:ext uri="{BB962C8B-B14F-4D97-AF65-F5344CB8AC3E}">
        <p14:creationId xmlns:p14="http://schemas.microsoft.com/office/powerpoint/2010/main" val="3655448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1196" y="0"/>
            <a:ext cx="9180512" cy="620688"/>
          </a:xfrm>
          <a:solidFill>
            <a:schemeClr val="accent5"/>
          </a:solidFill>
        </p:spPr>
        <p:txBody>
          <a:bodyPr anchor="t">
            <a:noAutofit/>
          </a:bodyPr>
          <a:lstStyle/>
          <a:p>
            <a:pPr eaLnBrk="1" hangingPunct="1"/>
            <a:r>
              <a:rPr lang="en-US" sz="3200" b="1" dirty="0" smtClean="0">
                <a:solidFill>
                  <a:srgbClr val="003300"/>
                </a:solidFill>
                <a:latin typeface="Times New Roman" panose="02020603050405020304" pitchFamily="18" charset="0"/>
                <a:cs typeface="Times New Roman" panose="02020603050405020304" pitchFamily="18" charset="0"/>
              </a:rPr>
              <a:t>Global Multidimensional Poverty Index (</a:t>
            </a:r>
            <a:r>
              <a:rPr lang="en-US" sz="3200" b="1" dirty="0" err="1" smtClean="0">
                <a:solidFill>
                  <a:srgbClr val="003300"/>
                </a:solidFill>
                <a:latin typeface="Times New Roman" panose="02020603050405020304" pitchFamily="18" charset="0"/>
                <a:cs typeface="Times New Roman" panose="02020603050405020304" pitchFamily="18" charset="0"/>
              </a:rPr>
              <a:t>MPI</a:t>
            </a:r>
            <a:r>
              <a:rPr lang="en-US" sz="3200" b="1" dirty="0" smtClean="0">
                <a:solidFill>
                  <a:srgbClr val="003300"/>
                </a:solidFill>
                <a:latin typeface="Times New Roman" panose="02020603050405020304" pitchFamily="18" charset="0"/>
                <a:cs typeface="Times New Roman" panose="02020603050405020304" pitchFamily="18" charset="0"/>
              </a:rPr>
              <a:t>)</a:t>
            </a:r>
          </a:p>
        </p:txBody>
      </p:sp>
      <p:sp>
        <p:nvSpPr>
          <p:cNvPr id="31747" name="Text Placeholder 2"/>
          <p:cNvSpPr>
            <a:spLocks noGrp="1"/>
          </p:cNvSpPr>
          <p:nvPr>
            <p:ph type="body" sz="half" idx="1"/>
          </p:nvPr>
        </p:nvSpPr>
        <p:spPr>
          <a:xfrm>
            <a:off x="395536" y="692696"/>
            <a:ext cx="8424614" cy="5379511"/>
          </a:xfrm>
        </p:spPr>
        <p:txBody>
          <a:bodyPr/>
          <a:lstStyle/>
          <a:p>
            <a:pPr algn="just" eaLnBrk="1" hangingPunct="1">
              <a:buFontTx/>
              <a:buNone/>
            </a:pPr>
            <a:r>
              <a:rPr lang="en-US" sz="2600" dirty="0" smtClean="0">
                <a:solidFill>
                  <a:srgbClr val="003300"/>
                </a:solidFill>
                <a:latin typeface="Times New Roman" panose="02020603050405020304" pitchFamily="18" charset="0"/>
                <a:cs typeface="Times New Roman" panose="02020603050405020304" pitchFamily="18" charset="0"/>
              </a:rPr>
              <a:t>An adaptation of the </a:t>
            </a:r>
            <a:r>
              <a:rPr lang="en-GB" sz="2400" b="1" i="1" dirty="0" smtClean="0">
                <a:solidFill>
                  <a:srgbClr val="003300"/>
                </a:solidFill>
                <a:latin typeface="Times New Roman" panose="02020603050405020304" pitchFamily="18" charset="0"/>
                <a:cs typeface="Times New Roman" panose="02020603050405020304" pitchFamily="18" charset="0"/>
              </a:rPr>
              <a:t>M</a:t>
            </a:r>
            <a:r>
              <a:rPr lang="en-GB" sz="2400" baseline="-25000" dirty="0" smtClean="0">
                <a:solidFill>
                  <a:srgbClr val="003300"/>
                </a:solidFill>
                <a:latin typeface="Times New Roman" panose="02020603050405020304" pitchFamily="18" charset="0"/>
                <a:cs typeface="Times New Roman" panose="02020603050405020304" pitchFamily="18" charset="0"/>
              </a:rPr>
              <a:t>0</a:t>
            </a:r>
            <a:r>
              <a:rPr lang="en-US" sz="2600" dirty="0" smtClean="0">
                <a:solidFill>
                  <a:srgbClr val="003300"/>
                </a:solidFill>
                <a:latin typeface="Times New Roman" panose="02020603050405020304" pitchFamily="18" charset="0"/>
                <a:cs typeface="Times New Roman" panose="02020603050405020304" pitchFamily="18" charset="0"/>
              </a:rPr>
              <a:t>, was introduced by Alkire and Santos (2010) and UNDP (2010) with following indicators and weights</a:t>
            </a:r>
          </a:p>
          <a:p>
            <a:pPr eaLnBrk="1" hangingPunct="1">
              <a:buFontTx/>
              <a:buNone/>
            </a:pPr>
            <a:endParaRPr lang="en-US" sz="1100" b="1" dirty="0" smtClean="0">
              <a:solidFill>
                <a:srgbClr val="003300"/>
              </a:solidFill>
            </a:endParaRPr>
          </a:p>
          <a:p>
            <a:pPr eaLnBrk="1" hangingPunct="1">
              <a:buFontTx/>
              <a:buNone/>
            </a:pPr>
            <a:endParaRPr lang="en-US" sz="2400" dirty="0" smtClean="0">
              <a:solidFill>
                <a:srgbClr val="003300"/>
              </a:solidFill>
            </a:endParaRPr>
          </a:p>
          <a:p>
            <a:pPr eaLnBrk="1" hangingPunct="1">
              <a:buFontTx/>
              <a:buNone/>
            </a:pPr>
            <a:r>
              <a:rPr lang="en-US" sz="2400" dirty="0" smtClean="0">
                <a:solidFill>
                  <a:srgbClr val="003300"/>
                </a:solidFill>
              </a:rPr>
              <a:t>			</a:t>
            </a:r>
          </a:p>
        </p:txBody>
      </p:sp>
      <p:pic>
        <p:nvPicPr>
          <p:cNvPr id="4" name="Picture 2"/>
          <p:cNvPicPr>
            <a:picLocks noChangeAspect="1" noChangeArrowheads="1"/>
          </p:cNvPicPr>
          <p:nvPr/>
        </p:nvPicPr>
        <p:blipFill>
          <a:blip r:embed="rId3" cstate="print"/>
          <a:srcRect/>
          <a:stretch>
            <a:fillRect/>
          </a:stretch>
        </p:blipFill>
        <p:spPr bwMode="auto">
          <a:xfrm>
            <a:off x="395536" y="1844824"/>
            <a:ext cx="8568952" cy="3978481"/>
          </a:xfrm>
          <a:prstGeom prst="rect">
            <a:avLst/>
          </a:prstGeom>
          <a:noFill/>
          <a:ln w="9525">
            <a:noFill/>
            <a:miter lim="800000"/>
            <a:headEnd/>
            <a:tailEnd/>
          </a:ln>
          <a:effectLst/>
        </p:spPr>
      </p:pic>
    </p:spTree>
    <p:extLst>
      <p:ext uri="{BB962C8B-B14F-4D97-AF65-F5344CB8AC3E}">
        <p14:creationId xmlns:p14="http://schemas.microsoft.com/office/powerpoint/2010/main" val="80209411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p:cNvSpPr>
            <a:spLocks noGrp="1"/>
          </p:cNvSpPr>
          <p:nvPr>
            <p:ph type="title"/>
          </p:nvPr>
        </p:nvSpPr>
        <p:spPr>
          <a:xfrm>
            <a:off x="-36512" y="0"/>
            <a:ext cx="9180512" cy="908720"/>
          </a:xfrm>
          <a:solidFill>
            <a:schemeClr val="accent5"/>
          </a:solidFill>
        </p:spPr>
        <p:txBody>
          <a:bodyPr>
            <a:normAutofit fontScale="90000"/>
          </a:bodyPr>
          <a:lstStyle/>
          <a:p>
            <a:r>
              <a:rPr lang="en-GB" sz="3600" b="1" dirty="0" smtClean="0">
                <a:solidFill>
                  <a:srgbClr val="003300"/>
                </a:solidFill>
                <a:latin typeface="Times New Roman" panose="02020603050405020304" pitchFamily="18" charset="0"/>
                <a:cs typeface="Times New Roman" panose="02020603050405020304" pitchFamily="18" charset="0"/>
              </a:rPr>
              <a:t>Who is Identified as </a:t>
            </a:r>
            <a:r>
              <a:rPr lang="en-GB" sz="3600" b="1" dirty="0" err="1" smtClean="0">
                <a:solidFill>
                  <a:srgbClr val="003300"/>
                </a:solidFill>
                <a:latin typeface="Times New Roman" panose="02020603050405020304" pitchFamily="18" charset="0"/>
                <a:cs typeface="Times New Roman" panose="02020603050405020304" pitchFamily="18" charset="0"/>
              </a:rPr>
              <a:t>Multidimensionally</a:t>
            </a:r>
            <a:r>
              <a:rPr lang="en-GB" sz="3600" b="1" dirty="0" smtClean="0">
                <a:solidFill>
                  <a:srgbClr val="003300"/>
                </a:solidFill>
                <a:latin typeface="Times New Roman" panose="02020603050405020304" pitchFamily="18" charset="0"/>
                <a:cs typeface="Times New Roman" panose="02020603050405020304" pitchFamily="18" charset="0"/>
              </a:rPr>
              <a:t> Poor?</a:t>
            </a:r>
            <a:endParaRPr lang="en-US" b="1" dirty="0" smtClean="0">
              <a:solidFill>
                <a:srgbClr val="003300"/>
              </a:solidFill>
              <a:latin typeface="Times New Roman" panose="02020603050405020304" pitchFamily="18" charset="0"/>
              <a:cs typeface="Times New Roman" panose="02020603050405020304" pitchFamily="18" charset="0"/>
            </a:endParaRPr>
          </a:p>
        </p:txBody>
      </p:sp>
      <p:sp>
        <p:nvSpPr>
          <p:cNvPr id="36868" name="Content Placeholder 2"/>
          <p:cNvSpPr>
            <a:spLocks noGrp="1"/>
          </p:cNvSpPr>
          <p:nvPr>
            <p:ph idx="1"/>
          </p:nvPr>
        </p:nvSpPr>
        <p:spPr>
          <a:xfrm>
            <a:off x="685800" y="1142984"/>
            <a:ext cx="7772400" cy="5022320"/>
          </a:xfrm>
        </p:spPr>
        <p:txBody>
          <a:bodyPr/>
          <a:lstStyle/>
          <a:p>
            <a:pPr>
              <a:buFontTx/>
              <a:buNone/>
            </a:pPr>
            <a:r>
              <a:rPr lang="en-GB" sz="2800" dirty="0" smtClean="0">
                <a:solidFill>
                  <a:srgbClr val="003300"/>
                </a:solidFill>
                <a:latin typeface="Times New Roman" panose="02020603050405020304" pitchFamily="18" charset="0"/>
                <a:cs typeface="Times New Roman" panose="02020603050405020304" pitchFamily="18" charset="0"/>
              </a:rPr>
              <a:t>A person is poor if she is deprived in 1/3 or more of the weighted indicators (</a:t>
            </a:r>
            <a:r>
              <a:rPr lang="en-GB" sz="2800" u="sng" dirty="0" smtClean="0">
                <a:solidFill>
                  <a:srgbClr val="003300"/>
                </a:solidFill>
                <a:latin typeface="Times New Roman" panose="02020603050405020304" pitchFamily="18" charset="0"/>
                <a:cs typeface="Times New Roman" panose="02020603050405020304" pitchFamily="18" charset="0"/>
              </a:rPr>
              <a:t>poverty </a:t>
            </a:r>
            <a:r>
              <a:rPr lang="en-GB" sz="2800" u="sng" dirty="0" err="1" smtClean="0">
                <a:solidFill>
                  <a:srgbClr val="003300"/>
                </a:solidFill>
                <a:latin typeface="Times New Roman" panose="02020603050405020304" pitchFamily="18" charset="0"/>
                <a:cs typeface="Times New Roman" panose="02020603050405020304" pitchFamily="18" charset="0"/>
              </a:rPr>
              <a:t>cutoff</a:t>
            </a:r>
            <a:r>
              <a:rPr lang="en-GB" sz="2800" u="sng" dirty="0" smtClean="0">
                <a:solidFill>
                  <a:srgbClr val="003300"/>
                </a:solidFill>
                <a:latin typeface="Times New Roman" panose="02020603050405020304" pitchFamily="18" charset="0"/>
                <a:cs typeface="Times New Roman" panose="02020603050405020304" pitchFamily="18" charset="0"/>
              </a:rPr>
              <a:t> = 1/3</a:t>
            </a:r>
            <a:r>
              <a:rPr lang="en-GB" sz="2800" dirty="0" smtClean="0">
                <a:solidFill>
                  <a:srgbClr val="003300"/>
                </a:solidFill>
                <a:latin typeface="Times New Roman" panose="02020603050405020304" pitchFamily="18" charset="0"/>
                <a:cs typeface="Times New Roman" panose="02020603050405020304" pitchFamily="18" charset="0"/>
              </a:rPr>
              <a:t>)</a:t>
            </a:r>
          </a:p>
          <a:p>
            <a:pPr algn="ctr">
              <a:buFontTx/>
              <a:buNone/>
            </a:pPr>
            <a:r>
              <a:rPr lang="en-GB" sz="2800" i="1" dirty="0" smtClean="0">
                <a:solidFill>
                  <a:srgbClr val="003300"/>
                </a:solidFill>
                <a:latin typeface="Times New Roman" panose="02020603050405020304" pitchFamily="18" charset="0"/>
                <a:cs typeface="Times New Roman" panose="02020603050405020304" pitchFamily="18" charset="0"/>
              </a:rPr>
              <a:t>(censor the deprivations of the non-poor)</a:t>
            </a:r>
          </a:p>
          <a:p>
            <a:pPr>
              <a:buFontTx/>
              <a:buNone/>
            </a:pPr>
            <a:endParaRPr lang="en-GB" dirty="0" smtClean="0">
              <a:solidFill>
                <a:srgbClr val="003300"/>
              </a:solidFill>
            </a:endParaRPr>
          </a:p>
          <a:p>
            <a:pPr>
              <a:buFontTx/>
              <a:buNone/>
            </a:pPr>
            <a:endParaRPr lang="en-GB" dirty="0" smtClean="0">
              <a:solidFill>
                <a:srgbClr val="003300"/>
              </a:solidFill>
            </a:endParaRPr>
          </a:p>
          <a:p>
            <a:pPr>
              <a:buFontTx/>
              <a:buNone/>
            </a:pPr>
            <a:endParaRPr lang="en-US" dirty="0" smtClean="0">
              <a:solidFill>
                <a:srgbClr val="003300"/>
              </a:solidFill>
            </a:endParaRPr>
          </a:p>
        </p:txBody>
      </p:sp>
      <p:pic>
        <p:nvPicPr>
          <p:cNvPr id="36869" name="Picture 3"/>
          <p:cNvPicPr>
            <a:picLocks noChangeAspect="1" noChangeArrowheads="1"/>
          </p:cNvPicPr>
          <p:nvPr/>
        </p:nvPicPr>
        <p:blipFill>
          <a:blip r:embed="rId3" cstate="print"/>
          <a:srcRect/>
          <a:stretch>
            <a:fillRect/>
          </a:stretch>
        </p:blipFill>
        <p:spPr bwMode="auto">
          <a:xfrm>
            <a:off x="1259632" y="2768618"/>
            <a:ext cx="6912768" cy="3612710"/>
          </a:xfrm>
          <a:prstGeom prst="rect">
            <a:avLst/>
          </a:prstGeom>
          <a:noFill/>
          <a:ln w="9525">
            <a:noFill/>
            <a:miter lim="800000"/>
            <a:headEnd/>
            <a:tailEnd/>
          </a:ln>
        </p:spPr>
      </p:pic>
      <p:sp>
        <p:nvSpPr>
          <p:cNvPr id="36870" name="Rectangle 7"/>
          <p:cNvSpPr>
            <a:spLocks noChangeArrowheads="1"/>
          </p:cNvSpPr>
          <p:nvPr/>
        </p:nvSpPr>
        <p:spPr bwMode="auto">
          <a:xfrm>
            <a:off x="8388350" y="3506805"/>
            <a:ext cx="755650" cy="2232025"/>
          </a:xfrm>
          <a:prstGeom prst="rect">
            <a:avLst/>
          </a:prstGeom>
          <a:solidFill>
            <a:schemeClr val="bg1"/>
          </a:solidFill>
          <a:ln w="9525" algn="ctr">
            <a:noFill/>
            <a:round/>
            <a:headEnd/>
            <a:tailEnd/>
          </a:ln>
        </p:spPr>
        <p:txBody>
          <a:bodyPr/>
          <a:lstStyle/>
          <a:p>
            <a:endParaRPr lang="en-US" dirty="0">
              <a:solidFill>
                <a:srgbClr val="003300"/>
              </a:solidFill>
            </a:endParaRPr>
          </a:p>
        </p:txBody>
      </p:sp>
      <p:sp>
        <p:nvSpPr>
          <p:cNvPr id="36871" name="Right Brace 6"/>
          <p:cNvSpPr>
            <a:spLocks/>
          </p:cNvSpPr>
          <p:nvPr/>
        </p:nvSpPr>
        <p:spPr bwMode="auto">
          <a:xfrm>
            <a:off x="6072198" y="5000636"/>
            <a:ext cx="215900" cy="962025"/>
          </a:xfrm>
          <a:prstGeom prst="rightBrace">
            <a:avLst>
              <a:gd name="adj1" fmla="val 8334"/>
              <a:gd name="adj2" fmla="val 50000"/>
            </a:avLst>
          </a:prstGeom>
          <a:noFill/>
          <a:ln w="38100" algn="ctr">
            <a:solidFill>
              <a:schemeClr val="tx1"/>
            </a:solidFill>
            <a:round/>
            <a:headEnd/>
            <a:tailEnd/>
          </a:ln>
        </p:spPr>
        <p:txBody>
          <a:bodyPr/>
          <a:lstStyle/>
          <a:p>
            <a:pPr algn="ctr">
              <a:spcBef>
                <a:spcPct val="20000"/>
              </a:spcBef>
            </a:pPr>
            <a:endParaRPr lang="en-US" dirty="0">
              <a:ln>
                <a:solidFill>
                  <a:schemeClr val="accent2"/>
                </a:solidFill>
              </a:ln>
              <a:solidFill>
                <a:srgbClr val="003300"/>
              </a:solidFill>
            </a:endParaRPr>
          </a:p>
        </p:txBody>
      </p:sp>
      <p:sp>
        <p:nvSpPr>
          <p:cNvPr id="36872" name="TextBox 7"/>
          <p:cNvSpPr txBox="1">
            <a:spLocks noChangeArrowheads="1"/>
          </p:cNvSpPr>
          <p:nvPr/>
        </p:nvSpPr>
        <p:spPr bwMode="auto">
          <a:xfrm>
            <a:off x="6253230" y="5276799"/>
            <a:ext cx="857225" cy="400110"/>
          </a:xfrm>
          <a:prstGeom prst="rect">
            <a:avLst/>
          </a:prstGeom>
          <a:noFill/>
          <a:ln w="9525">
            <a:noFill/>
            <a:miter lim="800000"/>
            <a:headEnd/>
            <a:tailEnd/>
          </a:ln>
        </p:spPr>
        <p:txBody>
          <a:bodyPr wrap="square">
            <a:spAutoFit/>
          </a:bodyPr>
          <a:lstStyle/>
          <a:p>
            <a:r>
              <a:rPr lang="en-GB" sz="2000" dirty="0" smtClean="0">
                <a:solidFill>
                  <a:srgbClr val="003300"/>
                </a:solidFill>
              </a:rPr>
              <a:t>33.3%</a:t>
            </a:r>
            <a:endParaRPr lang="en-US" sz="2000" dirty="0">
              <a:solidFill>
                <a:srgbClr val="003300"/>
              </a:solidFill>
            </a:endParaRPr>
          </a:p>
        </p:txBody>
      </p:sp>
      <p:cxnSp>
        <p:nvCxnSpPr>
          <p:cNvPr id="11" name="Straight Arrow Connector 10"/>
          <p:cNvCxnSpPr/>
          <p:nvPr/>
        </p:nvCxnSpPr>
        <p:spPr bwMode="auto">
          <a:xfrm flipV="1">
            <a:off x="5786446" y="4429132"/>
            <a:ext cx="571504" cy="428628"/>
          </a:xfrm>
          <a:prstGeom prst="straightConnector1">
            <a:avLst/>
          </a:prstGeom>
          <a:noFill/>
          <a:ln w="9525" cap="flat" cmpd="sng" algn="ctr">
            <a:solidFill>
              <a:schemeClr val="tx1"/>
            </a:solidFill>
            <a:prstDash val="solid"/>
            <a:round/>
            <a:headEnd type="none" w="med" len="med"/>
            <a:tailEnd type="arrow"/>
          </a:ln>
          <a:effectLst/>
        </p:spPr>
      </p:cxnSp>
      <p:sp>
        <p:nvSpPr>
          <p:cNvPr id="12" name="TextBox 11"/>
          <p:cNvSpPr txBox="1"/>
          <p:nvPr/>
        </p:nvSpPr>
        <p:spPr>
          <a:xfrm>
            <a:off x="6286512" y="4143380"/>
            <a:ext cx="714348" cy="400110"/>
          </a:xfrm>
          <a:prstGeom prst="rect">
            <a:avLst/>
          </a:prstGeom>
          <a:noFill/>
        </p:spPr>
        <p:txBody>
          <a:bodyPr wrap="square" rtlCol="0">
            <a:spAutoFit/>
          </a:bodyPr>
          <a:lstStyle/>
          <a:p>
            <a:r>
              <a:rPr lang="en-US" sz="2000" dirty="0" smtClean="0">
                <a:solidFill>
                  <a:srgbClr val="003300"/>
                </a:solidFill>
              </a:rPr>
              <a:t>39%</a:t>
            </a:r>
            <a:endParaRPr lang="en-GB" sz="2000" dirty="0">
              <a:solidFill>
                <a:srgbClr val="003300"/>
              </a:solidFill>
            </a:endParaRPr>
          </a:p>
        </p:txBody>
      </p:sp>
    </p:spTree>
    <p:extLst>
      <p:ext uri="{BB962C8B-B14F-4D97-AF65-F5344CB8AC3E}">
        <p14:creationId xmlns:p14="http://schemas.microsoft.com/office/powerpoint/2010/main" val="259412105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32" y="928670"/>
            <a:ext cx="9174341" cy="6000793"/>
          </a:xfrm>
          <a:prstGeom prst="rect">
            <a:avLst/>
          </a:prstGeom>
          <a:noFill/>
          <a:ln w="9525">
            <a:noFill/>
            <a:miter lim="800000"/>
            <a:headEnd/>
            <a:tailEnd/>
          </a:ln>
          <a:effectLst/>
        </p:spPr>
      </p:pic>
      <p:sp>
        <p:nvSpPr>
          <p:cNvPr id="3" name="Title 1"/>
          <p:cNvSpPr txBox="1">
            <a:spLocks/>
          </p:cNvSpPr>
          <p:nvPr/>
        </p:nvSpPr>
        <p:spPr bwMode="auto">
          <a:xfrm>
            <a:off x="-32" y="0"/>
            <a:ext cx="9144032" cy="620688"/>
          </a:xfrm>
          <a:prstGeom prst="rect">
            <a:avLst/>
          </a:prstGeom>
          <a:solidFill>
            <a:schemeClr val="accent5"/>
          </a:solidFill>
          <a:ln w="9525">
            <a:noFill/>
            <a:miter lim="800000"/>
            <a:headEnd/>
            <a:tailEnd/>
          </a:ln>
        </p:spPr>
        <p:txBody>
          <a:bodyPr vert="horz" wrap="square" lIns="91440" tIns="45720" rIns="91440" bIns="45720" numCol="1" anchor="ctr" anchorCtr="0" compatLnSpc="1">
            <a:prstTxWarp prst="textNoShape">
              <a:avLst/>
            </a:prstTxWarp>
            <a:normAutofit fontScale="97500" lnSpcReduction="10000"/>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0" cap="none" spc="0" normalizeH="0" baseline="0" noProof="0" dirty="0" smtClean="0">
                <a:ln>
                  <a:noFill/>
                </a:ln>
                <a:solidFill>
                  <a:srgbClr val="003300"/>
                </a:solidFill>
                <a:effectLst/>
                <a:uLnTx/>
                <a:uFillTx/>
                <a:latin typeface="Times New Roman" panose="02020603050405020304" pitchFamily="18" charset="0"/>
                <a:ea typeface="MS PGothic" pitchFamily="34" charset="-128"/>
                <a:cs typeface="Times New Roman" panose="02020603050405020304" pitchFamily="18" charset="0"/>
              </a:rPr>
              <a:t>MPI vs.</a:t>
            </a:r>
            <a:r>
              <a:rPr kumimoji="0" lang="en-GB" sz="3600" b="1" i="0" u="none" strike="noStrike" kern="0" cap="none" spc="0" normalizeH="0" noProof="0" dirty="0" smtClean="0">
                <a:ln>
                  <a:noFill/>
                </a:ln>
                <a:solidFill>
                  <a:srgbClr val="003300"/>
                </a:solidFill>
                <a:effectLst/>
                <a:uLnTx/>
                <a:uFillTx/>
                <a:latin typeface="Times New Roman" panose="02020603050405020304" pitchFamily="18" charset="0"/>
                <a:ea typeface="MS PGothic" pitchFamily="34" charset="-128"/>
                <a:cs typeface="Times New Roman" panose="02020603050405020304" pitchFamily="18" charset="0"/>
              </a:rPr>
              <a:t> $1.25-a-day</a:t>
            </a:r>
            <a:endParaRPr kumimoji="0" lang="en-GB" sz="3600" b="1" i="0" u="none" strike="noStrike" kern="0" cap="none" spc="0" normalizeH="0" baseline="0" noProof="0" dirty="0">
              <a:ln>
                <a:noFill/>
              </a:ln>
              <a:solidFill>
                <a:srgbClr val="003300"/>
              </a:solidFill>
              <a:effectLst/>
              <a:uLnTx/>
              <a:uFillTx/>
              <a:latin typeface="Times New Roman" panose="02020603050405020304" pitchFamily="18" charset="0"/>
              <a:ea typeface="MS PGothic" pitchFamily="34" charset="-128"/>
              <a:cs typeface="Times New Roman" panose="02020603050405020304" pitchFamily="18" charset="0"/>
            </a:endParaRPr>
          </a:p>
        </p:txBody>
      </p:sp>
      <p:sp>
        <p:nvSpPr>
          <p:cNvPr id="4" name="Rectangle 3"/>
          <p:cNvSpPr/>
          <p:nvPr/>
        </p:nvSpPr>
        <p:spPr bwMode="auto">
          <a:xfrm>
            <a:off x="500034" y="6429396"/>
            <a:ext cx="8143932" cy="42860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GB" sz="3200" b="0" i="0" u="none" strike="noStrike" cap="none" normalizeH="0" baseline="0" dirty="0" smtClean="0">
              <a:ln>
                <a:noFill/>
              </a:ln>
              <a:solidFill>
                <a:srgbClr val="003300"/>
              </a:solidFill>
              <a:effectLst/>
            </a:endParaRPr>
          </a:p>
        </p:txBody>
      </p:sp>
      <p:sp>
        <p:nvSpPr>
          <p:cNvPr id="5" name="TextBox 4"/>
          <p:cNvSpPr txBox="1"/>
          <p:nvPr/>
        </p:nvSpPr>
        <p:spPr>
          <a:xfrm>
            <a:off x="3671392" y="1412776"/>
            <a:ext cx="5472608" cy="2246769"/>
          </a:xfrm>
          <a:prstGeom prst="rect">
            <a:avLst/>
          </a:prstGeom>
          <a:noFill/>
        </p:spPr>
        <p:txBody>
          <a:bodyPr wrap="square" rtlCol="0">
            <a:spAutoFit/>
          </a:bodyPr>
          <a:lstStyle/>
          <a:p>
            <a:pPr>
              <a:lnSpc>
                <a:spcPct val="150000"/>
              </a:lnSpc>
            </a:pPr>
            <a:r>
              <a:rPr lang="en-US" sz="2800" b="1" dirty="0" smtClean="0">
                <a:solidFill>
                  <a:srgbClr val="003300"/>
                </a:solidFill>
                <a:latin typeface="Times New Roman" panose="02020603050405020304" pitchFamily="18" charset="0"/>
                <a:cs typeface="Times New Roman" panose="02020603050405020304" pitchFamily="18" charset="0"/>
              </a:rPr>
              <a:t>Height of the bar: </a:t>
            </a:r>
            <a:endParaRPr lang="tr-TR" sz="2800" b="1" dirty="0" smtClean="0">
              <a:solidFill>
                <a:srgbClr val="003300"/>
              </a:solidFill>
              <a:latin typeface="Times New Roman" panose="02020603050405020304" pitchFamily="18" charset="0"/>
              <a:cs typeface="Times New Roman" panose="02020603050405020304" pitchFamily="18" charset="0"/>
            </a:endParaRPr>
          </a:p>
          <a:p>
            <a:pPr>
              <a:lnSpc>
                <a:spcPct val="150000"/>
              </a:lnSpc>
            </a:pPr>
            <a:r>
              <a:rPr lang="tr-TR" sz="2800" dirty="0">
                <a:solidFill>
                  <a:srgbClr val="003300"/>
                </a:solidFill>
                <a:latin typeface="Times New Roman" panose="02020603050405020304" pitchFamily="18" charset="0"/>
                <a:cs typeface="Times New Roman" panose="02020603050405020304" pitchFamily="18" charset="0"/>
              </a:rPr>
              <a:t>	</a:t>
            </a:r>
            <a:r>
              <a:rPr lang="en-US" sz="2800" dirty="0" smtClean="0">
                <a:solidFill>
                  <a:srgbClr val="003300"/>
                </a:solidFill>
                <a:latin typeface="Times New Roman" panose="02020603050405020304" pitchFamily="18" charset="0"/>
                <a:cs typeface="Times New Roman" panose="02020603050405020304" pitchFamily="18" charset="0"/>
              </a:rPr>
              <a:t>MPI </a:t>
            </a:r>
            <a:r>
              <a:rPr lang="en-US" sz="2800" dirty="0" smtClean="0">
                <a:solidFill>
                  <a:srgbClr val="003300"/>
                </a:solidFill>
                <a:latin typeface="Times New Roman" panose="02020603050405020304" pitchFamily="18" charset="0"/>
                <a:cs typeface="Times New Roman" panose="02020603050405020304" pitchFamily="18" charset="0"/>
              </a:rPr>
              <a:t>Headcount Ratio</a:t>
            </a:r>
          </a:p>
          <a:p>
            <a:r>
              <a:rPr lang="en-US" sz="2800" b="1" dirty="0" smtClean="0">
                <a:solidFill>
                  <a:srgbClr val="003300"/>
                </a:solidFill>
                <a:latin typeface="Times New Roman" panose="02020603050405020304" pitchFamily="18" charset="0"/>
                <a:cs typeface="Times New Roman" panose="02020603050405020304" pitchFamily="18" charset="0"/>
              </a:rPr>
              <a:t>Height at ‘•’ : </a:t>
            </a:r>
            <a:endParaRPr lang="tr-TR" sz="2800" b="1" dirty="0" smtClean="0">
              <a:solidFill>
                <a:srgbClr val="003300"/>
              </a:solidFill>
              <a:latin typeface="Times New Roman" panose="02020603050405020304" pitchFamily="18" charset="0"/>
              <a:cs typeface="Times New Roman" panose="02020603050405020304" pitchFamily="18" charset="0"/>
            </a:endParaRPr>
          </a:p>
          <a:p>
            <a:r>
              <a:rPr lang="tr-TR" sz="2800" dirty="0">
                <a:solidFill>
                  <a:srgbClr val="003300"/>
                </a:solidFill>
                <a:latin typeface="Times New Roman" panose="02020603050405020304" pitchFamily="18" charset="0"/>
                <a:cs typeface="Times New Roman" panose="02020603050405020304" pitchFamily="18" charset="0"/>
              </a:rPr>
              <a:t>	</a:t>
            </a:r>
            <a:r>
              <a:rPr lang="en-US" sz="2800" dirty="0" smtClean="0">
                <a:solidFill>
                  <a:srgbClr val="003300"/>
                </a:solidFill>
                <a:latin typeface="Times New Roman" panose="02020603050405020304" pitchFamily="18" charset="0"/>
                <a:cs typeface="Times New Roman" panose="02020603050405020304" pitchFamily="18" charset="0"/>
              </a:rPr>
              <a:t>$</a:t>
            </a:r>
            <a:r>
              <a:rPr lang="en-US" sz="2800" dirty="0" smtClean="0">
                <a:solidFill>
                  <a:srgbClr val="003300"/>
                </a:solidFill>
                <a:latin typeface="Times New Roman" panose="02020603050405020304" pitchFamily="18" charset="0"/>
                <a:cs typeface="Times New Roman" panose="02020603050405020304" pitchFamily="18" charset="0"/>
              </a:rPr>
              <a:t>1.25-a-day Headcount Ratio</a:t>
            </a:r>
            <a:endParaRPr lang="en-GB" sz="2800" dirty="0">
              <a:solidFill>
                <a:srgbClr val="00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29626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0" y="0"/>
            <a:ext cx="9144000" cy="692696"/>
          </a:xfrm>
          <a:solidFill>
            <a:schemeClr val="accent5"/>
          </a:solidFill>
          <a:ln>
            <a:miter lim="800000"/>
            <a:headEnd/>
            <a:tailEnd/>
          </a:ln>
        </p:spPr>
        <p:txBody>
          <a:bodyPr vert="horz" wrap="square" lIns="91440" tIns="45720" rIns="91440" bIns="45720" numCol="1" anchor="t" anchorCtr="0" compatLnSpc="1">
            <a:prstTxWarp prst="textNoShape">
              <a:avLst/>
            </a:prstTxWarp>
            <a:noAutofit/>
          </a:bodyPr>
          <a:lstStyle/>
          <a:p>
            <a:r>
              <a:rPr lang="en-GB" sz="3600" b="1" dirty="0" smtClean="0">
                <a:solidFill>
                  <a:srgbClr val="003300"/>
                </a:solidFill>
                <a:latin typeface="Times New Roman" panose="02020603050405020304" pitchFamily="18" charset="0"/>
                <a:cs typeface="Times New Roman" panose="02020603050405020304" pitchFamily="18" charset="0"/>
              </a:rPr>
              <a:t>How Can MPI Help?</a:t>
            </a:r>
          </a:p>
        </p:txBody>
      </p:sp>
      <p:sp>
        <p:nvSpPr>
          <p:cNvPr id="26628" name="Text Placeholder 2"/>
          <p:cNvSpPr>
            <a:spLocks noGrp="1"/>
          </p:cNvSpPr>
          <p:nvPr>
            <p:ph type="body" sz="half" idx="1"/>
          </p:nvPr>
        </p:nvSpPr>
        <p:spPr bwMode="auto">
          <a:xfrm>
            <a:off x="251520" y="908720"/>
            <a:ext cx="8856984" cy="5234924"/>
          </a:xfrm>
          <a:noFill/>
          <a:ln>
            <a:miter lim="800000"/>
            <a:headEnd/>
            <a:tailEnd/>
          </a:ln>
        </p:spPr>
        <p:txBody>
          <a:bodyPr vert="horz" wrap="square" lIns="91440" tIns="45720" rIns="91440" bIns="45720" numCol="1" anchor="t" anchorCtr="0" compatLnSpc="1">
            <a:prstTxWarp prst="textNoShape">
              <a:avLst/>
            </a:prstTxWarp>
            <a:noAutofit/>
          </a:bodyPr>
          <a:lstStyle/>
          <a:p>
            <a:pPr marL="285750"/>
            <a:r>
              <a:rPr lang="en-GB" dirty="0" smtClean="0">
                <a:solidFill>
                  <a:srgbClr val="003300"/>
                </a:solidFill>
                <a:latin typeface="Times New Roman" panose="02020603050405020304" pitchFamily="18" charset="0"/>
                <a:cs typeface="Times New Roman" panose="02020603050405020304" pitchFamily="18" charset="0"/>
              </a:rPr>
              <a:t>Can reflect on </a:t>
            </a:r>
            <a:r>
              <a:rPr lang="en-GB" u="sng" dirty="0" smtClean="0">
                <a:solidFill>
                  <a:srgbClr val="003300"/>
                </a:solidFill>
                <a:latin typeface="Times New Roman" panose="02020603050405020304" pitchFamily="18" charset="0"/>
                <a:cs typeface="Times New Roman" panose="02020603050405020304" pitchFamily="18" charset="0"/>
              </a:rPr>
              <a:t>joint distribution</a:t>
            </a:r>
            <a:r>
              <a:rPr lang="en-GB" dirty="0" smtClean="0">
                <a:solidFill>
                  <a:srgbClr val="003300"/>
                </a:solidFill>
                <a:latin typeface="Times New Roman" panose="02020603050405020304" pitchFamily="18" charset="0"/>
                <a:cs typeface="Times New Roman" panose="02020603050405020304" pitchFamily="18" charset="0"/>
              </a:rPr>
              <a:t> of </a:t>
            </a:r>
            <a:r>
              <a:rPr lang="en-GB" dirty="0" smtClean="0">
                <a:solidFill>
                  <a:srgbClr val="003300"/>
                </a:solidFill>
                <a:latin typeface="Times New Roman" panose="02020603050405020304" pitchFamily="18" charset="0"/>
                <a:cs typeface="Times New Roman" panose="02020603050405020304" pitchFamily="18" charset="0"/>
              </a:rPr>
              <a:t>deprivations</a:t>
            </a:r>
            <a:endParaRPr lang="tr-TR" dirty="0" smtClean="0">
              <a:solidFill>
                <a:srgbClr val="003300"/>
              </a:solidFill>
              <a:latin typeface="Times New Roman" panose="02020603050405020304" pitchFamily="18" charset="0"/>
              <a:cs typeface="Times New Roman" panose="02020603050405020304" pitchFamily="18" charset="0"/>
            </a:endParaRPr>
          </a:p>
          <a:p>
            <a:pPr marL="285750"/>
            <a:endParaRPr lang="en-GB" sz="2000" dirty="0" smtClean="0">
              <a:solidFill>
                <a:srgbClr val="003300"/>
              </a:solidFill>
              <a:latin typeface="Times New Roman" panose="02020603050405020304" pitchFamily="18" charset="0"/>
              <a:cs typeface="Times New Roman" panose="02020603050405020304" pitchFamily="18" charset="0"/>
            </a:endParaRPr>
          </a:p>
          <a:p>
            <a:pPr marL="285750"/>
            <a:r>
              <a:rPr lang="en-GB" dirty="0" smtClean="0">
                <a:solidFill>
                  <a:srgbClr val="003300"/>
                </a:solidFill>
                <a:latin typeface="Times New Roman" panose="02020603050405020304" pitchFamily="18" charset="0"/>
                <a:cs typeface="Times New Roman" panose="02020603050405020304" pitchFamily="18" charset="0"/>
              </a:rPr>
              <a:t>National MPIs can be tailored to context &amp; </a:t>
            </a:r>
            <a:r>
              <a:rPr lang="en-GB" dirty="0" smtClean="0">
                <a:solidFill>
                  <a:srgbClr val="003300"/>
                </a:solidFill>
                <a:latin typeface="Times New Roman" panose="02020603050405020304" pitchFamily="18" charset="0"/>
                <a:cs typeface="Times New Roman" panose="02020603050405020304" pitchFamily="18" charset="0"/>
              </a:rPr>
              <a:t>priorities</a:t>
            </a:r>
            <a:endParaRPr lang="tr-TR" dirty="0" smtClean="0">
              <a:solidFill>
                <a:srgbClr val="003300"/>
              </a:solidFill>
              <a:latin typeface="Times New Roman" panose="02020603050405020304" pitchFamily="18" charset="0"/>
              <a:cs typeface="Times New Roman" panose="02020603050405020304" pitchFamily="18" charset="0"/>
            </a:endParaRPr>
          </a:p>
          <a:p>
            <a:pPr marL="285750"/>
            <a:endParaRPr lang="en-GB" sz="2000" dirty="0" smtClean="0">
              <a:solidFill>
                <a:srgbClr val="003300"/>
              </a:solidFill>
              <a:latin typeface="Times New Roman" panose="02020603050405020304" pitchFamily="18" charset="0"/>
              <a:cs typeface="Times New Roman" panose="02020603050405020304" pitchFamily="18" charset="0"/>
            </a:endParaRPr>
          </a:p>
          <a:p>
            <a:pPr marL="285750"/>
            <a:r>
              <a:rPr lang="en-GB" dirty="0" smtClean="0">
                <a:solidFill>
                  <a:srgbClr val="003300"/>
                </a:solidFill>
                <a:latin typeface="Times New Roman" panose="02020603050405020304" pitchFamily="18" charset="0"/>
                <a:cs typeface="Times New Roman" panose="02020603050405020304" pitchFamily="18" charset="0"/>
              </a:rPr>
              <a:t>National MPI can be reported like national income poverty </a:t>
            </a:r>
            <a:r>
              <a:rPr lang="en-GB" dirty="0" smtClean="0">
                <a:solidFill>
                  <a:srgbClr val="003300"/>
                </a:solidFill>
                <a:latin typeface="Times New Roman" panose="02020603050405020304" pitchFamily="18" charset="0"/>
                <a:cs typeface="Times New Roman" panose="02020603050405020304" pitchFamily="18" charset="0"/>
              </a:rPr>
              <a:t>measure</a:t>
            </a:r>
            <a:endParaRPr lang="tr-TR" dirty="0" smtClean="0">
              <a:solidFill>
                <a:srgbClr val="003300"/>
              </a:solidFill>
              <a:latin typeface="Times New Roman" panose="02020603050405020304" pitchFamily="18" charset="0"/>
              <a:cs typeface="Times New Roman" panose="02020603050405020304" pitchFamily="18" charset="0"/>
            </a:endParaRPr>
          </a:p>
          <a:p>
            <a:pPr marL="285750"/>
            <a:endParaRPr lang="en-US" sz="2000" dirty="0" smtClean="0">
              <a:solidFill>
                <a:srgbClr val="003300"/>
              </a:solidFill>
              <a:latin typeface="Times New Roman" panose="02020603050405020304" pitchFamily="18" charset="0"/>
              <a:cs typeface="Times New Roman" panose="02020603050405020304" pitchFamily="18" charset="0"/>
            </a:endParaRPr>
          </a:p>
          <a:p>
            <a:pPr marL="285750"/>
            <a:r>
              <a:rPr lang="en-GB" dirty="0" smtClean="0">
                <a:solidFill>
                  <a:srgbClr val="003300"/>
                </a:solidFill>
                <a:latin typeface="Times New Roman" panose="02020603050405020304" pitchFamily="18" charset="0"/>
                <a:cs typeface="Times New Roman" panose="02020603050405020304" pitchFamily="18" charset="0"/>
              </a:rPr>
              <a:t>Political incentives from MPI are more direct</a:t>
            </a:r>
          </a:p>
          <a:p>
            <a:pPr marL="285750"/>
            <a:endParaRPr lang="en-GB" sz="2000" dirty="0" smtClean="0">
              <a:solidFill>
                <a:srgbClr val="003300"/>
              </a:solidFill>
              <a:latin typeface="Times New Roman" panose="02020603050405020304" pitchFamily="18" charset="0"/>
              <a:cs typeface="Times New Roman" panose="02020603050405020304" pitchFamily="18" charset="0"/>
            </a:endParaRPr>
          </a:p>
          <a:p>
            <a:pPr marL="285750"/>
            <a:r>
              <a:rPr lang="en-GB" b="1" dirty="0" smtClean="0">
                <a:solidFill>
                  <a:srgbClr val="003300"/>
                </a:solidFill>
                <a:latin typeface="Times New Roman" panose="02020603050405020304" pitchFamily="18" charset="0"/>
                <a:cs typeface="Times New Roman" panose="02020603050405020304" pitchFamily="18" charset="0"/>
              </a:rPr>
              <a:t>Data needs</a:t>
            </a:r>
            <a:r>
              <a:rPr lang="en-GB" dirty="0" smtClean="0">
                <a:solidFill>
                  <a:srgbClr val="003300"/>
                </a:solidFill>
                <a:latin typeface="Times New Roman" panose="02020603050405020304" pitchFamily="18" charset="0"/>
                <a:cs typeface="Times New Roman" panose="02020603050405020304" pitchFamily="18" charset="0"/>
              </a:rPr>
              <a:t>: Global MPI uses only </a:t>
            </a:r>
            <a:r>
              <a:rPr lang="en-GB" u="sng" dirty="0" smtClean="0">
                <a:solidFill>
                  <a:srgbClr val="003300"/>
                </a:solidFill>
                <a:latin typeface="Times New Roman" panose="02020603050405020304" pitchFamily="18" charset="0"/>
                <a:cs typeface="Times New Roman" panose="02020603050405020304" pitchFamily="18" charset="0"/>
              </a:rPr>
              <a:t>39 of 625</a:t>
            </a:r>
            <a:r>
              <a:rPr lang="en-GB" dirty="0" smtClean="0">
                <a:solidFill>
                  <a:srgbClr val="003300"/>
                </a:solidFill>
                <a:latin typeface="Times New Roman" panose="02020603050405020304" pitchFamily="18" charset="0"/>
                <a:cs typeface="Times New Roman" panose="02020603050405020304" pitchFamily="18" charset="0"/>
              </a:rPr>
              <a:t> questions in Demographic Health Survey</a:t>
            </a:r>
          </a:p>
        </p:txBody>
      </p:sp>
    </p:spTree>
    <p:extLst>
      <p:ext uri="{BB962C8B-B14F-4D97-AF65-F5344CB8AC3E}">
        <p14:creationId xmlns:p14="http://schemas.microsoft.com/office/powerpoint/2010/main" val="30756531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68" y="10376"/>
            <a:ext cx="9136366" cy="864096"/>
          </a:xfrm>
          <a:solidFill>
            <a:schemeClr val="accent5"/>
          </a:solidFill>
        </p:spPr>
        <p:txBody>
          <a:bodyPr/>
          <a:lstStyle/>
          <a:p>
            <a:r>
              <a:rPr lang="en-GB" sz="3600" b="1" dirty="0">
                <a:solidFill>
                  <a:srgbClr val="003300"/>
                </a:solidFill>
                <a:latin typeface="Times New Roman" panose="02020603050405020304" pitchFamily="18" charset="0"/>
                <a:cs typeface="Times New Roman" panose="02020603050405020304" pitchFamily="18" charset="0"/>
              </a:rPr>
              <a:t>The Multidimensional Poverty Peer Network</a:t>
            </a:r>
          </a:p>
        </p:txBody>
      </p:sp>
      <p:sp>
        <p:nvSpPr>
          <p:cNvPr id="3" name="Subtitle 2"/>
          <p:cNvSpPr>
            <a:spLocks noGrp="1"/>
          </p:cNvSpPr>
          <p:nvPr>
            <p:ph type="subTitle" idx="1"/>
          </p:nvPr>
        </p:nvSpPr>
        <p:spPr>
          <a:xfrm>
            <a:off x="539552" y="3068960"/>
            <a:ext cx="8424936" cy="3600400"/>
          </a:xfrm>
        </p:spPr>
        <p:txBody>
          <a:bodyPr>
            <a:normAutofit fontScale="25000" lnSpcReduction="20000"/>
          </a:bodyPr>
          <a:lstStyle/>
          <a:p>
            <a:pPr algn="l"/>
            <a:r>
              <a:rPr lang="tr-TR" sz="11200" dirty="0" smtClean="0">
                <a:solidFill>
                  <a:schemeClr val="tx1"/>
                </a:solidFill>
                <a:latin typeface="Times New Roman" panose="02020603050405020304" pitchFamily="18" charset="0"/>
                <a:cs typeface="Times New Roman" panose="02020603050405020304" pitchFamily="18" charset="0"/>
              </a:rPr>
              <a:t>*</a:t>
            </a:r>
            <a:r>
              <a:rPr lang="en-GB" sz="11200" dirty="0" smtClean="0">
                <a:solidFill>
                  <a:schemeClr val="tx1"/>
                </a:solidFill>
                <a:latin typeface="Times New Roman" panose="02020603050405020304" pitchFamily="18" charset="0"/>
                <a:cs typeface="Times New Roman" panose="02020603050405020304" pitchFamily="18" charset="0"/>
              </a:rPr>
              <a:t>Launched </a:t>
            </a:r>
            <a:r>
              <a:rPr lang="en-GB" sz="11200" dirty="0" smtClean="0">
                <a:solidFill>
                  <a:schemeClr val="tx1"/>
                </a:solidFill>
                <a:latin typeface="Times New Roman" panose="02020603050405020304" pitchFamily="18" charset="0"/>
                <a:cs typeface="Times New Roman" panose="02020603050405020304" pitchFamily="18" charset="0"/>
              </a:rPr>
              <a:t>in June 2013 at University of Oxford with: </a:t>
            </a:r>
          </a:p>
          <a:p>
            <a:pPr algn="l"/>
            <a:r>
              <a:rPr lang="tr-TR" sz="11200" b="1" dirty="0" smtClean="0">
                <a:solidFill>
                  <a:schemeClr val="tx1"/>
                </a:solidFill>
                <a:latin typeface="Times New Roman" panose="02020603050405020304" pitchFamily="18" charset="0"/>
                <a:cs typeface="Times New Roman" panose="02020603050405020304" pitchFamily="18" charset="0"/>
              </a:rPr>
              <a:t>*</a:t>
            </a:r>
            <a:r>
              <a:rPr lang="en-GB" sz="11200" dirty="0" smtClean="0">
                <a:solidFill>
                  <a:schemeClr val="tx1"/>
                </a:solidFill>
                <a:latin typeface="Times New Roman" panose="02020603050405020304" pitchFamily="18" charset="0"/>
                <a:cs typeface="Times New Roman" panose="02020603050405020304" pitchFamily="18" charset="0"/>
              </a:rPr>
              <a:t>Connects </a:t>
            </a:r>
            <a:r>
              <a:rPr lang="en-GB" sz="11200" dirty="0">
                <a:solidFill>
                  <a:schemeClr val="tx1"/>
                </a:solidFill>
                <a:latin typeface="Times New Roman" panose="02020603050405020304" pitchFamily="18" charset="0"/>
                <a:cs typeface="Times New Roman" panose="02020603050405020304" pitchFamily="18" charset="0"/>
              </a:rPr>
              <a:t>policymakers engaged in exploring or implementing multidimensional poverty </a:t>
            </a:r>
            <a:r>
              <a:rPr lang="en-GB" sz="11200" dirty="0" smtClean="0">
                <a:solidFill>
                  <a:schemeClr val="tx1"/>
                </a:solidFill>
                <a:latin typeface="Times New Roman" panose="02020603050405020304" pitchFamily="18" charset="0"/>
                <a:cs typeface="Times New Roman" panose="02020603050405020304" pitchFamily="18" charset="0"/>
              </a:rPr>
              <a:t>measures</a:t>
            </a:r>
            <a:r>
              <a:rPr lang="tr-TR" sz="11200" dirty="0" smtClean="0">
                <a:solidFill>
                  <a:schemeClr val="tx1"/>
                </a:solidFill>
                <a:latin typeface="Times New Roman" panose="02020603050405020304" pitchFamily="18" charset="0"/>
                <a:cs typeface="Times New Roman" panose="02020603050405020304" pitchFamily="18" charset="0"/>
              </a:rPr>
              <a:t> from 23 countries (</a:t>
            </a:r>
            <a:r>
              <a:rPr lang="en-GB" sz="11200" dirty="0" smtClean="0">
                <a:solidFill>
                  <a:schemeClr val="tx1"/>
                </a:solidFill>
                <a:latin typeface="Times New Roman" panose="02020603050405020304" pitchFamily="18" charset="0"/>
                <a:cs typeface="Times New Roman" panose="02020603050405020304" pitchFamily="18" charset="0"/>
              </a:rPr>
              <a:t>Angola</a:t>
            </a:r>
            <a:r>
              <a:rPr lang="en-GB" sz="11200" dirty="0">
                <a:solidFill>
                  <a:schemeClr val="tx1"/>
                </a:solidFill>
                <a:latin typeface="Times New Roman" panose="02020603050405020304" pitchFamily="18" charset="0"/>
                <a:cs typeface="Times New Roman" panose="02020603050405020304" pitchFamily="18" charset="0"/>
              </a:rPr>
              <a:t>, Bhutan, Brazil, Chile, China, Colombia, </a:t>
            </a:r>
            <a:r>
              <a:rPr lang="en-GB" sz="11200" dirty="0" smtClean="0">
                <a:solidFill>
                  <a:schemeClr val="tx1"/>
                </a:solidFill>
                <a:latin typeface="Times New Roman" panose="02020603050405020304" pitchFamily="18" charset="0"/>
                <a:cs typeface="Times New Roman" panose="02020603050405020304" pitchFamily="18" charset="0"/>
              </a:rPr>
              <a:t>Ecuador</a:t>
            </a:r>
            <a:r>
              <a:rPr lang="en-GB" sz="11200" dirty="0">
                <a:solidFill>
                  <a:schemeClr val="tx1"/>
                </a:solidFill>
                <a:latin typeface="Times New Roman" panose="02020603050405020304" pitchFamily="18" charset="0"/>
                <a:cs typeface="Times New Roman" panose="02020603050405020304" pitchFamily="18" charset="0"/>
              </a:rPr>
              <a:t>, El Salvador, Dominican Republic, Germany, India, </a:t>
            </a:r>
            <a:r>
              <a:rPr lang="en-GB" sz="11200" b="1" dirty="0">
                <a:solidFill>
                  <a:schemeClr val="tx1"/>
                </a:solidFill>
                <a:latin typeface="Times New Roman" panose="02020603050405020304" pitchFamily="18" charset="0"/>
                <a:cs typeface="Times New Roman" panose="02020603050405020304" pitchFamily="18" charset="0"/>
              </a:rPr>
              <a:t>Iraq, Malaysia</a:t>
            </a:r>
            <a:r>
              <a:rPr lang="en-GB" sz="11200" dirty="0">
                <a:solidFill>
                  <a:schemeClr val="tx1"/>
                </a:solidFill>
                <a:latin typeface="Times New Roman" panose="02020603050405020304" pitchFamily="18" charset="0"/>
                <a:cs typeface="Times New Roman" panose="02020603050405020304" pitchFamily="18" charset="0"/>
              </a:rPr>
              <a:t>, Mexico, </a:t>
            </a:r>
            <a:r>
              <a:rPr lang="en-GB" sz="11200" b="1" dirty="0">
                <a:solidFill>
                  <a:schemeClr val="tx1"/>
                </a:solidFill>
                <a:latin typeface="Times New Roman" panose="02020603050405020304" pitchFamily="18" charset="0"/>
                <a:cs typeface="Times New Roman" panose="02020603050405020304" pitchFamily="18" charset="0"/>
              </a:rPr>
              <a:t>Morocco</a:t>
            </a:r>
            <a:r>
              <a:rPr lang="en-GB" sz="11200" dirty="0">
                <a:solidFill>
                  <a:schemeClr val="tx1"/>
                </a:solidFill>
                <a:latin typeface="Times New Roman" panose="02020603050405020304" pitchFamily="18" charset="0"/>
                <a:cs typeface="Times New Roman" panose="02020603050405020304" pitchFamily="18" charset="0"/>
              </a:rPr>
              <a:t>, </a:t>
            </a:r>
            <a:r>
              <a:rPr lang="en-GB" sz="11200" b="1" dirty="0">
                <a:solidFill>
                  <a:schemeClr val="tx1"/>
                </a:solidFill>
                <a:latin typeface="Times New Roman" panose="02020603050405020304" pitchFamily="18" charset="0"/>
                <a:cs typeface="Times New Roman" panose="02020603050405020304" pitchFamily="18" charset="0"/>
              </a:rPr>
              <a:t>Mozambique, Nigeria</a:t>
            </a:r>
            <a:r>
              <a:rPr lang="en-GB" sz="11200" dirty="0" smtClean="0">
                <a:solidFill>
                  <a:schemeClr val="tx1"/>
                </a:solidFill>
                <a:latin typeface="Times New Roman" panose="02020603050405020304" pitchFamily="18" charset="0"/>
                <a:cs typeface="Times New Roman" panose="02020603050405020304" pitchFamily="18" charset="0"/>
              </a:rPr>
              <a:t>, </a:t>
            </a:r>
            <a:r>
              <a:rPr lang="tr-TR" sz="11200" b="1" dirty="0">
                <a:solidFill>
                  <a:schemeClr val="tx1"/>
                </a:solidFill>
                <a:latin typeface="Times New Roman" panose="02020603050405020304" pitchFamily="18" charset="0"/>
                <a:cs typeface="Times New Roman" panose="02020603050405020304" pitchFamily="18" charset="0"/>
              </a:rPr>
              <a:t>Pakistan, </a:t>
            </a:r>
            <a:r>
              <a:rPr lang="en-GB" sz="11200" dirty="0" smtClean="0">
                <a:solidFill>
                  <a:schemeClr val="tx1"/>
                </a:solidFill>
                <a:latin typeface="Times New Roman" panose="02020603050405020304" pitchFamily="18" charset="0"/>
                <a:cs typeface="Times New Roman" panose="02020603050405020304" pitchFamily="18" charset="0"/>
              </a:rPr>
              <a:t>Peru</a:t>
            </a:r>
            <a:r>
              <a:rPr lang="en-GB" sz="11200" dirty="0">
                <a:solidFill>
                  <a:schemeClr val="tx1"/>
                </a:solidFill>
                <a:latin typeface="Times New Roman" panose="02020603050405020304" pitchFamily="18" charset="0"/>
                <a:cs typeface="Times New Roman" panose="02020603050405020304" pitchFamily="18" charset="0"/>
              </a:rPr>
              <a:t>, </a:t>
            </a:r>
            <a:r>
              <a:rPr lang="en-GB" sz="11200" dirty="0" smtClean="0">
                <a:solidFill>
                  <a:schemeClr val="tx1"/>
                </a:solidFill>
                <a:latin typeface="Times New Roman" panose="02020603050405020304" pitchFamily="18" charset="0"/>
                <a:cs typeface="Times New Roman" panose="02020603050405020304" pitchFamily="18" charset="0"/>
              </a:rPr>
              <a:t>Philippines, </a:t>
            </a:r>
            <a:r>
              <a:rPr lang="en-GB" sz="11200" b="1" dirty="0">
                <a:solidFill>
                  <a:schemeClr val="tx1"/>
                </a:solidFill>
                <a:latin typeface="Times New Roman" panose="02020603050405020304" pitchFamily="18" charset="0"/>
                <a:cs typeface="Times New Roman" panose="02020603050405020304" pitchFamily="18" charset="0"/>
              </a:rPr>
              <a:t>Tunisia</a:t>
            </a:r>
            <a:r>
              <a:rPr lang="en-GB" sz="11200" dirty="0">
                <a:solidFill>
                  <a:schemeClr val="tx1"/>
                </a:solidFill>
                <a:latin typeface="Times New Roman" panose="02020603050405020304" pitchFamily="18" charset="0"/>
                <a:cs typeface="Times New Roman" panose="02020603050405020304" pitchFamily="18" charset="0"/>
              </a:rPr>
              <a:t>, Uruguay and </a:t>
            </a:r>
            <a:r>
              <a:rPr lang="en-GB" sz="11200" dirty="0" smtClean="0">
                <a:solidFill>
                  <a:schemeClr val="tx1"/>
                </a:solidFill>
                <a:latin typeface="Times New Roman" panose="02020603050405020304" pitchFamily="18" charset="0"/>
                <a:cs typeface="Times New Roman" panose="02020603050405020304" pitchFamily="18" charset="0"/>
              </a:rPr>
              <a:t>Vietnam</a:t>
            </a:r>
            <a:r>
              <a:rPr lang="tr-TR" sz="11200" dirty="0" smtClean="0">
                <a:solidFill>
                  <a:schemeClr val="tx1"/>
                </a:solidFill>
                <a:latin typeface="Times New Roman" panose="02020603050405020304" pitchFamily="18" charset="0"/>
                <a:cs typeface="Times New Roman" panose="02020603050405020304" pitchFamily="18" charset="0"/>
              </a:rPr>
              <a:t>) and 5 institutions (</a:t>
            </a:r>
            <a:r>
              <a:rPr lang="en-GB" sz="11200" dirty="0" smtClean="0">
                <a:solidFill>
                  <a:schemeClr val="tx1"/>
                </a:solidFill>
                <a:latin typeface="Times New Roman" panose="02020603050405020304" pitchFamily="18" charset="0"/>
                <a:cs typeface="Times New Roman" panose="02020603050405020304" pitchFamily="18" charset="0"/>
              </a:rPr>
              <a:t>ECLAC,</a:t>
            </a:r>
            <a:r>
              <a:rPr lang="tr-TR" sz="11200" dirty="0" smtClean="0">
                <a:solidFill>
                  <a:schemeClr val="tx1"/>
                </a:solidFill>
                <a:latin typeface="Times New Roman" panose="02020603050405020304" pitchFamily="18" charset="0"/>
                <a:cs typeface="Times New Roman" panose="02020603050405020304" pitchFamily="18" charset="0"/>
              </a:rPr>
              <a:t> </a:t>
            </a:r>
            <a:r>
              <a:rPr lang="en-GB" sz="11200" dirty="0">
                <a:solidFill>
                  <a:schemeClr val="tx1"/>
                </a:solidFill>
                <a:latin typeface="Times New Roman" panose="02020603050405020304" pitchFamily="18" charset="0"/>
                <a:cs typeface="Times New Roman" panose="02020603050405020304" pitchFamily="18" charset="0"/>
              </a:rPr>
              <a:t>OECD, OECS, </a:t>
            </a:r>
            <a:r>
              <a:rPr lang="en-GB" sz="11200" dirty="0" smtClean="0">
                <a:solidFill>
                  <a:schemeClr val="tx1"/>
                </a:solidFill>
                <a:latin typeface="Times New Roman" panose="02020603050405020304" pitchFamily="18" charset="0"/>
                <a:cs typeface="Times New Roman" panose="02020603050405020304" pitchFamily="18" charset="0"/>
              </a:rPr>
              <a:t>OPHI</a:t>
            </a:r>
            <a:r>
              <a:rPr lang="tr-TR" sz="11200" dirty="0">
                <a:solidFill>
                  <a:schemeClr val="tx1"/>
                </a:solidFill>
                <a:latin typeface="Times New Roman" panose="02020603050405020304" pitchFamily="18" charset="0"/>
                <a:cs typeface="Times New Roman" panose="02020603050405020304" pitchFamily="18" charset="0"/>
              </a:rPr>
              <a:t> </a:t>
            </a:r>
            <a:r>
              <a:rPr lang="tr-TR" sz="11200" dirty="0" smtClean="0">
                <a:solidFill>
                  <a:schemeClr val="tx1"/>
                </a:solidFill>
                <a:latin typeface="Times New Roman" panose="02020603050405020304" pitchFamily="18" charset="0"/>
                <a:cs typeface="Times New Roman" panose="02020603050405020304" pitchFamily="18" charset="0"/>
              </a:rPr>
              <a:t>and </a:t>
            </a:r>
            <a:r>
              <a:rPr lang="en-GB" sz="11200" dirty="0" smtClean="0">
                <a:solidFill>
                  <a:schemeClr val="tx1"/>
                </a:solidFill>
                <a:latin typeface="Times New Roman" panose="02020603050405020304" pitchFamily="18" charset="0"/>
                <a:cs typeface="Times New Roman" panose="02020603050405020304" pitchFamily="18" charset="0"/>
              </a:rPr>
              <a:t>SADC</a:t>
            </a:r>
            <a:r>
              <a:rPr lang="tr-TR" sz="11200" dirty="0" smtClean="0">
                <a:solidFill>
                  <a:schemeClr val="tx1"/>
                </a:solidFill>
                <a:latin typeface="Times New Roman" panose="02020603050405020304" pitchFamily="18" charset="0"/>
                <a:cs typeface="Times New Roman" panose="02020603050405020304" pitchFamily="18" charset="0"/>
              </a:rPr>
              <a:t>)</a:t>
            </a:r>
            <a:endParaRPr lang="en-GB" sz="11200" dirty="0">
              <a:solidFill>
                <a:schemeClr val="tx1"/>
              </a:solidFill>
              <a:latin typeface="Times New Roman" panose="02020603050405020304" pitchFamily="18" charset="0"/>
              <a:cs typeface="Times New Roman" panose="02020603050405020304" pitchFamily="18" charset="0"/>
            </a:endParaRPr>
          </a:p>
          <a:p>
            <a:endParaRPr lang="en-GB" sz="9600" b="1" dirty="0">
              <a:solidFill>
                <a:srgbClr val="000000"/>
              </a:solidFill>
            </a:endParaRPr>
          </a:p>
          <a:p>
            <a:endParaRPr lang="en-GB" sz="2800" dirty="0"/>
          </a:p>
          <a:p>
            <a:pPr marL="1143000" indent="-1143000" algn="l">
              <a:buFont typeface="Arial" panose="020B0604020202020204" pitchFamily="34" charset="0"/>
              <a:buChar char="•"/>
            </a:pPr>
            <a:endParaRPr lang="en-GB" sz="11200" dirty="0" smtClean="0">
              <a:solidFill>
                <a:srgbClr val="003300"/>
              </a:solidFill>
              <a:latin typeface="Times New Roman" panose="02020603050405020304" pitchFamily="18" charset="0"/>
              <a:cs typeface="Times New Roman" panose="02020603050405020304" pitchFamily="18" charset="0"/>
            </a:endParaRPr>
          </a:p>
          <a:p>
            <a:endParaRPr lang="en-GB" sz="11200" dirty="0">
              <a:solidFill>
                <a:srgbClr val="003300"/>
              </a:solidFill>
              <a:latin typeface="Times New Roman" panose="02020603050405020304" pitchFamily="18" charset="0"/>
              <a:cs typeface="Times New Roman" panose="02020603050405020304" pitchFamily="18" charset="0"/>
            </a:endParaRPr>
          </a:p>
          <a:p>
            <a:endParaRPr lang="en-GB" dirty="0">
              <a:solidFill>
                <a:srgbClr val="003300"/>
              </a:solidFill>
            </a:endParaRPr>
          </a:p>
          <a:p>
            <a:endParaRPr lang="en-GB" dirty="0">
              <a:solidFill>
                <a:srgbClr val="003300"/>
              </a:solidFill>
            </a:endParaRPr>
          </a:p>
        </p:txBody>
      </p:sp>
      <p:pic>
        <p:nvPicPr>
          <p:cNvPr id="11" name="Picture 2" descr="http://www.ophi.org.uk/wp-content/uploads/groupshot-for-web.jpg?7ff332"/>
          <p:cNvPicPr>
            <a:picLocks noChangeAspect="1" noChangeArrowheads="1"/>
          </p:cNvPicPr>
          <p:nvPr/>
        </p:nvPicPr>
        <p:blipFill rotWithShape="1">
          <a:blip r:embed="rId3">
            <a:extLst>
              <a:ext uri="{28A0092B-C50C-407E-A947-70E740481C1C}">
                <a14:useLocalDpi xmlns:a14="http://schemas.microsoft.com/office/drawing/2010/main" val="0"/>
              </a:ext>
            </a:extLst>
          </a:blip>
          <a:srcRect t="876" b="25566"/>
          <a:stretch/>
        </p:blipFill>
        <p:spPr bwMode="auto">
          <a:xfrm>
            <a:off x="636509" y="908720"/>
            <a:ext cx="7730173"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5661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20000"/>
          </a:xfrm>
          <a:solidFill>
            <a:schemeClr val="accent5"/>
          </a:solidFill>
        </p:spPr>
        <p:txBody>
          <a:bodyPr>
            <a:normAutofit/>
          </a:bodyPr>
          <a:lstStyle/>
          <a:p>
            <a:r>
              <a:rPr lang="tr-TR" sz="3600" b="1" dirty="0" smtClean="0">
                <a:latin typeface="Times New Roman" panose="02020603050405020304" pitchFamily="18" charset="0"/>
                <a:cs typeface="Times New Roman" panose="02020603050405020304" pitchFamily="18" charset="0"/>
              </a:rPr>
              <a:t>CURRENT STANCE OF OIC COUNTRIES</a:t>
            </a:r>
            <a:endParaRPr lang="tr-TR"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5536" y="980728"/>
            <a:ext cx="8568952" cy="4525963"/>
          </a:xfrm>
        </p:spPr>
        <p:txBody>
          <a:bodyPr>
            <a:normAutofit/>
          </a:bodyPr>
          <a:lstStyle/>
          <a:p>
            <a:pPr lvl="0" algn="just"/>
            <a:endParaRPr lang="tr-TR" sz="3600" dirty="0" smtClean="0">
              <a:latin typeface="Times New Roman" panose="02020603050405020304" pitchFamily="18" charset="0"/>
              <a:cs typeface="Times New Roman" panose="02020603050405020304" pitchFamily="18" charset="0"/>
            </a:endParaRPr>
          </a:p>
          <a:p>
            <a:pPr marL="0" indent="0">
              <a:buNone/>
            </a:pPr>
            <a:endParaRPr lang="tr-TR" dirty="0"/>
          </a:p>
          <a:p>
            <a:endParaRPr lang="tr-TR" dirty="0"/>
          </a:p>
        </p:txBody>
      </p:sp>
      <p:sp>
        <p:nvSpPr>
          <p:cNvPr id="4" name="Rectangle 3"/>
          <p:cNvSpPr/>
          <p:nvPr/>
        </p:nvSpPr>
        <p:spPr>
          <a:xfrm>
            <a:off x="107504" y="836712"/>
            <a:ext cx="8928992" cy="6001643"/>
          </a:xfrm>
          <a:prstGeom prst="rect">
            <a:avLst/>
          </a:prstGeom>
        </p:spPr>
        <p:txBody>
          <a:bodyPr wrap="square">
            <a:spAutoFit/>
          </a:bodyPr>
          <a:lstStyle/>
          <a:p>
            <a:pPr marL="457200" lvl="0" indent="-457200" algn="just">
              <a:buFont typeface="Arial" panose="020B0604020202020204" pitchFamily="34" charset="0"/>
              <a:buChar char="•"/>
            </a:pPr>
            <a:r>
              <a:rPr lang="en-GB" sz="2400" dirty="0">
                <a:latin typeface="Times New Roman" panose="02020603050405020304" pitchFamily="18" charset="0"/>
                <a:cs typeface="Times New Roman" panose="02020603050405020304" pitchFamily="18" charset="0"/>
              </a:rPr>
              <a:t>18 OIC countries are currently classified by the World Bank as low-income countries and 32 are middle-income countries. </a:t>
            </a:r>
            <a:endParaRPr lang="tr-TR" sz="2400" dirty="0" smtClean="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400" dirty="0" smtClean="0">
                <a:latin typeface="Times New Roman" panose="02020603050405020304" pitchFamily="18" charset="0"/>
                <a:cs typeface="Times New Roman" panose="02020603050405020304" pitchFamily="18" charset="0"/>
              </a:rPr>
              <a:t>21 </a:t>
            </a:r>
            <a:r>
              <a:rPr lang="en-GB" sz="2400" dirty="0">
                <a:latin typeface="Times New Roman" panose="02020603050405020304" pitchFamily="18" charset="0"/>
                <a:cs typeface="Times New Roman" panose="02020603050405020304" pitchFamily="18" charset="0"/>
              </a:rPr>
              <a:t>out of the world 48 LDCs are OIC members. </a:t>
            </a:r>
            <a:endParaRPr lang="tr-TR" sz="2400" dirty="0">
              <a:latin typeface="Times New Roman" panose="02020603050405020304" pitchFamily="18" charset="0"/>
              <a:cs typeface="Times New Roman" panose="02020603050405020304" pitchFamily="18" charset="0"/>
            </a:endParaRPr>
          </a:p>
          <a:p>
            <a:pPr marL="457200" lvl="0" indent="-457200" algn="just">
              <a:buFont typeface="Arial" panose="020B0604020202020204" pitchFamily="34" charset="0"/>
              <a:buChar char="•"/>
            </a:pPr>
            <a:r>
              <a:rPr lang="en-GB" sz="2400" dirty="0" smtClean="0">
                <a:latin typeface="Times New Roman" panose="02020603050405020304" pitchFamily="18" charset="0"/>
                <a:cs typeface="Times New Roman" panose="02020603050405020304" pitchFamily="18" charset="0"/>
              </a:rPr>
              <a:t>21 </a:t>
            </a:r>
            <a:r>
              <a:rPr lang="en-GB" sz="2400" dirty="0">
                <a:latin typeface="Times New Roman" panose="02020603050405020304" pitchFamily="18" charset="0"/>
                <a:cs typeface="Times New Roman" panose="02020603050405020304" pitchFamily="18" charset="0"/>
              </a:rPr>
              <a:t>OIC countries, mostly located in Sub-Saharan Africa, are classified as Heavily Indebted Poor Countries </a:t>
            </a:r>
            <a:r>
              <a:rPr lang="en-GB" sz="2400" dirty="0" smtClean="0">
                <a:latin typeface="Times New Roman" panose="02020603050405020304" pitchFamily="18" charset="0"/>
                <a:cs typeface="Times New Roman" panose="02020603050405020304" pitchFamily="18" charset="0"/>
              </a:rPr>
              <a:t>(HIPCs), out </a:t>
            </a:r>
            <a:r>
              <a:rPr lang="en-GB" sz="2400" dirty="0">
                <a:latin typeface="Times New Roman" panose="02020603050405020304" pitchFamily="18" charset="0"/>
                <a:cs typeface="Times New Roman" panose="02020603050405020304" pitchFamily="18" charset="0"/>
              </a:rPr>
              <a:t>of 39 HIPCs in the </a:t>
            </a:r>
            <a:r>
              <a:rPr lang="en-GB" sz="2400" dirty="0" smtClean="0">
                <a:latin typeface="Times New Roman" panose="02020603050405020304" pitchFamily="18" charset="0"/>
                <a:cs typeface="Times New Roman" panose="02020603050405020304" pitchFamily="18" charset="0"/>
              </a:rPr>
              <a:t>world</a:t>
            </a:r>
            <a:endParaRPr lang="tr-TR" sz="24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tr-TR" sz="2400" dirty="0" smtClean="0">
                <a:latin typeface="Times New Roman" panose="02020603050405020304" pitchFamily="18" charset="0"/>
                <a:cs typeface="Times New Roman" panose="02020603050405020304" pitchFamily="18" charset="0"/>
              </a:rPr>
              <a:t>27 out of the </a:t>
            </a:r>
            <a:r>
              <a:rPr lang="en-GB" sz="2400" dirty="0" smtClean="0">
                <a:latin typeface="Times New Roman" panose="02020603050405020304" pitchFamily="18" charset="0"/>
                <a:cs typeface="Times New Roman" panose="02020603050405020304" pitchFamily="18" charset="0"/>
              </a:rPr>
              <a:t>world </a:t>
            </a:r>
            <a:r>
              <a:rPr lang="en-GB" sz="2400" dirty="0">
                <a:latin typeface="Times New Roman" panose="02020603050405020304" pitchFamily="18" charset="0"/>
                <a:cs typeface="Times New Roman" panose="02020603050405020304" pitchFamily="18" charset="0"/>
              </a:rPr>
              <a:t>current 55 low income food deficit countries (</a:t>
            </a:r>
            <a:r>
              <a:rPr lang="en-GB" sz="2400" dirty="0" smtClean="0">
                <a:latin typeface="Times New Roman" panose="02020603050405020304" pitchFamily="18" charset="0"/>
                <a:cs typeface="Times New Roman" panose="02020603050405020304" pitchFamily="18" charset="0"/>
              </a:rPr>
              <a:t>LIFDCs)</a:t>
            </a:r>
            <a:r>
              <a:rPr lang="tr-TR" sz="2400" dirty="0" smtClean="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are </a:t>
            </a:r>
            <a:r>
              <a:rPr lang="en-GB" sz="2400" dirty="0">
                <a:latin typeface="Times New Roman" panose="02020603050405020304" pitchFamily="18" charset="0"/>
                <a:cs typeface="Times New Roman" panose="02020603050405020304" pitchFamily="18" charset="0"/>
              </a:rPr>
              <a:t>OIC </a:t>
            </a:r>
            <a:r>
              <a:rPr lang="en-GB" sz="2400" dirty="0" smtClean="0">
                <a:latin typeface="Times New Roman" panose="02020603050405020304" pitchFamily="18" charset="0"/>
                <a:cs typeface="Times New Roman" panose="02020603050405020304" pitchFamily="18" charset="0"/>
              </a:rPr>
              <a:t>countries</a:t>
            </a:r>
            <a:endParaRPr lang="tr-TR" sz="2400" dirty="0" smtClean="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GB" sz="2400" dirty="0" smtClean="0">
                <a:latin typeface="Times New Roman" panose="02020603050405020304" pitchFamily="18" charset="0"/>
                <a:cs typeface="Times New Roman" panose="02020603050405020304" pitchFamily="18" charset="0"/>
              </a:rPr>
              <a:t>24 </a:t>
            </a:r>
            <a:r>
              <a:rPr lang="en-GB" sz="2400" dirty="0">
                <a:latin typeface="Times New Roman" panose="02020603050405020304" pitchFamily="18" charset="0"/>
                <a:cs typeface="Times New Roman" panose="02020603050405020304" pitchFamily="18" charset="0"/>
              </a:rPr>
              <a:t>OIC </a:t>
            </a:r>
            <a:r>
              <a:rPr lang="en-GB" sz="2400" dirty="0" smtClean="0">
                <a:latin typeface="Times New Roman" panose="02020603050405020304" pitchFamily="18" charset="0"/>
                <a:cs typeface="Times New Roman" panose="02020603050405020304" pitchFamily="18" charset="0"/>
              </a:rPr>
              <a:t>countries </a:t>
            </a:r>
            <a:r>
              <a:rPr lang="en-GB" sz="2400" dirty="0">
                <a:latin typeface="Times New Roman" panose="02020603050405020304" pitchFamily="18" charset="0"/>
                <a:cs typeface="Times New Roman" panose="02020603050405020304" pitchFamily="18" charset="0"/>
              </a:rPr>
              <a:t>are placed in the category of Low Human Development </a:t>
            </a:r>
            <a:r>
              <a:rPr lang="en-GB" sz="2400" dirty="0" smtClean="0">
                <a:latin typeface="Times New Roman" panose="02020603050405020304" pitchFamily="18" charset="0"/>
                <a:cs typeface="Times New Roman" panose="02020603050405020304" pitchFamily="18" charset="0"/>
              </a:rPr>
              <a:t>countries</a:t>
            </a:r>
            <a:r>
              <a:rPr lang="tr-TR" sz="2400" dirty="0" smtClean="0">
                <a:latin typeface="Times New Roman" panose="02020603050405020304" pitchFamily="18" charset="0"/>
                <a:cs typeface="Times New Roman" panose="02020603050405020304" pitchFamily="18" charset="0"/>
              </a:rPr>
              <a:t> based on </a:t>
            </a:r>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latest </a:t>
            </a:r>
            <a:r>
              <a:rPr lang="en-GB" sz="2400" dirty="0" smtClean="0">
                <a:latin typeface="Times New Roman" panose="02020603050405020304" pitchFamily="18" charset="0"/>
                <a:cs typeface="Times New Roman" panose="02020603050405020304" pitchFamily="18" charset="0"/>
              </a:rPr>
              <a:t>UNDP HDI</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(2013)</a:t>
            </a:r>
          </a:p>
          <a:p>
            <a:pPr marL="457200" lvl="0" indent="-457200" algn="just">
              <a:buFont typeface="Arial" panose="020B0604020202020204" pitchFamily="34" charset="0"/>
              <a:buChar char="•"/>
            </a:pPr>
            <a:r>
              <a:rPr lang="tr-TR" sz="2400" dirty="0">
                <a:latin typeface="Times New Roman" panose="02020603050405020304" pitchFamily="18" charset="0"/>
                <a:cs typeface="Times New Roman" panose="02020603050405020304" pitchFamily="18" charset="0"/>
              </a:rPr>
              <a:t>Among the 48 OIC countries with available </a:t>
            </a:r>
            <a:r>
              <a:rPr lang="tr-TR" sz="2400" dirty="0" smtClean="0">
                <a:latin typeface="Times New Roman" panose="02020603050405020304" pitchFamily="18" charset="0"/>
                <a:cs typeface="Times New Roman" panose="02020603050405020304" pitchFamily="18" charset="0"/>
              </a:rPr>
              <a:t>data, </a:t>
            </a:r>
            <a:r>
              <a:rPr lang="tr-TR" sz="2400" dirty="0">
                <a:latin typeface="Times New Roman" panose="02020603050405020304" pitchFamily="18" charset="0"/>
                <a:cs typeface="Times New Roman" panose="02020603050405020304" pitchFamily="18" charset="0"/>
              </a:rPr>
              <a:t>Comoros and Suriname had the most severe income inequality reflected by Gini coefficients of 64.3 and 52.9, respectively. The income inequality in 15 of the member countries were measured to be “high”(GI between 40-49.9) while 29 of them were placed within medium inequality group (GI between 30-39.9). </a:t>
            </a:r>
          </a:p>
        </p:txBody>
      </p:sp>
    </p:spTree>
    <p:extLst>
      <p:ext uri="{BB962C8B-B14F-4D97-AF65-F5344CB8AC3E}">
        <p14:creationId xmlns:p14="http://schemas.microsoft.com/office/powerpoint/2010/main" val="929651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80512" cy="764704"/>
          </a:xfrm>
          <a:solidFill>
            <a:schemeClr val="accent5"/>
          </a:solidFill>
        </p:spPr>
        <p:txBody>
          <a:bodyPr>
            <a:normAutofit/>
          </a:bodyPr>
          <a:lstStyle/>
          <a:p>
            <a:r>
              <a:rPr lang="tr-TR" sz="3400" b="1" dirty="0" smtClean="0">
                <a:latin typeface="Times New Roman" panose="02020603050405020304" pitchFamily="18" charset="0"/>
                <a:cs typeface="Times New Roman" panose="02020603050405020304" pitchFamily="18" charset="0"/>
              </a:rPr>
              <a:t>Multidimensional Poverty in OIC Countries</a:t>
            </a:r>
            <a:endParaRPr lang="en-US" sz="3400" b="1" dirty="0">
              <a:latin typeface="Times New Roman" panose="02020603050405020304" pitchFamily="18" charset="0"/>
              <a:cs typeface="Times New Roman" panose="02020603050405020304" pitchFamily="18" charset="0"/>
            </a:endParaRPr>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395536" y="1052736"/>
            <a:ext cx="8424936" cy="4536503"/>
          </a:xfrm>
          <a:prstGeom prst="rect">
            <a:avLst/>
          </a:prstGeom>
          <a:noFill/>
        </p:spPr>
      </p:pic>
    </p:spTree>
    <p:extLst>
      <p:ext uri="{BB962C8B-B14F-4D97-AF65-F5344CB8AC3E}">
        <p14:creationId xmlns:p14="http://schemas.microsoft.com/office/powerpoint/2010/main" val="1253402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80512" cy="764704"/>
          </a:xfrm>
          <a:solidFill>
            <a:schemeClr val="accent5"/>
          </a:solidFill>
        </p:spPr>
        <p:txBody>
          <a:bodyPr>
            <a:normAutofit/>
          </a:bodyPr>
          <a:lstStyle/>
          <a:p>
            <a:r>
              <a:rPr lang="tr-TR" sz="3400" b="1" dirty="0">
                <a:latin typeface="Times New Roman" panose="02020603050405020304" pitchFamily="18" charset="0"/>
                <a:cs typeface="Times New Roman" panose="02020603050405020304" pitchFamily="18" charset="0"/>
              </a:rPr>
              <a:t>Multidimensional Poverty in OIC Countries</a:t>
            </a:r>
            <a:endParaRPr lang="en-US" sz="3400" b="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77544016"/>
              </p:ext>
            </p:extLst>
          </p:nvPr>
        </p:nvGraphicFramePr>
        <p:xfrm>
          <a:off x="251520" y="980729"/>
          <a:ext cx="8496944" cy="5024549"/>
        </p:xfrm>
        <a:graphic>
          <a:graphicData uri="http://schemas.openxmlformats.org/drawingml/2006/table">
            <a:tbl>
              <a:tblPr firstRow="1" firstCol="1" bandRow="1">
                <a:tableStyleId>{5C22544A-7EE6-4342-B048-85BDC9FD1C3A}</a:tableStyleId>
              </a:tblPr>
              <a:tblGrid>
                <a:gridCol w="2952328"/>
                <a:gridCol w="2877391"/>
                <a:gridCol w="2667225"/>
              </a:tblGrid>
              <a:tr h="2089015">
                <a:tc>
                  <a:txBody>
                    <a:bodyPr/>
                    <a:lstStyle/>
                    <a:p>
                      <a:pPr>
                        <a:lnSpc>
                          <a:spcPct val="115000"/>
                        </a:lnSpc>
                        <a:spcAft>
                          <a:spcPts val="1000"/>
                        </a:spcAft>
                      </a:pPr>
                      <a:r>
                        <a:rPr lang="en-US" sz="2800" dirty="0">
                          <a:effectLst/>
                          <a:latin typeface="Times New Roman" panose="02020603050405020304" pitchFamily="18" charset="0"/>
                          <a:cs typeface="Times New Roman" panose="02020603050405020304" pitchFamily="18" charset="0"/>
                        </a:rPr>
                        <a:t>Multidimensional Poverty in OIC Countries (2010)</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Headcount ratio: Population in multidimensional poverty (%)</a:t>
                      </a:r>
                      <a:endParaRPr lang="tr-TR" sz="280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Number of MPI poor people (millions)</a:t>
                      </a:r>
                      <a:endParaRPr lang="tr-TR" sz="280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tc>
              </a:tr>
              <a:tr h="632062">
                <a:tc>
                  <a:txBody>
                    <a:bodyPr/>
                    <a:lstStyle/>
                    <a:p>
                      <a:pPr>
                        <a:lnSpc>
                          <a:spcPct val="115000"/>
                        </a:lnSpc>
                        <a:spcAft>
                          <a:spcPts val="1000"/>
                        </a:spcAft>
                      </a:pPr>
                      <a:r>
                        <a:rPr lang="en-US" sz="2800" dirty="0">
                          <a:effectLst/>
                          <a:latin typeface="Times New Roman" panose="02020603050405020304" pitchFamily="18" charset="0"/>
                          <a:cs typeface="Times New Roman" panose="02020603050405020304" pitchFamily="18" charset="0"/>
                        </a:rPr>
                        <a:t>OIC (n=43)</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35.0</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465</a:t>
                      </a:r>
                      <a:endParaRPr lang="tr-TR" sz="280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r h="1023338">
                <a:tc>
                  <a:txBody>
                    <a:bodyPr/>
                    <a:lstStyle/>
                    <a:p>
                      <a:pPr>
                        <a:lnSpc>
                          <a:spcPct val="115000"/>
                        </a:lnSpc>
                        <a:spcAft>
                          <a:spcPts val="1000"/>
                        </a:spcAft>
                      </a:pPr>
                      <a:r>
                        <a:rPr lang="en-US" sz="2800" dirty="0">
                          <a:effectLst/>
                          <a:latin typeface="Times New Roman" panose="02020603050405020304" pitchFamily="18" charset="0"/>
                          <a:cs typeface="Times New Roman" panose="02020603050405020304" pitchFamily="18" charset="0"/>
                        </a:rPr>
                        <a:t>Non-OIC Developing (n=60)</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28.1</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1139</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r h="648072">
                <a:tc>
                  <a:txBody>
                    <a:bodyPr/>
                    <a:lstStyle/>
                    <a:p>
                      <a:pPr>
                        <a:lnSpc>
                          <a:spcPct val="115000"/>
                        </a:lnSpc>
                        <a:spcAft>
                          <a:spcPts val="1000"/>
                        </a:spcAft>
                      </a:pPr>
                      <a:r>
                        <a:rPr lang="en-US" sz="2800">
                          <a:effectLst/>
                          <a:latin typeface="Times New Roman" panose="02020603050405020304" pitchFamily="18" charset="0"/>
                          <a:cs typeface="Times New Roman" panose="02020603050405020304" pitchFamily="18" charset="0"/>
                        </a:rPr>
                        <a:t>Developed (n=5)</a:t>
                      </a:r>
                      <a:endParaRPr lang="tr-TR" sz="280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2.1</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0.45</a:t>
                      </a:r>
                      <a:endParaRPr lang="tr-TR" sz="280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r h="632062">
                <a:tc>
                  <a:txBody>
                    <a:bodyPr/>
                    <a:lstStyle/>
                    <a:p>
                      <a:pPr>
                        <a:lnSpc>
                          <a:spcPct val="115000"/>
                        </a:lnSpc>
                        <a:spcAft>
                          <a:spcPts val="1000"/>
                        </a:spcAft>
                      </a:pPr>
                      <a:r>
                        <a:rPr lang="en-US" sz="2800">
                          <a:effectLst/>
                          <a:latin typeface="Times New Roman" panose="02020603050405020304" pitchFamily="18" charset="0"/>
                          <a:cs typeface="Times New Roman" panose="02020603050405020304" pitchFamily="18" charset="0"/>
                        </a:rPr>
                        <a:t>World (n=108)</a:t>
                      </a:r>
                      <a:endParaRPr lang="tr-TR" sz="280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29.7</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1604</a:t>
                      </a:r>
                      <a:endParaRPr lang="tr-TR" sz="2800" dirty="0">
                        <a:solidFill>
                          <a:srgbClr val="365F9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7249734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80512" cy="764704"/>
          </a:xfrm>
          <a:solidFill>
            <a:schemeClr val="accent5"/>
          </a:solidFill>
        </p:spPr>
        <p:txBody>
          <a:bodyPr>
            <a:normAutofit/>
          </a:bodyPr>
          <a:lstStyle/>
          <a:p>
            <a:r>
              <a:rPr lang="tr-TR" sz="3400" b="1" dirty="0">
                <a:latin typeface="Times New Roman" panose="02020603050405020304" pitchFamily="18" charset="0"/>
                <a:cs typeface="Times New Roman" panose="02020603050405020304" pitchFamily="18" charset="0"/>
              </a:rPr>
              <a:t>Multidimensional Poverty in OIC Countries</a:t>
            </a:r>
            <a:endParaRPr lang="en-US" sz="3400" b="1"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87851245"/>
              </p:ext>
            </p:extLst>
          </p:nvPr>
        </p:nvGraphicFramePr>
        <p:xfrm>
          <a:off x="251521" y="1124742"/>
          <a:ext cx="8784975" cy="4907280"/>
        </p:xfrm>
        <a:graphic>
          <a:graphicData uri="http://schemas.openxmlformats.org/drawingml/2006/table">
            <a:tbl>
              <a:tblPr firstRow="1" firstCol="1" bandRow="1">
                <a:tableStyleId>{5C22544A-7EE6-4342-B048-85BDC9FD1C3A}</a:tableStyleId>
              </a:tblPr>
              <a:tblGrid>
                <a:gridCol w="3267289"/>
                <a:gridCol w="2925398"/>
                <a:gridCol w="2592288"/>
              </a:tblGrid>
              <a:tr h="842343">
                <a:tc>
                  <a:txBody>
                    <a:bodyPr/>
                    <a:lstStyle/>
                    <a:p>
                      <a:pPr>
                        <a:lnSpc>
                          <a:spcPct val="115000"/>
                        </a:lnSpc>
                        <a:spcAft>
                          <a:spcPts val="1000"/>
                        </a:spcAft>
                      </a:pPr>
                      <a:r>
                        <a:rPr lang="en-US" sz="2800" dirty="0">
                          <a:effectLst/>
                          <a:latin typeface="Times New Roman" panose="02020603050405020304" pitchFamily="18" charset="0"/>
                          <a:cs typeface="Times New Roman" panose="02020603050405020304" pitchFamily="18" charset="0"/>
                        </a:rPr>
                        <a:t>Multidimensional Poverty in OIC Regions (2010)</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Headcount ratio: Population in multidimensional poverty (%)</a:t>
                      </a:r>
                      <a:endParaRPr lang="tr-TR" sz="280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Number of MPI poor people (Millions)</a:t>
                      </a:r>
                      <a:endParaRPr lang="tr-TR" sz="280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r>
              <a:tr h="421172">
                <a:tc>
                  <a:txBody>
                    <a:bodyPr/>
                    <a:lstStyle/>
                    <a:p>
                      <a:pPr>
                        <a:lnSpc>
                          <a:spcPct val="115000"/>
                        </a:lnSpc>
                        <a:spcAft>
                          <a:spcPts val="1000"/>
                        </a:spcAft>
                      </a:pPr>
                      <a:r>
                        <a:rPr lang="tr-TR" sz="2800" dirty="0" smtClean="0">
                          <a:effectLst/>
                          <a:latin typeface="Times New Roman" panose="02020603050405020304" pitchFamily="18" charset="0"/>
                          <a:cs typeface="Times New Roman" panose="02020603050405020304" pitchFamily="18" charset="0"/>
                        </a:rPr>
                        <a:t>EAP </a:t>
                      </a:r>
                      <a:r>
                        <a:rPr lang="en-US" sz="2800" dirty="0" smtClean="0">
                          <a:effectLst/>
                          <a:latin typeface="Times New Roman" panose="02020603050405020304" pitchFamily="18" charset="0"/>
                          <a:cs typeface="Times New Roman" panose="02020603050405020304" pitchFamily="18" charset="0"/>
                        </a:rPr>
                        <a:t>(n=1</a:t>
                      </a:r>
                      <a:r>
                        <a:rPr lang="en-US" sz="2800" dirty="0">
                          <a:effectLst/>
                          <a:latin typeface="Times New Roman" panose="02020603050405020304" pitchFamily="18" charset="0"/>
                          <a:cs typeface="Times New Roman" panose="02020603050405020304" pitchFamily="18" charset="0"/>
                        </a:rPr>
                        <a:t>)</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15.5</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37.2</a:t>
                      </a:r>
                      <a:endParaRPr lang="tr-TR" sz="280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r h="421172">
                <a:tc>
                  <a:txBody>
                    <a:bodyPr/>
                    <a:lstStyle/>
                    <a:p>
                      <a:pPr>
                        <a:lnSpc>
                          <a:spcPct val="115000"/>
                        </a:lnSpc>
                        <a:spcAft>
                          <a:spcPts val="1000"/>
                        </a:spcAft>
                      </a:pPr>
                      <a:r>
                        <a:rPr lang="tr-TR" sz="2800" dirty="0" smtClean="0">
                          <a:effectLst/>
                          <a:latin typeface="Times New Roman" panose="02020603050405020304" pitchFamily="18" charset="0"/>
                          <a:cs typeface="Times New Roman" panose="02020603050405020304" pitchFamily="18" charset="0"/>
                        </a:rPr>
                        <a:t>ECA </a:t>
                      </a:r>
                      <a:r>
                        <a:rPr lang="en-US" sz="2800" dirty="0" smtClean="0">
                          <a:effectLst/>
                          <a:latin typeface="Times New Roman" panose="02020603050405020304" pitchFamily="18" charset="0"/>
                          <a:cs typeface="Times New Roman" panose="02020603050405020304" pitchFamily="18" charset="0"/>
                        </a:rPr>
                        <a:t>(n=7</a:t>
                      </a:r>
                      <a:r>
                        <a:rPr lang="en-US" sz="2800" dirty="0">
                          <a:effectLst/>
                          <a:latin typeface="Times New Roman" panose="02020603050405020304" pitchFamily="18" charset="0"/>
                          <a:cs typeface="Times New Roman" panose="02020603050405020304" pitchFamily="18" charset="0"/>
                        </a:rPr>
                        <a:t>)</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5.1</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7.2</a:t>
                      </a:r>
                      <a:endParaRPr lang="tr-TR" sz="280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r h="421172">
                <a:tc>
                  <a:txBody>
                    <a:bodyPr/>
                    <a:lstStyle/>
                    <a:p>
                      <a:pPr>
                        <a:lnSpc>
                          <a:spcPct val="115000"/>
                        </a:lnSpc>
                        <a:spcAft>
                          <a:spcPts val="1000"/>
                        </a:spcAft>
                      </a:pPr>
                      <a:r>
                        <a:rPr lang="tr-TR" sz="2800" dirty="0" smtClean="0">
                          <a:effectLst/>
                          <a:latin typeface="Times New Roman" panose="02020603050405020304" pitchFamily="18" charset="0"/>
                          <a:cs typeface="Times New Roman" panose="02020603050405020304" pitchFamily="18" charset="0"/>
                        </a:rPr>
                        <a:t>LAC </a:t>
                      </a:r>
                      <a:r>
                        <a:rPr lang="en-US" sz="2800" dirty="0" smtClean="0">
                          <a:effectLst/>
                          <a:latin typeface="Times New Roman" panose="02020603050405020304" pitchFamily="18" charset="0"/>
                          <a:cs typeface="Times New Roman" panose="02020603050405020304" pitchFamily="18" charset="0"/>
                        </a:rPr>
                        <a:t>(n=2</a:t>
                      </a:r>
                      <a:r>
                        <a:rPr lang="en-US" sz="2800" dirty="0">
                          <a:effectLst/>
                          <a:latin typeface="Times New Roman" panose="02020603050405020304" pitchFamily="18" charset="0"/>
                          <a:cs typeface="Times New Roman" panose="02020603050405020304" pitchFamily="18" charset="0"/>
                        </a:rPr>
                        <a:t>)</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7.0</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0.1</a:t>
                      </a:r>
                      <a:endParaRPr lang="tr-TR" sz="280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r h="421172">
                <a:tc>
                  <a:txBody>
                    <a:bodyPr/>
                    <a:lstStyle/>
                    <a:p>
                      <a:pPr>
                        <a:lnSpc>
                          <a:spcPct val="115000"/>
                        </a:lnSpc>
                        <a:spcAft>
                          <a:spcPts val="1000"/>
                        </a:spcAft>
                      </a:pPr>
                      <a:r>
                        <a:rPr lang="tr-TR" sz="2800" dirty="0" smtClean="0">
                          <a:effectLst/>
                          <a:latin typeface="Times New Roman" panose="02020603050405020304" pitchFamily="18" charset="0"/>
                          <a:cs typeface="Times New Roman" panose="02020603050405020304" pitchFamily="18" charset="0"/>
                        </a:rPr>
                        <a:t>MENA</a:t>
                      </a:r>
                      <a:r>
                        <a:rPr lang="tr-TR" sz="2800" baseline="0" dirty="0" smtClean="0">
                          <a:effectLst/>
                          <a:latin typeface="Times New Roman" panose="02020603050405020304" pitchFamily="18" charset="0"/>
                          <a:cs typeface="Times New Roman" panose="02020603050405020304" pitchFamily="18" charset="0"/>
                        </a:rPr>
                        <a:t> </a:t>
                      </a:r>
                      <a:r>
                        <a:rPr lang="en-US" sz="2800" dirty="0" smtClean="0">
                          <a:effectLst/>
                          <a:latin typeface="Times New Roman" panose="02020603050405020304" pitchFamily="18" charset="0"/>
                          <a:cs typeface="Times New Roman" panose="02020603050405020304" pitchFamily="18" charset="0"/>
                        </a:rPr>
                        <a:t>(n=11</a:t>
                      </a:r>
                      <a:r>
                        <a:rPr lang="en-US" sz="2800" dirty="0">
                          <a:effectLst/>
                          <a:latin typeface="Times New Roman" panose="02020603050405020304" pitchFamily="18" charset="0"/>
                          <a:cs typeface="Times New Roman" panose="02020603050405020304" pitchFamily="18" charset="0"/>
                        </a:rPr>
                        <a:t>)</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14.8</a:t>
                      </a:r>
                      <a:endParaRPr lang="tr-TR" sz="280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33.2</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r h="421172">
                <a:tc>
                  <a:txBody>
                    <a:bodyPr/>
                    <a:lstStyle/>
                    <a:p>
                      <a:pPr>
                        <a:lnSpc>
                          <a:spcPct val="115000"/>
                        </a:lnSpc>
                        <a:spcAft>
                          <a:spcPts val="1000"/>
                        </a:spcAft>
                      </a:pPr>
                      <a:r>
                        <a:rPr lang="tr-TR" sz="2800" dirty="0" smtClean="0">
                          <a:effectLst/>
                          <a:latin typeface="Times New Roman" panose="02020603050405020304" pitchFamily="18" charset="0"/>
                          <a:cs typeface="Times New Roman" panose="02020603050405020304" pitchFamily="18" charset="0"/>
                        </a:rPr>
                        <a:t>SA</a:t>
                      </a:r>
                      <a:r>
                        <a:rPr lang="en-US" sz="2800" dirty="0" smtClean="0">
                          <a:effectLst/>
                          <a:latin typeface="Times New Roman" panose="02020603050405020304" pitchFamily="18" charset="0"/>
                          <a:cs typeface="Times New Roman" panose="02020603050405020304" pitchFamily="18" charset="0"/>
                        </a:rPr>
                        <a:t>(n=4</a:t>
                      </a:r>
                      <a:r>
                        <a:rPr lang="en-US" sz="2800" dirty="0">
                          <a:effectLst/>
                          <a:latin typeface="Times New Roman" panose="02020603050405020304" pitchFamily="18" charset="0"/>
                          <a:cs typeface="Times New Roman" panose="02020603050405020304" pitchFamily="18" charset="0"/>
                        </a:rPr>
                        <a:t>)</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48.9</a:t>
                      </a:r>
                      <a:endParaRPr lang="tr-TR" sz="280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172.8</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r h="421172">
                <a:tc>
                  <a:txBody>
                    <a:bodyPr/>
                    <a:lstStyle/>
                    <a:p>
                      <a:pPr>
                        <a:lnSpc>
                          <a:spcPct val="115000"/>
                        </a:lnSpc>
                        <a:spcAft>
                          <a:spcPts val="1000"/>
                        </a:spcAft>
                      </a:pPr>
                      <a:r>
                        <a:rPr lang="tr-TR" sz="2800" dirty="0" smtClean="0">
                          <a:effectLst/>
                          <a:latin typeface="Times New Roman" panose="02020603050405020304" pitchFamily="18" charset="0"/>
                          <a:cs typeface="Times New Roman" panose="02020603050405020304" pitchFamily="18" charset="0"/>
                        </a:rPr>
                        <a:t>SSA </a:t>
                      </a:r>
                      <a:r>
                        <a:rPr lang="en-US" sz="2800" dirty="0" smtClean="0">
                          <a:effectLst/>
                          <a:latin typeface="Times New Roman" panose="02020603050405020304" pitchFamily="18" charset="0"/>
                          <a:cs typeface="Times New Roman" panose="02020603050405020304" pitchFamily="18" charset="0"/>
                        </a:rPr>
                        <a:t>(n=18</a:t>
                      </a:r>
                      <a:r>
                        <a:rPr lang="en-US" sz="2800" dirty="0">
                          <a:effectLst/>
                          <a:latin typeface="Times New Roman" panose="02020603050405020304" pitchFamily="18" charset="0"/>
                          <a:cs typeface="Times New Roman" panose="02020603050405020304" pitchFamily="18" charset="0"/>
                        </a:rPr>
                        <a:t>)</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1000"/>
                        </a:spcAft>
                      </a:pPr>
                      <a:r>
                        <a:rPr lang="en-US" sz="2800">
                          <a:effectLst/>
                          <a:latin typeface="Times New Roman" panose="02020603050405020304" pitchFamily="18" charset="0"/>
                          <a:cs typeface="Times New Roman" panose="02020603050405020304" pitchFamily="18" charset="0"/>
                        </a:rPr>
                        <a:t>58.3</a:t>
                      </a:r>
                      <a:endParaRPr lang="tr-TR" sz="280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n-US" sz="2800" dirty="0">
                          <a:effectLst/>
                          <a:latin typeface="Times New Roman" panose="02020603050405020304" pitchFamily="18" charset="0"/>
                          <a:cs typeface="Times New Roman" panose="02020603050405020304" pitchFamily="18" charset="0"/>
                        </a:rPr>
                        <a:t>214.5</a:t>
                      </a:r>
                      <a:endParaRPr lang="tr-TR" sz="2800" dirty="0">
                        <a:solidFill>
                          <a:srgbClr val="76923C"/>
                        </a:solidFill>
                        <a:effectLst/>
                        <a:latin typeface="Times New Roman" panose="02020603050405020304" pitchFamily="18" charset="0"/>
                        <a:ea typeface="Calibri"/>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073368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20000"/>
          </a:xfrm>
          <a:solidFill>
            <a:schemeClr val="accent5"/>
          </a:solidFill>
        </p:spPr>
        <p:txBody>
          <a:bodyPr>
            <a:normAutofit fontScale="90000"/>
          </a:bodyPr>
          <a:lstStyle/>
          <a:p>
            <a:r>
              <a:rPr lang="tr-TR" b="1" dirty="0" smtClean="0">
                <a:latin typeface="Times New Roman" panose="02020603050405020304" pitchFamily="18" charset="0"/>
                <a:cs typeface="Times New Roman" panose="02020603050405020304" pitchFamily="18" charset="0"/>
              </a:rPr>
              <a:t>WHO IS THE POOR?</a:t>
            </a:r>
            <a:endParaRPr lang="tr-TR"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1520" y="836712"/>
            <a:ext cx="8568952" cy="5289451"/>
          </a:xfrm>
        </p:spPr>
        <p:txBody>
          <a:bodyPr>
            <a:normAutofit/>
          </a:bodyPr>
          <a:lstStyle/>
          <a:p>
            <a:r>
              <a:rPr lang="tr-TR" dirty="0" smtClean="0">
                <a:latin typeface="Times New Roman" panose="02020603050405020304" pitchFamily="18" charset="0"/>
                <a:cs typeface="Times New Roman" panose="02020603050405020304" pitchFamily="18" charset="0"/>
              </a:rPr>
              <a:t>Many people struggle with poverty around the world. But statisticians and researchers have hard time to have reliable, consistent, and comparable measures of poverty.</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WHY?</a:t>
            </a:r>
          </a:p>
          <a:p>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t is not easy to define and measure poverty both conceptually and empirically.</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82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637"/>
            <a:ext cx="9144000" cy="1417638"/>
          </a:xfrm>
          <a:solidFill>
            <a:schemeClr val="accent5"/>
          </a:solidFill>
        </p:spPr>
        <p:txBody>
          <a:bodyPr>
            <a:noAutofit/>
          </a:bodyPr>
          <a:lstStyle/>
          <a:p>
            <a:pPr hangingPunct="0"/>
            <a:r>
              <a:rPr lang="tr-TR" sz="3200" b="1" cap="small" dirty="0" smtClean="0">
                <a:latin typeface="Times New Roman" panose="02020603050405020304" pitchFamily="18" charset="0"/>
                <a:cs typeface="Times New Roman" panose="02020603050405020304" pitchFamily="18" charset="0"/>
              </a:rPr>
              <a:t/>
            </a:r>
            <a:br>
              <a:rPr lang="tr-TR" sz="3200" b="1" cap="small" dirty="0" smtClean="0">
                <a:latin typeface="Times New Roman" panose="02020603050405020304" pitchFamily="18" charset="0"/>
                <a:cs typeface="Times New Roman" panose="02020603050405020304" pitchFamily="18" charset="0"/>
              </a:rPr>
            </a:br>
            <a:r>
              <a:rPr lang="tr-TR" sz="3200" b="1" cap="small" dirty="0" smtClean="0">
                <a:latin typeface="Times New Roman" panose="02020603050405020304" pitchFamily="18" charset="0"/>
                <a:cs typeface="Times New Roman" panose="02020603050405020304" pitchFamily="18" charset="0"/>
              </a:rPr>
              <a:t>PART III: IMPROVING CAPACITIES FOR THE MEASUREMENT OF POVERY AND INEQUALITY</a:t>
            </a:r>
            <a:br>
              <a:rPr lang="tr-TR" sz="3200" b="1" cap="small" dirty="0" smtClean="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1520" y="1600200"/>
            <a:ext cx="8712968" cy="4525963"/>
          </a:xfrm>
        </p:spPr>
        <p:txBody>
          <a:bodyPr/>
          <a:lstStyle/>
          <a:p>
            <a:pPr lvl="0"/>
            <a:r>
              <a:rPr lang="tr-TR" b="1" dirty="0" smtClean="0">
                <a:latin typeface="Times New Roman" panose="02020603050405020304" pitchFamily="18" charset="0"/>
                <a:cs typeface="Times New Roman" panose="02020603050405020304" pitchFamily="18" charset="0"/>
              </a:rPr>
              <a:t>Current </a:t>
            </a:r>
            <a:r>
              <a:rPr lang="tr-TR" b="1" dirty="0">
                <a:latin typeface="Times New Roman" panose="02020603050405020304" pitchFamily="18" charset="0"/>
                <a:cs typeface="Times New Roman" panose="02020603050405020304" pitchFamily="18" charset="0"/>
              </a:rPr>
              <a:t>Capacity of National Statistical </a:t>
            </a:r>
            <a:r>
              <a:rPr lang="tr-TR" b="1" dirty="0" smtClean="0">
                <a:latin typeface="Times New Roman" panose="02020603050405020304" pitchFamily="18" charset="0"/>
                <a:cs typeface="Times New Roman" panose="02020603050405020304" pitchFamily="18" charset="0"/>
              </a:rPr>
              <a:t>Offices</a:t>
            </a:r>
          </a:p>
          <a:p>
            <a:pPr marL="0" lvl="0" indent="0">
              <a:buNone/>
            </a:pPr>
            <a:endParaRPr lang="tr-TR" sz="2000" b="1" dirty="0">
              <a:latin typeface="Times New Roman" panose="02020603050405020304" pitchFamily="18" charset="0"/>
              <a:cs typeface="Times New Roman" panose="02020603050405020304" pitchFamily="18" charset="0"/>
            </a:endParaRPr>
          </a:p>
          <a:p>
            <a:pPr lvl="0"/>
            <a:r>
              <a:rPr lang="tr-TR" b="1" dirty="0">
                <a:latin typeface="Times New Roman" panose="02020603050405020304" pitchFamily="18" charset="0"/>
                <a:cs typeface="Times New Roman" panose="02020603050405020304" pitchFamily="18" charset="0"/>
              </a:rPr>
              <a:t>Data/Statistical Needs for Poverty </a:t>
            </a:r>
            <a:r>
              <a:rPr lang="tr-TR" b="1" dirty="0" smtClean="0">
                <a:latin typeface="Times New Roman" panose="02020603050405020304" pitchFamily="18" charset="0"/>
                <a:cs typeface="Times New Roman" panose="02020603050405020304" pitchFamily="18" charset="0"/>
              </a:rPr>
              <a:t>Assessment</a:t>
            </a:r>
          </a:p>
          <a:p>
            <a:pPr lvl="0"/>
            <a:endParaRPr lang="tr-TR" sz="2000" b="1" dirty="0">
              <a:latin typeface="Times New Roman" panose="02020603050405020304" pitchFamily="18" charset="0"/>
              <a:cs typeface="Times New Roman" panose="02020603050405020304" pitchFamily="18" charset="0"/>
            </a:endParaRPr>
          </a:p>
          <a:p>
            <a:pPr lvl="0"/>
            <a:r>
              <a:rPr lang="tr-TR" b="1" dirty="0">
                <a:latin typeface="Times New Roman" panose="02020603050405020304" pitchFamily="18" charset="0"/>
                <a:cs typeface="Times New Roman" panose="02020603050405020304" pitchFamily="18" charset="0"/>
              </a:rPr>
              <a:t>Requirements for Enhancing National Capacities in Poverty Statistics</a:t>
            </a:r>
          </a:p>
          <a:p>
            <a:endParaRPr lang="tr-TR" dirty="0"/>
          </a:p>
        </p:txBody>
      </p:sp>
    </p:spTree>
    <p:extLst>
      <p:ext uri="{BB962C8B-B14F-4D97-AF65-F5344CB8AC3E}">
        <p14:creationId xmlns:p14="http://schemas.microsoft.com/office/powerpoint/2010/main" val="51331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A</a:t>
            </a:r>
            <a:endParaRPr lang="tr-TR" sz="3600" b="1" dirty="0">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217752683"/>
              </p:ext>
            </p:extLst>
          </p:nvPr>
        </p:nvGraphicFramePr>
        <p:xfrm>
          <a:off x="179513" y="836716"/>
          <a:ext cx="8712966" cy="5709620"/>
        </p:xfrm>
        <a:graphic>
          <a:graphicData uri="http://schemas.openxmlformats.org/drawingml/2006/table">
            <a:tbl>
              <a:tblPr/>
              <a:tblGrid>
                <a:gridCol w="796036"/>
                <a:gridCol w="680248"/>
                <a:gridCol w="680248"/>
                <a:gridCol w="680248"/>
                <a:gridCol w="796036"/>
                <a:gridCol w="752616"/>
                <a:gridCol w="680248"/>
                <a:gridCol w="680248"/>
                <a:gridCol w="752616"/>
                <a:gridCol w="853926"/>
                <a:gridCol w="680248"/>
                <a:gridCol w="680248"/>
              </a:tblGrid>
              <a:tr h="151566">
                <a:tc gridSpan="12">
                  <a:txBody>
                    <a:bodyPr/>
                    <a:lstStyle/>
                    <a:p>
                      <a:pPr algn="ctr" fontAlgn="ctr"/>
                      <a:r>
                        <a:rPr lang="tr-TR" sz="2000" b="1" i="0" u="none" strike="noStrike" dirty="0">
                          <a:solidFill>
                            <a:srgbClr val="000000"/>
                          </a:solidFill>
                          <a:effectLst/>
                          <a:latin typeface="Times New Roman"/>
                        </a:rPr>
                        <a:t>DRAFT QUESTIONNAIRE FOR ENHANCING POVERTY STATISTICS</a:t>
                      </a:r>
                    </a:p>
                  </a:txBody>
                  <a:tcPr marL="3292" marR="3292" marT="3292" marB="0" anchor="ctr">
                    <a:lnL>
                      <a:noFill/>
                    </a:lnL>
                    <a:lnR>
                      <a:noFill/>
                    </a:lnR>
                    <a:lnT>
                      <a:noFill/>
                    </a:lnT>
                    <a:lnB>
                      <a:noFill/>
                    </a:lnB>
                    <a:solidFill>
                      <a:srgbClr val="5B9BD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17312">
                <a:tc gridSpan="12">
                  <a:txBody>
                    <a:bodyPr/>
                    <a:lstStyle/>
                    <a:p>
                      <a:pPr algn="just" fontAlgn="t"/>
                      <a:r>
                        <a:rPr lang="en-US" sz="1000" b="0" i="0" u="none" strike="noStrike" dirty="0">
                          <a:solidFill>
                            <a:srgbClr val="000000"/>
                          </a:solidFill>
                          <a:effectLst/>
                          <a:latin typeface="Times New Roman"/>
                        </a:rPr>
                        <a:t>Adopted in 2012, the Strategy Document of the Standing Committee for Economic and Commercial Cooperation (COMCEC) is the first vision document for the COMCEC for six main cooperation areas including </a:t>
                      </a:r>
                      <a:r>
                        <a:rPr lang="en-US" sz="1000" b="1" i="0" u="none" strike="noStrike" dirty="0">
                          <a:solidFill>
                            <a:srgbClr val="000000"/>
                          </a:solidFill>
                          <a:effectLst/>
                          <a:latin typeface="Times New Roman"/>
                        </a:rPr>
                        <a:t>poverty alleviation</a:t>
                      </a:r>
                      <a:r>
                        <a:rPr lang="en-US" sz="1000" b="0" i="0" u="none" strike="noStrike" dirty="0">
                          <a:solidFill>
                            <a:srgbClr val="000000"/>
                          </a:solidFill>
                          <a:effectLst/>
                          <a:latin typeface="Times New Roman"/>
                        </a:rPr>
                        <a:t>. To achieve strategic objectives defined in the COMCEC Strategy, COMCEC Coordination Office launched the COMCEC Project Cycle Management (PCM) </a:t>
                      </a:r>
                      <a:r>
                        <a:rPr lang="en-US" sz="1000" b="0" i="0" u="none" strike="noStrike" dirty="0" err="1">
                          <a:solidFill>
                            <a:srgbClr val="000000"/>
                          </a:solidFill>
                          <a:effectLst/>
                          <a:latin typeface="Times New Roman"/>
                        </a:rPr>
                        <a:t>Programme</a:t>
                      </a:r>
                      <a:r>
                        <a:rPr lang="en-US" sz="1000" b="0" i="0" u="none" strike="noStrike" dirty="0">
                          <a:solidFill>
                            <a:srgbClr val="000000"/>
                          </a:solidFill>
                          <a:effectLst/>
                          <a:latin typeface="Times New Roman"/>
                        </a:rPr>
                        <a:t> in 2013. Carried out under the support of COMCEC PCM </a:t>
                      </a:r>
                      <a:r>
                        <a:rPr lang="en-US" sz="1000" b="0" i="0" u="none" strike="noStrike" dirty="0" err="1">
                          <a:solidFill>
                            <a:srgbClr val="000000"/>
                          </a:solidFill>
                          <a:effectLst/>
                          <a:latin typeface="Times New Roman"/>
                        </a:rPr>
                        <a:t>Programme</a:t>
                      </a:r>
                      <a:r>
                        <a:rPr lang="en-US" sz="1000" b="0" i="0" u="none" strike="noStrike" dirty="0">
                          <a:solidFill>
                            <a:srgbClr val="000000"/>
                          </a:solidFill>
                          <a:effectLst/>
                          <a:latin typeface="Times New Roman"/>
                        </a:rPr>
                        <a:t> and coordinated by SESRIC, the project titled “</a:t>
                      </a:r>
                      <a:r>
                        <a:rPr lang="en-US" sz="1000" b="1" i="0" u="none" strike="noStrike" dirty="0">
                          <a:solidFill>
                            <a:srgbClr val="000000"/>
                          </a:solidFill>
                          <a:effectLst/>
                          <a:latin typeface="Times New Roman"/>
                        </a:rPr>
                        <a:t>2013-SESRIC-028 Enhancing National Capacities of OIC Member Countries in Poverty Statistics </a:t>
                      </a:r>
                      <a:r>
                        <a:rPr lang="en-US" sz="1000" b="0" i="0" u="none" strike="noStrike" dirty="0">
                          <a:solidFill>
                            <a:srgbClr val="000000"/>
                          </a:solidFill>
                          <a:effectLst/>
                          <a:latin typeface="Times New Roman"/>
                        </a:rPr>
                        <a:t>” aims at building statistical capacity in poverty statistics and overall contributing to the National Statistical Systems (NSS) of the member countries of the </a:t>
                      </a:r>
                      <a:r>
                        <a:rPr lang="en-US" sz="1000" b="0" i="0" u="none" strike="noStrike" dirty="0" err="1">
                          <a:solidFill>
                            <a:srgbClr val="000000"/>
                          </a:solidFill>
                          <a:effectLst/>
                          <a:latin typeface="Times New Roman"/>
                        </a:rPr>
                        <a:t>Organisation</a:t>
                      </a:r>
                      <a:r>
                        <a:rPr lang="en-US" sz="1000" b="0" i="0" u="none" strike="noStrike" dirty="0">
                          <a:solidFill>
                            <a:srgbClr val="000000"/>
                          </a:solidFill>
                          <a:effectLst/>
                          <a:latin typeface="Times New Roman"/>
                        </a:rPr>
                        <a:t> of Islamic Cooperation (OIC). This questionnaire has the objective to identify capacities and needs of the OIC countries  in poverty statistics. </a:t>
                      </a:r>
                    </a:p>
                  </a:txBody>
                  <a:tcPr marL="3292" marR="3292" marT="3292" marB="0">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5406">
                <a:tc gridSpan="12">
                  <a:txBody>
                    <a:bodyPr/>
                    <a:lstStyle/>
                    <a:p>
                      <a:pPr algn="just" fontAlgn="ctr"/>
                      <a:r>
                        <a:rPr lang="en-US" sz="1000" b="0" i="0" u="none" strike="noStrike" dirty="0">
                          <a:solidFill>
                            <a:srgbClr val="000000"/>
                          </a:solidFill>
                          <a:effectLst/>
                          <a:latin typeface="Times New Roman"/>
                        </a:rPr>
                        <a:t>Please fill the Form electronically and send it back to </a:t>
                      </a:r>
                      <a:r>
                        <a:rPr lang="en-US" sz="1000" b="1" i="0" u="none" strike="noStrike" dirty="0">
                          <a:solidFill>
                            <a:srgbClr val="FF0000"/>
                          </a:solidFill>
                          <a:effectLst/>
                          <a:latin typeface="Times New Roman"/>
                        </a:rPr>
                        <a:t>statistics@sesric.org </a:t>
                      </a:r>
                      <a:r>
                        <a:rPr lang="en-US" sz="1000" b="0" i="0" u="none" strike="noStrike" dirty="0">
                          <a:solidFill>
                            <a:srgbClr val="000000"/>
                          </a:solidFill>
                          <a:effectLst/>
                          <a:latin typeface="Times New Roman"/>
                        </a:rPr>
                        <a:t>no later than </a:t>
                      </a:r>
                      <a:r>
                        <a:rPr lang="en-US" sz="1000" b="1" i="0" u="none" strike="noStrike" dirty="0">
                          <a:solidFill>
                            <a:srgbClr val="FF0000"/>
                          </a:solidFill>
                          <a:effectLst/>
                          <a:latin typeface="Times New Roman"/>
                        </a:rPr>
                        <a:t>xx September 2014.</a:t>
                      </a:r>
                      <a:endParaRPr lang="en-US" sz="1000" b="0" i="0" u="none" strike="noStrike" dirty="0">
                        <a:solidFill>
                          <a:srgbClr val="000000"/>
                        </a:solidFill>
                        <a:effectLst/>
                        <a:latin typeface="Times New Roman"/>
                      </a:endParaRPr>
                    </a:p>
                  </a:txBody>
                  <a:tcPr marL="3292" marR="3292" marT="3292"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5406">
                <a:tc gridSpan="12">
                  <a:txBody>
                    <a:bodyPr/>
                    <a:lstStyle/>
                    <a:p>
                      <a:pPr algn="just" fontAlgn="ctr"/>
                      <a:r>
                        <a:rPr lang="en-US" sz="1000" b="0" i="0" u="none" strike="noStrike" dirty="0">
                          <a:solidFill>
                            <a:srgbClr val="000000"/>
                          </a:solidFill>
                          <a:effectLst/>
                          <a:latin typeface="Times New Roman"/>
                        </a:rPr>
                        <a:t>For "Close-Ended" questions, please check the relevant box.</a:t>
                      </a:r>
                    </a:p>
                  </a:txBody>
                  <a:tcPr marL="3292" marR="3292" marT="3292"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8124">
                <a:tc gridSpan="12">
                  <a:txBody>
                    <a:bodyPr/>
                    <a:lstStyle/>
                    <a:p>
                      <a:pPr algn="just" fontAlgn="ctr"/>
                      <a:r>
                        <a:rPr lang="en-US" sz="1000" b="0" i="0" u="none" strike="noStrike" dirty="0">
                          <a:solidFill>
                            <a:srgbClr val="000000"/>
                          </a:solidFill>
                          <a:effectLst/>
                          <a:latin typeface="Times New Roman"/>
                        </a:rPr>
                        <a:t>For "Open-Ended" questions, please write or type only in the space provided under each question. If needed, please add a separate page.</a:t>
                      </a:r>
                    </a:p>
                  </a:txBody>
                  <a:tcPr marL="3292" marR="3292" marT="3292"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253">
                <a:tc gridSpan="8">
                  <a:txBody>
                    <a:bodyPr/>
                    <a:lstStyle/>
                    <a:p>
                      <a:pPr algn="just" fontAlgn="ctr"/>
                      <a:r>
                        <a:rPr lang="tr-TR" sz="1000" b="1" i="0" u="none" strike="noStrike" dirty="0">
                          <a:solidFill>
                            <a:srgbClr val="000000"/>
                          </a:solidFill>
                          <a:effectLst/>
                          <a:latin typeface="Times New Roman"/>
                        </a:rPr>
                        <a:t>DISCLAIMER:</a:t>
                      </a:r>
                    </a:p>
                  </a:txBody>
                  <a:tcPr marL="3292" marR="3292" marT="3292"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t"/>
                      <a:endParaRPr lang="tr-TR" sz="600" b="0" i="0" u="none" strike="noStrike" dirty="0">
                        <a:solidFill>
                          <a:srgbClr val="000000"/>
                        </a:solidFill>
                        <a:effectLst/>
                        <a:latin typeface="Times New Roman"/>
                      </a:endParaRPr>
                    </a:p>
                  </a:txBody>
                  <a:tcPr marL="3292" marR="3292" marT="3292" marB="0">
                    <a:lnL>
                      <a:noFill/>
                    </a:lnL>
                    <a:lnR>
                      <a:noFill/>
                    </a:lnR>
                    <a:lnT>
                      <a:noFill/>
                    </a:lnT>
                    <a:lnB>
                      <a:noFill/>
                    </a:lnB>
                  </a:tcPr>
                </a:tc>
                <a:tc>
                  <a:txBody>
                    <a:bodyPr/>
                    <a:lstStyle/>
                    <a:p>
                      <a:pPr algn="l" fontAlgn="t"/>
                      <a:endParaRPr lang="tr-TR" sz="600" b="0" i="0" u="none" strike="noStrike">
                        <a:solidFill>
                          <a:srgbClr val="000000"/>
                        </a:solidFill>
                        <a:effectLst/>
                        <a:latin typeface="Times New Roman"/>
                      </a:endParaRPr>
                    </a:p>
                  </a:txBody>
                  <a:tcPr marL="3292" marR="3292" marT="3292" marB="0">
                    <a:lnL>
                      <a:noFill/>
                    </a:lnL>
                    <a:lnR>
                      <a:noFill/>
                    </a:lnR>
                    <a:lnT>
                      <a:noFill/>
                    </a:lnT>
                    <a:lnB>
                      <a:noFill/>
                    </a:lnB>
                  </a:tcPr>
                </a:tc>
                <a:tc>
                  <a:txBody>
                    <a:bodyPr/>
                    <a:lstStyle/>
                    <a:p>
                      <a:pPr algn="l" fontAlgn="t"/>
                      <a:endParaRPr lang="tr-TR" sz="600" b="0" i="0" u="none" strike="noStrike">
                        <a:solidFill>
                          <a:srgbClr val="000000"/>
                        </a:solidFill>
                        <a:effectLst/>
                        <a:latin typeface="Times New Roman"/>
                      </a:endParaRPr>
                    </a:p>
                  </a:txBody>
                  <a:tcPr marL="3292" marR="3292" marT="3292" marB="0">
                    <a:lnL>
                      <a:noFill/>
                    </a:lnL>
                    <a:lnR>
                      <a:noFill/>
                    </a:lnR>
                    <a:lnT>
                      <a:noFill/>
                    </a:lnT>
                    <a:lnB>
                      <a:noFill/>
                    </a:lnB>
                  </a:tcPr>
                </a:tc>
                <a:tc>
                  <a:txBody>
                    <a:bodyPr/>
                    <a:lstStyle/>
                    <a:p>
                      <a:pPr algn="l" fontAlgn="t"/>
                      <a:endParaRPr lang="tr-TR" sz="600" b="0" i="0" u="none" strike="noStrike">
                        <a:solidFill>
                          <a:srgbClr val="000000"/>
                        </a:solidFill>
                        <a:effectLst/>
                        <a:latin typeface="Times New Roman"/>
                      </a:endParaRPr>
                    </a:p>
                  </a:txBody>
                  <a:tcPr marL="3292" marR="3292" marT="3292" marB="0">
                    <a:lnL>
                      <a:noFill/>
                    </a:lnL>
                    <a:lnR>
                      <a:noFill/>
                    </a:lnR>
                    <a:lnT>
                      <a:noFill/>
                    </a:lnT>
                    <a:lnB>
                      <a:noFill/>
                    </a:lnB>
                  </a:tcPr>
                </a:tc>
              </a:tr>
              <a:tr h="427003">
                <a:tc gridSpan="12">
                  <a:txBody>
                    <a:bodyPr/>
                    <a:lstStyle/>
                    <a:p>
                      <a:pPr algn="just" fontAlgn="ctr"/>
                      <a:r>
                        <a:rPr lang="en-US" sz="1000" b="0" i="0" u="none" strike="noStrike" dirty="0">
                          <a:solidFill>
                            <a:srgbClr val="000000"/>
                          </a:solidFill>
                          <a:effectLst/>
                          <a:latin typeface="Times New Roman"/>
                        </a:rPr>
                        <a:t>SESRIC will gather the responses and summarize the results of the survey which can be used by SESRIC and COMCEC  in related research. SESRIC and COMCEC may also  share and discuss them with its partner organizations on regional and international level to reach a more refined and internationally applicable analysis.</a:t>
                      </a:r>
                    </a:p>
                  </a:txBody>
                  <a:tcPr marL="3292" marR="3292" marT="3292" marB="0" anchor="ctr">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96305">
                <a:tc gridSpan="12">
                  <a:txBody>
                    <a:bodyPr/>
                    <a:lstStyle/>
                    <a:p>
                      <a:pPr algn="ctr" fontAlgn="ctr"/>
                      <a:r>
                        <a:rPr lang="tr-TR" sz="1400" b="1" i="0" u="none" strike="noStrike" dirty="0">
                          <a:solidFill>
                            <a:srgbClr val="000000"/>
                          </a:solidFill>
                          <a:effectLst/>
                          <a:latin typeface="Times New Roman"/>
                        </a:rPr>
                        <a:t>PART A: INSTITUTIONAL INFORMATION</a:t>
                      </a:r>
                    </a:p>
                  </a:txBody>
                  <a:tcPr marL="3292" marR="3292" marT="3292" marB="0" anchor="ctr">
                    <a:lnL>
                      <a:noFill/>
                    </a:lnL>
                    <a:lnR>
                      <a:noFill/>
                    </a:lnR>
                    <a:lnT>
                      <a:noFill/>
                    </a:lnT>
                    <a:lnB>
                      <a:noFill/>
                    </a:lnB>
                    <a:solidFill>
                      <a:srgbClr val="5B9BD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3099">
                <a:tc gridSpan="6">
                  <a:txBody>
                    <a:bodyPr/>
                    <a:lstStyle/>
                    <a:p>
                      <a:pPr algn="l" fontAlgn="b"/>
                      <a:r>
                        <a:rPr lang="en-US" sz="1400" b="1" i="0" u="none" strike="noStrike" dirty="0">
                          <a:solidFill>
                            <a:srgbClr val="000000"/>
                          </a:solidFill>
                          <a:effectLst/>
                          <a:latin typeface="Times New Roman"/>
                        </a:rPr>
                        <a:t>1. Please provide contact details of your institution:</a:t>
                      </a: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600" b="0" i="0" u="none" strike="noStrike" dirty="0">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dirty="0">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r>
              <a:tr h="119253">
                <a:tc gridSpan="4">
                  <a:txBody>
                    <a:bodyPr/>
                    <a:lstStyle/>
                    <a:p>
                      <a:pPr algn="r" fontAlgn="ctr"/>
                      <a:r>
                        <a:rPr lang="tr-TR" sz="600" b="1" i="0" u="none" strike="noStrike" dirty="0">
                          <a:solidFill>
                            <a:srgbClr val="000000"/>
                          </a:solidFill>
                          <a:effectLst/>
                          <a:latin typeface="Times New Roman"/>
                        </a:rPr>
                        <a:t>Name of the Institution:</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253">
                <a:tc gridSpan="4">
                  <a:txBody>
                    <a:bodyPr/>
                    <a:lstStyle/>
                    <a:p>
                      <a:pPr algn="r" fontAlgn="ctr"/>
                      <a:r>
                        <a:rPr lang="en-US" sz="600" b="1" i="0" u="none" strike="noStrike" dirty="0">
                          <a:solidFill>
                            <a:srgbClr val="000000"/>
                          </a:solidFill>
                          <a:effectLst/>
                          <a:latin typeface="Times New Roman"/>
                        </a:rPr>
                        <a:t>Name of the Institution's Head:</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253">
                <a:tc gridSpan="4">
                  <a:txBody>
                    <a:bodyPr/>
                    <a:lstStyle/>
                    <a:p>
                      <a:pPr algn="r" fontAlgn="ctr"/>
                      <a:r>
                        <a:rPr lang="en-US" sz="600" b="1" i="0" u="none" strike="noStrike" dirty="0">
                          <a:solidFill>
                            <a:srgbClr val="000000"/>
                          </a:solidFill>
                          <a:effectLst/>
                          <a:latin typeface="Times New Roman"/>
                        </a:rPr>
                        <a:t>Title of the Institution's Head:</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4659">
                <a:tc gridSpan="4">
                  <a:txBody>
                    <a:bodyPr/>
                    <a:lstStyle/>
                    <a:p>
                      <a:pPr algn="r" fontAlgn="ctr"/>
                      <a:r>
                        <a:rPr lang="tr-TR" sz="600" b="1" i="0" u="none" strike="noStrike" dirty="0">
                          <a:solidFill>
                            <a:srgbClr val="000000"/>
                          </a:solidFill>
                          <a:effectLst/>
                          <a:latin typeface="Times New Roman"/>
                        </a:rPr>
                        <a:t>Phone Number:</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r" fontAlgn="b"/>
                      <a:r>
                        <a:rPr lang="tr-TR" sz="600" b="1" i="0" u="none" strike="noStrike">
                          <a:solidFill>
                            <a:srgbClr val="000000"/>
                          </a:solidFill>
                          <a:effectLst/>
                          <a:latin typeface="Times New Roman"/>
                        </a:rPr>
                        <a:t>Country Code</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600" b="1"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solidFill>
                            <a:srgbClr val="000000"/>
                          </a:solidFill>
                          <a:effectLst/>
                          <a:latin typeface="Times New Roman"/>
                        </a:rPr>
                        <a:t>City Code</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600" b="1" i="0" u="none" strike="noStrike">
                          <a:solidFill>
                            <a:srgbClr val="000000"/>
                          </a:solidFill>
                          <a:effectLst/>
                          <a:latin typeface="Times New Roman"/>
                        </a:rPr>
                        <a:t>Number</a:t>
                      </a:r>
                    </a:p>
                  </a:txBody>
                  <a:tcPr marL="3292" marR="3292" marT="3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tr-TR" sz="600" b="0"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234659">
                <a:tc gridSpan="4">
                  <a:txBody>
                    <a:bodyPr/>
                    <a:lstStyle/>
                    <a:p>
                      <a:pPr algn="r" fontAlgn="ctr"/>
                      <a:r>
                        <a:rPr lang="tr-TR" sz="600" b="1" i="0" u="none" strike="noStrike" dirty="0">
                          <a:solidFill>
                            <a:srgbClr val="000000"/>
                          </a:solidFill>
                          <a:effectLst/>
                          <a:latin typeface="Times New Roman"/>
                        </a:rPr>
                        <a:t>Fax Number:</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r" fontAlgn="b"/>
                      <a:r>
                        <a:rPr lang="tr-TR" sz="600" b="1" i="0" u="none" strike="noStrike" dirty="0">
                          <a:solidFill>
                            <a:srgbClr val="000000"/>
                          </a:solidFill>
                          <a:effectLst/>
                          <a:latin typeface="Times New Roman"/>
                        </a:rPr>
                        <a:t>Country Code</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solidFill>
                            <a:srgbClr val="000000"/>
                          </a:solidFill>
                          <a:effectLst/>
                          <a:latin typeface="Times New Roman"/>
                        </a:rPr>
                        <a:t>City Code</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600" b="1" i="0" u="none" strike="noStrike">
                          <a:solidFill>
                            <a:srgbClr val="000000"/>
                          </a:solidFill>
                          <a:effectLst/>
                          <a:latin typeface="Times New Roman"/>
                        </a:rPr>
                        <a:t>Number</a:t>
                      </a:r>
                    </a:p>
                  </a:txBody>
                  <a:tcPr marL="3292" marR="3292" marT="3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tr-TR" sz="600" b="0"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19253">
                <a:tc gridSpan="4">
                  <a:txBody>
                    <a:bodyPr/>
                    <a:lstStyle/>
                    <a:p>
                      <a:pPr algn="r" fontAlgn="ctr"/>
                      <a:r>
                        <a:rPr lang="tr-TR" sz="600" b="1" i="0" u="none" strike="noStrike">
                          <a:solidFill>
                            <a:srgbClr val="000000"/>
                          </a:solidFill>
                          <a:effectLst/>
                          <a:latin typeface="Times New Roman"/>
                        </a:rPr>
                        <a:t>Web Address:</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dirty="0">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253">
                <a:tc gridSpan="4">
                  <a:txBody>
                    <a:bodyPr/>
                    <a:lstStyle/>
                    <a:p>
                      <a:pPr algn="r" fontAlgn="ctr"/>
                      <a:r>
                        <a:rPr lang="tr-TR" sz="600" b="1" i="0" u="none" strike="noStrike">
                          <a:solidFill>
                            <a:srgbClr val="000000"/>
                          </a:solidFill>
                          <a:effectLst/>
                          <a:latin typeface="Times New Roman"/>
                        </a:rPr>
                        <a:t>E-mail(s):</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dirty="0">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253">
                <a:tc gridSpan="4">
                  <a:txBody>
                    <a:bodyPr/>
                    <a:lstStyle/>
                    <a:p>
                      <a:pPr algn="r" fontAlgn="ctr"/>
                      <a:r>
                        <a:rPr lang="tr-TR" sz="600" b="1" i="0" u="none" strike="noStrike">
                          <a:solidFill>
                            <a:srgbClr val="000000"/>
                          </a:solidFill>
                          <a:effectLst/>
                          <a:latin typeface="Times New Roman"/>
                        </a:rPr>
                        <a:t>Twitter Account (if exists):</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600" b="1" i="0" u="none" strike="noStrike" dirty="0">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600" b="1" i="0" u="none" strike="noStrike">
                          <a:solidFill>
                            <a:srgbClr val="000000"/>
                          </a:solidFill>
                          <a:effectLst/>
                          <a:latin typeface="Times New Roman"/>
                        </a:rPr>
                        <a:t> </a:t>
                      </a:r>
                    </a:p>
                  </a:txBody>
                  <a:tcPr marL="3292" marR="3292" marT="32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600" b="1" i="0" u="none" strike="noStrike">
                          <a:solidFill>
                            <a:srgbClr val="000000"/>
                          </a:solidFill>
                          <a:effectLst/>
                          <a:latin typeface="Times New Roman"/>
                        </a:rPr>
                        <a:t> </a:t>
                      </a:r>
                    </a:p>
                  </a:txBody>
                  <a:tcPr marL="3292" marR="3292" marT="32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600" b="1" i="0" u="none" strike="noStrike">
                          <a:solidFill>
                            <a:srgbClr val="000000"/>
                          </a:solidFill>
                          <a:effectLst/>
                          <a:latin typeface="Times New Roman"/>
                        </a:rPr>
                        <a:t> </a:t>
                      </a:r>
                    </a:p>
                  </a:txBody>
                  <a:tcPr marL="3292" marR="3292" marT="32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600" b="1" i="0" u="none" strike="noStrike">
                          <a:solidFill>
                            <a:srgbClr val="000000"/>
                          </a:solidFill>
                          <a:effectLst/>
                          <a:latin typeface="Times New Roman"/>
                        </a:rPr>
                        <a:t> </a:t>
                      </a:r>
                    </a:p>
                  </a:txBody>
                  <a:tcPr marL="3292" marR="3292" marT="32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600" b="1" i="0" u="none" strike="noStrike">
                          <a:solidFill>
                            <a:srgbClr val="000000"/>
                          </a:solidFill>
                          <a:effectLst/>
                          <a:latin typeface="Times New Roman"/>
                        </a:rPr>
                        <a:t> </a:t>
                      </a:r>
                    </a:p>
                  </a:txBody>
                  <a:tcPr marL="3292" marR="3292" marT="32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600" b="1" i="0" u="none" strike="noStrike">
                          <a:solidFill>
                            <a:srgbClr val="000000"/>
                          </a:solidFill>
                          <a:effectLst/>
                          <a:latin typeface="Times New Roman"/>
                        </a:rPr>
                        <a:t> </a:t>
                      </a:r>
                    </a:p>
                  </a:txBody>
                  <a:tcPr marL="3292" marR="3292" marT="329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600" b="1" i="0" u="none" strike="noStrike">
                          <a:solidFill>
                            <a:srgbClr val="000000"/>
                          </a:solidFill>
                          <a:effectLst/>
                          <a:latin typeface="Times New Roman"/>
                        </a:rPr>
                        <a:t> </a:t>
                      </a:r>
                    </a:p>
                  </a:txBody>
                  <a:tcPr marL="3292" marR="3292" marT="329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9253">
                <a:tc rowSpan="2" gridSpan="4">
                  <a:txBody>
                    <a:bodyPr/>
                    <a:lstStyle/>
                    <a:p>
                      <a:pPr algn="r" fontAlgn="ctr"/>
                      <a:r>
                        <a:rPr lang="tr-TR" sz="600" b="1" i="0" u="none" strike="noStrike">
                          <a:solidFill>
                            <a:srgbClr val="000000"/>
                          </a:solidFill>
                          <a:effectLst/>
                          <a:latin typeface="Times New Roman"/>
                        </a:rPr>
                        <a:t>Postal Address:</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gridSpan="8">
                  <a:txBody>
                    <a:bodyPr/>
                    <a:lstStyle/>
                    <a:p>
                      <a:pPr algn="ctr" fontAlgn="b"/>
                      <a:r>
                        <a:rPr lang="tr-TR" sz="600" b="1" i="0" u="none" strike="noStrike" dirty="0">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8506">
                <a:tc gridSpan="4"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a:txBody>
                    <a:bodyPr/>
                    <a:lstStyle/>
                    <a:p>
                      <a:pPr algn="r" fontAlgn="ctr"/>
                      <a:r>
                        <a:rPr lang="tr-TR" sz="600" b="1" i="0" u="none" strike="noStrike" dirty="0">
                          <a:solidFill>
                            <a:srgbClr val="000000"/>
                          </a:solidFill>
                          <a:effectLst/>
                          <a:latin typeface="Times New Roman"/>
                        </a:rPr>
                        <a:t>City</a:t>
                      </a:r>
                    </a:p>
                  </a:txBody>
                  <a:tcPr marL="3292" marR="3292" marT="3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r" fontAlgn="b"/>
                      <a:r>
                        <a:rPr lang="tr-TR" sz="600" b="0" i="0" u="none" strike="noStrike" dirty="0">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r" fontAlgn="ctr"/>
                      <a:r>
                        <a:rPr lang="tr-TR" sz="600" b="1" i="0" u="none" strike="noStrike">
                          <a:solidFill>
                            <a:srgbClr val="000000"/>
                          </a:solidFill>
                          <a:effectLst/>
                          <a:latin typeface="Times New Roman"/>
                        </a:rPr>
                        <a:t>Country</a:t>
                      </a:r>
                    </a:p>
                  </a:txBody>
                  <a:tcPr marL="3292" marR="3292" marT="3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tr-TR" sz="600" b="1" i="0" u="none" strike="noStrike">
                          <a:solidFill>
                            <a:srgbClr val="000000"/>
                          </a:solidFill>
                          <a:effectLst/>
                          <a:latin typeface="Times New Roman"/>
                        </a:rPr>
                        <a:t> </a:t>
                      </a:r>
                    </a:p>
                  </a:txBody>
                  <a:tcPr marL="3292" marR="3292" marT="3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19253">
                <a:tc>
                  <a:txBody>
                    <a:bodyPr/>
                    <a:lstStyle/>
                    <a:p>
                      <a:pPr algn="r" fontAlgn="ctr"/>
                      <a:endParaRPr lang="tr-TR" sz="600" b="1" i="0" u="none" strike="noStrike">
                        <a:solidFill>
                          <a:srgbClr val="000000"/>
                        </a:solidFill>
                        <a:effectLst/>
                        <a:latin typeface="Times New Roman"/>
                      </a:endParaRPr>
                    </a:p>
                  </a:txBody>
                  <a:tcPr marL="3292" marR="3292" marT="3292"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tr-TR" sz="600" b="1" i="0" u="none" strike="noStrike">
                        <a:solidFill>
                          <a:srgbClr val="000000"/>
                        </a:solidFill>
                        <a:effectLst/>
                        <a:latin typeface="Times New Roman"/>
                      </a:endParaRPr>
                    </a:p>
                  </a:txBody>
                  <a:tcPr marL="3292" marR="3292" marT="3292"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tr-TR" sz="600" b="1" i="0" u="none" strike="noStrike">
                        <a:solidFill>
                          <a:srgbClr val="000000"/>
                        </a:solidFill>
                        <a:effectLst/>
                        <a:latin typeface="Times New Roman"/>
                      </a:endParaRPr>
                    </a:p>
                  </a:txBody>
                  <a:tcPr marL="3292" marR="3292" marT="3292"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tr-TR" sz="600" b="1" i="0" u="none" strike="noStrike">
                        <a:solidFill>
                          <a:srgbClr val="000000"/>
                        </a:solidFill>
                        <a:effectLst/>
                        <a:latin typeface="Times New Roman"/>
                      </a:endParaRPr>
                    </a:p>
                  </a:txBody>
                  <a:tcPr marL="3292" marR="3292" marT="3292"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tr-TR" sz="600" b="1" i="0" u="none" strike="noStrike">
                        <a:solidFill>
                          <a:srgbClr val="000000"/>
                        </a:solidFill>
                        <a:effectLst/>
                        <a:latin typeface="Times New Roman"/>
                      </a:endParaRPr>
                    </a:p>
                  </a:txBody>
                  <a:tcPr marL="3292" marR="3292" marT="329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tr-TR" sz="600" b="1" i="0" u="none" strike="noStrike" dirty="0">
                        <a:solidFill>
                          <a:srgbClr val="000000"/>
                        </a:solidFill>
                        <a:effectLst/>
                        <a:latin typeface="Times New Roman"/>
                      </a:endParaRPr>
                    </a:p>
                  </a:txBody>
                  <a:tcPr marL="3292" marR="3292" marT="329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tr-TR" sz="600" b="1" i="0" u="none" strike="noStrike">
                        <a:solidFill>
                          <a:srgbClr val="000000"/>
                        </a:solidFill>
                        <a:effectLst/>
                        <a:latin typeface="Times New Roman"/>
                      </a:endParaRPr>
                    </a:p>
                  </a:txBody>
                  <a:tcPr marL="3292" marR="3292" marT="329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tr-TR" sz="600" b="1" i="0" u="none" strike="noStrike">
                        <a:solidFill>
                          <a:srgbClr val="000000"/>
                        </a:solidFill>
                        <a:effectLst/>
                        <a:latin typeface="Times New Roman"/>
                      </a:endParaRPr>
                    </a:p>
                  </a:txBody>
                  <a:tcPr marL="3292" marR="3292" marT="329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tr-TR" sz="600" b="1" i="0" u="none" strike="noStrike">
                        <a:solidFill>
                          <a:srgbClr val="000000"/>
                        </a:solidFill>
                        <a:effectLst/>
                        <a:latin typeface="Times New Roman"/>
                      </a:endParaRPr>
                    </a:p>
                  </a:txBody>
                  <a:tcPr marL="3292" marR="3292" marT="329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tr-TR" sz="600" b="1" i="0" u="none" strike="noStrike">
                        <a:solidFill>
                          <a:srgbClr val="000000"/>
                        </a:solidFill>
                        <a:effectLst/>
                        <a:latin typeface="Times New Roman"/>
                      </a:endParaRPr>
                    </a:p>
                  </a:txBody>
                  <a:tcPr marL="3292" marR="3292" marT="329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tr-TR" sz="600" b="1" i="0" u="none" strike="noStrike">
                        <a:solidFill>
                          <a:srgbClr val="000000"/>
                        </a:solidFill>
                        <a:effectLst/>
                        <a:latin typeface="Times New Roman"/>
                      </a:endParaRPr>
                    </a:p>
                  </a:txBody>
                  <a:tcPr marL="3292" marR="3292" marT="329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tr-TR" sz="600" b="0" i="0" u="none" strike="noStrike">
                        <a:solidFill>
                          <a:srgbClr val="000000"/>
                        </a:solidFill>
                        <a:effectLst/>
                        <a:latin typeface="Times New Roman"/>
                      </a:endParaRPr>
                    </a:p>
                  </a:txBody>
                  <a:tcPr marL="3292" marR="3292" marT="3292" marB="0" anchor="b">
                    <a:lnL>
                      <a:noFill/>
                    </a:lnL>
                    <a:lnR>
                      <a:noFill/>
                    </a:lnR>
                    <a:lnT w="6350" cap="flat" cmpd="sng" algn="ctr">
                      <a:solidFill>
                        <a:srgbClr val="000000"/>
                      </a:solidFill>
                      <a:prstDash val="solid"/>
                      <a:round/>
                      <a:headEnd type="none" w="med" len="med"/>
                      <a:tailEnd type="none" w="med" len="med"/>
                    </a:lnT>
                    <a:lnB>
                      <a:noFill/>
                    </a:lnB>
                  </a:tcPr>
                </a:tc>
              </a:tr>
              <a:tr h="155798">
                <a:tc gridSpan="9">
                  <a:txBody>
                    <a:bodyPr/>
                    <a:lstStyle/>
                    <a:p>
                      <a:pPr algn="l" fontAlgn="b"/>
                      <a:r>
                        <a:rPr lang="en-US" sz="1400" b="1" i="0" u="none" strike="noStrike" dirty="0">
                          <a:solidFill>
                            <a:srgbClr val="000000"/>
                          </a:solidFill>
                          <a:effectLst/>
                          <a:latin typeface="Times New Roman"/>
                        </a:rPr>
                        <a:t>2. Please provide contact details of the focal point responding to the questionnaire:</a:t>
                      </a: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l" fontAlgn="b"/>
                      <a:endParaRPr lang="tr-TR" sz="600" b="0" i="0" u="none" strike="noStrike">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tr-TR" sz="600" b="0" i="0" u="none" strike="noStrike">
                        <a:solidFill>
                          <a:srgbClr val="000000"/>
                        </a:solidFill>
                        <a:effectLst/>
                        <a:latin typeface="Times New Roman"/>
                      </a:endParaRPr>
                    </a:p>
                  </a:txBody>
                  <a:tcPr marL="3292" marR="3292" marT="3292" marB="0" anchor="b">
                    <a:lnL>
                      <a:noFill/>
                    </a:lnL>
                    <a:lnR>
                      <a:noFill/>
                    </a:lnR>
                    <a:lnT>
                      <a:noFill/>
                    </a:lnT>
                    <a:lnB w="12700" cap="flat" cmpd="sng" algn="ctr">
                      <a:solidFill>
                        <a:srgbClr val="000000"/>
                      </a:solidFill>
                      <a:prstDash val="solid"/>
                      <a:round/>
                      <a:headEnd type="none" w="med" len="med"/>
                      <a:tailEnd type="none" w="med" len="med"/>
                    </a:lnB>
                  </a:tcPr>
                </a:tc>
              </a:tr>
              <a:tr h="119253">
                <a:tc gridSpan="4">
                  <a:txBody>
                    <a:bodyPr/>
                    <a:lstStyle/>
                    <a:p>
                      <a:pPr algn="r" fontAlgn="ctr"/>
                      <a:r>
                        <a:rPr lang="en-US" sz="600" b="1" i="0" u="none" strike="noStrike" dirty="0">
                          <a:solidFill>
                            <a:srgbClr val="000000"/>
                          </a:solidFill>
                          <a:effectLst/>
                          <a:latin typeface="Times New Roman"/>
                        </a:rPr>
                        <a:t>Name of the Contact Person:</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dirty="0">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253">
                <a:tc gridSpan="4">
                  <a:txBody>
                    <a:bodyPr/>
                    <a:lstStyle/>
                    <a:p>
                      <a:pPr algn="r" fontAlgn="ctr"/>
                      <a:r>
                        <a:rPr lang="en-US" sz="600" b="1" i="0" u="none" strike="noStrike">
                          <a:solidFill>
                            <a:srgbClr val="000000"/>
                          </a:solidFill>
                          <a:effectLst/>
                          <a:latin typeface="Times New Roman"/>
                        </a:rPr>
                        <a:t>Title of the Contact Person:</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dirty="0">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253">
                <a:tc gridSpan="4">
                  <a:txBody>
                    <a:bodyPr/>
                    <a:lstStyle/>
                    <a:p>
                      <a:pPr algn="r" fontAlgn="ctr"/>
                      <a:r>
                        <a:rPr lang="tr-TR" sz="600" b="1" i="0" u="none" strike="noStrike">
                          <a:solidFill>
                            <a:srgbClr val="000000"/>
                          </a:solidFill>
                          <a:effectLst/>
                          <a:latin typeface="Times New Roman"/>
                        </a:rPr>
                        <a:t>Department:</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34659">
                <a:tc gridSpan="4">
                  <a:txBody>
                    <a:bodyPr/>
                    <a:lstStyle/>
                    <a:p>
                      <a:pPr algn="r" fontAlgn="ctr"/>
                      <a:r>
                        <a:rPr lang="tr-TR" sz="600" b="1" i="0" u="none" strike="noStrike">
                          <a:solidFill>
                            <a:srgbClr val="000000"/>
                          </a:solidFill>
                          <a:effectLst/>
                          <a:latin typeface="Times New Roman"/>
                        </a:rPr>
                        <a:t>Phone Number:</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r" fontAlgn="b"/>
                      <a:r>
                        <a:rPr lang="tr-TR" sz="600" b="1" i="0" u="none" strike="noStrike">
                          <a:solidFill>
                            <a:srgbClr val="000000"/>
                          </a:solidFill>
                          <a:effectLst/>
                          <a:latin typeface="Times New Roman"/>
                        </a:rPr>
                        <a:t>Country Code</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dirty="0">
                          <a:solidFill>
                            <a:srgbClr val="000000"/>
                          </a:solidFill>
                          <a:effectLst/>
                          <a:latin typeface="Times New Roman"/>
                        </a:rPr>
                        <a:t>City Code</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600" b="1" i="0" u="none" strike="noStrike">
                          <a:solidFill>
                            <a:srgbClr val="000000"/>
                          </a:solidFill>
                          <a:effectLst/>
                          <a:latin typeface="Times New Roman"/>
                        </a:rPr>
                        <a:t>Number</a:t>
                      </a:r>
                    </a:p>
                  </a:txBody>
                  <a:tcPr marL="3292" marR="3292" marT="3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tr-TR" sz="600" b="0"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234659">
                <a:tc gridSpan="4">
                  <a:txBody>
                    <a:bodyPr/>
                    <a:lstStyle/>
                    <a:p>
                      <a:pPr algn="r" fontAlgn="ctr"/>
                      <a:r>
                        <a:rPr lang="tr-TR" sz="600" b="1" i="0" u="none" strike="noStrike">
                          <a:solidFill>
                            <a:srgbClr val="000000"/>
                          </a:solidFill>
                          <a:effectLst/>
                          <a:latin typeface="Times New Roman"/>
                        </a:rPr>
                        <a:t>Fax Number:</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r" fontAlgn="b"/>
                      <a:r>
                        <a:rPr lang="tr-TR" sz="600" b="1" i="0" u="none" strike="noStrike">
                          <a:solidFill>
                            <a:srgbClr val="000000"/>
                          </a:solidFill>
                          <a:effectLst/>
                          <a:latin typeface="Times New Roman"/>
                        </a:rPr>
                        <a:t>Country Code</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600" b="1" i="0" u="none" strike="noStrike" dirty="0">
                          <a:solidFill>
                            <a:srgbClr val="000000"/>
                          </a:solidFill>
                          <a:effectLst/>
                          <a:latin typeface="Times New Roman"/>
                        </a:rPr>
                        <a:t>City Code</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600" b="1" i="0" u="none" strike="noStrike">
                          <a:solidFill>
                            <a:srgbClr val="000000"/>
                          </a:solidFill>
                          <a:effectLst/>
                          <a:latin typeface="Times New Roman"/>
                        </a:rPr>
                        <a:t>Number</a:t>
                      </a:r>
                    </a:p>
                  </a:txBody>
                  <a:tcPr marL="3292" marR="3292" marT="3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l" fontAlgn="b"/>
                      <a:r>
                        <a:rPr lang="tr-TR" sz="600" b="0" i="0" u="none" strike="noStrike">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23099">
                <a:tc gridSpan="4">
                  <a:txBody>
                    <a:bodyPr/>
                    <a:lstStyle/>
                    <a:p>
                      <a:pPr algn="r" fontAlgn="ctr"/>
                      <a:r>
                        <a:rPr lang="tr-TR" sz="600" b="1" i="0" u="none" strike="noStrike">
                          <a:solidFill>
                            <a:srgbClr val="000000"/>
                          </a:solidFill>
                          <a:effectLst/>
                          <a:latin typeface="Times New Roman"/>
                        </a:rPr>
                        <a:t>E-mail(s):</a:t>
                      </a:r>
                    </a:p>
                  </a:txBody>
                  <a:tcPr marL="3292" marR="3292" marT="329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b"/>
                      <a:r>
                        <a:rPr lang="tr-TR" sz="600" b="1" i="0" u="none" strike="noStrike" dirty="0">
                          <a:solidFill>
                            <a:srgbClr val="000000"/>
                          </a:solidFill>
                          <a:effectLst/>
                          <a:latin typeface="Times New Roman"/>
                        </a:rPr>
                        <a:t> </a:t>
                      </a:r>
                    </a:p>
                  </a:txBody>
                  <a:tcPr marL="3292" marR="3292" marT="329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3047304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B</a:t>
            </a:r>
            <a:endParaRPr lang="tr-TR" sz="3600" b="1"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657437277"/>
              </p:ext>
            </p:extLst>
          </p:nvPr>
        </p:nvGraphicFramePr>
        <p:xfrm>
          <a:off x="251520" y="836711"/>
          <a:ext cx="8784976" cy="5699668"/>
        </p:xfrm>
        <a:graphic>
          <a:graphicData uri="http://schemas.openxmlformats.org/drawingml/2006/table">
            <a:tbl>
              <a:tblPr/>
              <a:tblGrid>
                <a:gridCol w="462367"/>
                <a:gridCol w="3720611"/>
                <a:gridCol w="982531"/>
                <a:gridCol w="1343755"/>
                <a:gridCol w="1011428"/>
                <a:gridCol w="1264284"/>
              </a:tblGrid>
              <a:tr h="996286">
                <a:tc gridSpan="6">
                  <a:txBody>
                    <a:bodyPr/>
                    <a:lstStyle/>
                    <a:p>
                      <a:pPr algn="ctr" fontAlgn="ctr"/>
                      <a:r>
                        <a:rPr lang="en-US" sz="2800" b="1" i="0" u="none" strike="noStrike" dirty="0">
                          <a:solidFill>
                            <a:srgbClr val="000000"/>
                          </a:solidFill>
                          <a:effectLst/>
                          <a:latin typeface="Times New Roman"/>
                        </a:rPr>
                        <a:t>PART B: CAPACITIES, PRIORITIES AND NEEDS IN POVERTY STATISTICS</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50907">
                <a:tc>
                  <a:txBody>
                    <a:bodyPr/>
                    <a:lstStyle/>
                    <a:p>
                      <a:pPr algn="ctr" fontAlgn="ctr"/>
                      <a:r>
                        <a:rPr lang="tr-TR" sz="1600" b="1" i="0" u="none" strike="noStrike" dirty="0">
                          <a:solidFill>
                            <a:srgbClr val="000000"/>
                          </a:solidFill>
                          <a:effectLst/>
                          <a:latin typeface="Times New Roman"/>
                        </a:rPr>
                        <a:t>No</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a:txBody>
                    <a:bodyPr/>
                    <a:lstStyle/>
                    <a:p>
                      <a:pPr algn="ctr" fontAlgn="ctr"/>
                      <a:r>
                        <a:rPr lang="tr-TR" sz="1600" b="1" i="0" u="none" strike="noStrike" dirty="0">
                          <a:solidFill>
                            <a:srgbClr val="000000"/>
                          </a:solidFill>
                          <a:effectLst/>
                          <a:latin typeface="Times New Roman"/>
                        </a:rPr>
                        <a:t>Question</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gridSpan="4">
                  <a:txBody>
                    <a:bodyPr/>
                    <a:lstStyle/>
                    <a:p>
                      <a:pPr algn="ctr" fontAlgn="ctr"/>
                      <a:r>
                        <a:rPr lang="tr-TR" sz="1600" b="1" i="0" u="none" strike="noStrike" dirty="0">
                          <a:solidFill>
                            <a:srgbClr val="000000"/>
                          </a:solidFill>
                          <a:effectLst/>
                          <a:latin typeface="Times New Roman"/>
                        </a:rPr>
                        <a:t>Answer</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642530">
                <a:tc>
                  <a:txBody>
                    <a:bodyPr/>
                    <a:lstStyle/>
                    <a:p>
                      <a:pPr algn="l" fontAlgn="ctr"/>
                      <a:r>
                        <a:rPr lang="tr-TR" sz="2400" b="1" i="0" u="none" strike="noStrike" dirty="0">
                          <a:solidFill>
                            <a:srgbClr val="000000"/>
                          </a:solidFill>
                          <a:effectLst/>
                          <a:latin typeface="Times New Roman"/>
                        </a:rPr>
                        <a:t>1</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1" i="0" u="none" strike="noStrike" dirty="0">
                          <a:solidFill>
                            <a:srgbClr val="000000"/>
                          </a:solidFill>
                          <a:effectLst/>
                          <a:latin typeface="Times New Roman"/>
                        </a:rPr>
                        <a:t>Does your country collect / compile data on poverty issues?</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000" b="1" i="0" u="none" strike="noStrike" dirty="0">
                          <a:solidFill>
                            <a:srgbClr val="000000"/>
                          </a:solidFill>
                          <a:effectLst/>
                          <a:latin typeface="Times New Roman"/>
                        </a:rPr>
                        <a:t>YES</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tr-TR" sz="2000" b="1" i="0" u="none" strike="noStrike" dirty="0">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2000" b="1" i="0" u="none" strike="noStrike">
                          <a:solidFill>
                            <a:srgbClr val="000000"/>
                          </a:solidFill>
                          <a:effectLst/>
                          <a:latin typeface="Times New Roman"/>
                        </a:rPr>
                        <a:t>NO</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tr-TR" sz="900" b="1" i="0" u="none" strike="noStrike">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734934">
                <a:tc>
                  <a:txBody>
                    <a:bodyPr/>
                    <a:lstStyle/>
                    <a:p>
                      <a:pPr algn="r" fontAlgn="ctr"/>
                      <a:r>
                        <a:rPr lang="tr-TR" sz="2400" b="1" i="0" u="none" strike="noStrike" dirty="0">
                          <a:solidFill>
                            <a:srgbClr val="000000"/>
                          </a:solidFill>
                          <a:effectLst/>
                          <a:latin typeface="Times New Roman"/>
                        </a:rPr>
                        <a:t>1.a</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effectLst/>
                          <a:latin typeface="Times New Roman"/>
                        </a:rPr>
                        <a:t>If YES, is National Statistical Office (NSO) responsible for collecting poverty statistics?</a:t>
                      </a:r>
                    </a:p>
                  </a:txBody>
                  <a:tcPr marL="357809"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000" b="1" i="0" u="none" strike="noStrike">
                          <a:solidFill>
                            <a:srgbClr val="000000"/>
                          </a:solidFill>
                          <a:effectLst/>
                          <a:latin typeface="Times New Roman"/>
                        </a:rPr>
                        <a:t>YES</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tr-TR" sz="2000" b="1" i="0" u="none" strike="noStrike">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2000" b="1" i="0" u="none" strike="noStrike" dirty="0">
                          <a:solidFill>
                            <a:srgbClr val="000000"/>
                          </a:solidFill>
                          <a:effectLst/>
                          <a:latin typeface="Times New Roman"/>
                        </a:rPr>
                        <a:t>NO</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tr-TR" sz="900" b="1" i="0" u="none" strike="noStrike">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960911">
                <a:tc>
                  <a:txBody>
                    <a:bodyPr/>
                    <a:lstStyle/>
                    <a:p>
                      <a:pPr algn="r" fontAlgn="ctr"/>
                      <a:r>
                        <a:rPr lang="tr-TR" sz="2400" b="1" i="0" u="none" strike="noStrike" dirty="0">
                          <a:solidFill>
                            <a:srgbClr val="000000"/>
                          </a:solidFill>
                          <a:effectLst/>
                          <a:latin typeface="Times New Roman"/>
                        </a:rPr>
                        <a:t>1.b</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effectLst/>
                          <a:latin typeface="Times New Roman"/>
                        </a:rPr>
                        <a:t>If NO, please state the institution responsible for collecting poverty statistics?</a:t>
                      </a:r>
                    </a:p>
                  </a:txBody>
                  <a:tcPr marL="357809"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tr-TR" sz="900" b="1" i="0" u="none" strike="noStrike" dirty="0">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430276">
                <a:tc>
                  <a:txBody>
                    <a:bodyPr/>
                    <a:lstStyle/>
                    <a:p>
                      <a:pPr algn="l" fontAlgn="ctr"/>
                      <a:r>
                        <a:rPr lang="tr-TR" sz="2400" b="1" i="0" u="none" strike="noStrike" dirty="0">
                          <a:solidFill>
                            <a:srgbClr val="000000"/>
                          </a:solidFill>
                          <a:effectLst/>
                          <a:latin typeface="Times New Roman"/>
                        </a:rPr>
                        <a:t>2</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ctr"/>
                      <a:r>
                        <a:rPr lang="en-US" sz="2000" b="1" i="0" u="none" strike="noStrike" dirty="0">
                          <a:solidFill>
                            <a:srgbClr val="000000"/>
                          </a:solidFill>
                          <a:effectLst/>
                          <a:latin typeface="Times New Roman"/>
                        </a:rPr>
                        <a:t>Which approach is used for poverty assessment?</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30276">
                <a:tc>
                  <a:txBody>
                    <a:bodyPr/>
                    <a:lstStyle/>
                    <a:p>
                      <a:pPr algn="r" fontAlgn="ctr"/>
                      <a:r>
                        <a:rPr lang="tr-TR" sz="2400" b="1" i="0" u="none" strike="noStrike" dirty="0">
                          <a:solidFill>
                            <a:srgbClr val="000000"/>
                          </a:solidFill>
                          <a:effectLst/>
                          <a:latin typeface="Times New Roman"/>
                        </a:rPr>
                        <a:t>2.a</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800" b="0" i="0" u="none" strike="noStrike">
                          <a:solidFill>
                            <a:srgbClr val="000000"/>
                          </a:solidFill>
                          <a:effectLst/>
                          <a:latin typeface="Times New Roman"/>
                        </a:rPr>
                        <a:t>Basic Needs Approach</a:t>
                      </a:r>
                    </a:p>
                  </a:txBody>
                  <a:tcPr marL="357809"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000" b="1" i="0" u="none" strike="noStrike" dirty="0">
                          <a:solidFill>
                            <a:srgbClr val="000000"/>
                          </a:solidFill>
                          <a:effectLst/>
                          <a:latin typeface="Times New Roman"/>
                        </a:rPr>
                        <a:t>YES</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tr-TR" sz="2000" b="1" i="0" u="none" strike="noStrike" dirty="0">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2000" b="1" i="0" u="none" strike="noStrike" dirty="0">
                          <a:solidFill>
                            <a:srgbClr val="000000"/>
                          </a:solidFill>
                          <a:effectLst/>
                          <a:latin typeface="Times New Roman"/>
                        </a:rPr>
                        <a:t>NO</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tr-TR" sz="900" b="1" i="0" u="none" strike="noStrike">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430276">
                <a:tc>
                  <a:txBody>
                    <a:bodyPr/>
                    <a:lstStyle/>
                    <a:p>
                      <a:pPr algn="r" fontAlgn="ctr"/>
                      <a:r>
                        <a:rPr lang="tr-TR" sz="2400" b="1" i="0" u="none" strike="noStrike" dirty="0">
                          <a:solidFill>
                            <a:srgbClr val="000000"/>
                          </a:solidFill>
                          <a:effectLst/>
                          <a:latin typeface="Times New Roman"/>
                        </a:rPr>
                        <a:t>2.b</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800" b="0" i="0" u="none" strike="noStrike" dirty="0">
                          <a:solidFill>
                            <a:srgbClr val="000000"/>
                          </a:solidFill>
                          <a:effectLst/>
                          <a:latin typeface="Times New Roman"/>
                        </a:rPr>
                        <a:t>Unmet Basic Needs Approach</a:t>
                      </a:r>
                    </a:p>
                  </a:txBody>
                  <a:tcPr marL="357809"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000" b="1" i="0" u="none" strike="noStrike" dirty="0">
                          <a:solidFill>
                            <a:srgbClr val="000000"/>
                          </a:solidFill>
                          <a:effectLst/>
                          <a:latin typeface="Times New Roman"/>
                        </a:rPr>
                        <a:t>YES</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tr-TR" sz="2000" b="1" i="0" u="none" strike="noStrike">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2000" b="1" i="0" u="none" strike="noStrike" dirty="0">
                          <a:solidFill>
                            <a:srgbClr val="000000"/>
                          </a:solidFill>
                          <a:effectLst/>
                          <a:latin typeface="Times New Roman"/>
                        </a:rPr>
                        <a:t>NO</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tr-TR" sz="900" b="1" i="0" u="none" strike="noStrike">
                          <a:solidFill>
                            <a:srgbClr val="000000"/>
                          </a:solidFill>
                          <a:effectLst/>
                          <a:latin typeface="Times New Roman"/>
                        </a:rPr>
                        <a:t> </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430276">
                <a:tc>
                  <a:txBody>
                    <a:bodyPr/>
                    <a:lstStyle/>
                    <a:p>
                      <a:pPr algn="r" fontAlgn="ctr"/>
                      <a:r>
                        <a:rPr lang="tr-TR" sz="2400" b="1" i="0" u="none" strike="noStrike" dirty="0">
                          <a:solidFill>
                            <a:srgbClr val="000000"/>
                          </a:solidFill>
                          <a:effectLst/>
                          <a:latin typeface="Times New Roman"/>
                        </a:rPr>
                        <a:t>2.c</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800" b="0" i="0" u="none" strike="noStrike" dirty="0">
                          <a:solidFill>
                            <a:srgbClr val="000000"/>
                          </a:solidFill>
                          <a:effectLst/>
                          <a:latin typeface="Times New Roman"/>
                        </a:rPr>
                        <a:t>Other</a:t>
                      </a:r>
                    </a:p>
                  </a:txBody>
                  <a:tcPr marL="357809"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tr-TR" sz="2400" b="0" i="0" u="none" strike="noStrike" dirty="0">
                          <a:solidFill>
                            <a:srgbClr val="000000"/>
                          </a:solidFill>
                          <a:effectLst/>
                          <a:latin typeface="Times New Roman"/>
                        </a:rPr>
                        <a:t>(please specify)</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2517679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B</a:t>
            </a:r>
            <a:endParaRPr lang="tr-TR" sz="3600" b="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585374303"/>
              </p:ext>
            </p:extLst>
          </p:nvPr>
        </p:nvGraphicFramePr>
        <p:xfrm>
          <a:off x="251520" y="692694"/>
          <a:ext cx="8640960" cy="5760642"/>
        </p:xfrm>
        <a:graphic>
          <a:graphicData uri="http://schemas.openxmlformats.org/drawingml/2006/table">
            <a:tbl>
              <a:tblPr/>
              <a:tblGrid>
                <a:gridCol w="322690"/>
                <a:gridCol w="3509249"/>
                <a:gridCol w="393278"/>
                <a:gridCol w="815343"/>
                <a:gridCol w="144016"/>
                <a:gridCol w="432239"/>
                <a:gridCol w="705883"/>
                <a:gridCol w="302038"/>
                <a:gridCol w="403845"/>
                <a:gridCol w="244227"/>
                <a:gridCol w="612918"/>
                <a:gridCol w="755234"/>
              </a:tblGrid>
              <a:tr h="606472">
                <a:tc gridSpan="12">
                  <a:txBody>
                    <a:bodyPr/>
                    <a:lstStyle/>
                    <a:p>
                      <a:pPr algn="ctr" fontAlgn="ctr"/>
                      <a:r>
                        <a:rPr lang="tr-TR" sz="2800" b="1" i="0" u="none" strike="noStrike" dirty="0">
                          <a:solidFill>
                            <a:srgbClr val="000000"/>
                          </a:solidFill>
                          <a:effectLst/>
                          <a:latin typeface="Times New Roman"/>
                        </a:rPr>
                        <a:t>BASIC NEEDS APPROACH</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35836">
                <a:tc>
                  <a:txBody>
                    <a:bodyPr/>
                    <a:lstStyle/>
                    <a:p>
                      <a:pPr algn="l" fontAlgn="ctr"/>
                      <a:r>
                        <a:rPr lang="tr-TR" sz="1400" b="1" i="0" u="none" strike="noStrike" dirty="0">
                          <a:solidFill>
                            <a:srgbClr val="000000"/>
                          </a:solidFill>
                          <a:effectLst/>
                          <a:latin typeface="Times New Roman"/>
                        </a:rPr>
                        <a:t>3</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2000" b="1" i="0" u="none" strike="noStrike" dirty="0">
                          <a:solidFill>
                            <a:srgbClr val="000000"/>
                          </a:solidFill>
                          <a:effectLst/>
                          <a:latin typeface="Times New Roman"/>
                        </a:rPr>
                        <a:t>Does your country estimate a poverty line?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ctr"/>
                      <a:r>
                        <a:rPr lang="tr-TR" sz="2000" b="1" i="0" u="none" strike="noStrike" dirty="0">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gridSpan="4">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pPr algn="ctr"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tr-TR" sz="20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algn="ctr" fontAlgn="ctr"/>
                      <a:endParaRPr lang="tr-TR" sz="9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9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r h="835836">
                <a:tc>
                  <a:txBody>
                    <a:bodyPr/>
                    <a:lstStyle/>
                    <a:p>
                      <a:pPr algn="r" fontAlgn="ctr"/>
                      <a:r>
                        <a:rPr lang="tr-TR" sz="1400" b="1" i="0" u="none" strike="noStrike" dirty="0">
                          <a:solidFill>
                            <a:srgbClr val="000000"/>
                          </a:solidFill>
                          <a:effectLst/>
                          <a:latin typeface="Times New Roman"/>
                        </a:rPr>
                        <a:t>3.a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2000" b="0" i="0" u="none" strike="noStrike" dirty="0">
                          <a:solidFill>
                            <a:srgbClr val="000000"/>
                          </a:solidFill>
                          <a:effectLst/>
                          <a:latin typeface="Times New Roman"/>
                        </a:rPr>
                        <a:t>If YES, which types of poverty line have been estimated?</a:t>
                      </a:r>
                    </a:p>
                  </a:txBody>
                  <a:tcPr marL="354385"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ctr"/>
                      <a:r>
                        <a:rPr lang="tr-TR" sz="1100" b="1" i="0" u="none" strike="noStrike" dirty="0">
                          <a:solidFill>
                            <a:srgbClr val="000000"/>
                          </a:solidFill>
                          <a:effectLst/>
                          <a:latin typeface="Times New Roman"/>
                        </a:rPr>
                        <a:t>ABSOLUTE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11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2">
                  <a:txBody>
                    <a:bodyPr/>
                    <a:lstStyle/>
                    <a:p>
                      <a:pPr algn="ctr" fontAlgn="ctr"/>
                      <a:r>
                        <a:rPr lang="tr-TR" sz="1100" b="1" i="0" u="none" strike="noStrike" dirty="0">
                          <a:solidFill>
                            <a:srgbClr val="000000"/>
                          </a:solidFill>
                          <a:effectLst/>
                          <a:latin typeface="Times New Roman"/>
                        </a:rPr>
                        <a:t>RELATIVE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11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l" fontAlgn="ctr"/>
                      <a:r>
                        <a:rPr lang="tr-TR" sz="11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pPr algn="ctr" fontAlgn="ctr"/>
                      <a:endParaRPr lang="tr-TR" sz="1100" b="1" i="0" u="none" strike="noStrike" dirty="0">
                        <a:solidFill>
                          <a:srgbClr val="000000"/>
                        </a:solidFill>
                        <a:effectLst/>
                        <a:latin typeface="Times New Roman"/>
                      </a:endParaRPr>
                    </a:p>
                  </a:txBody>
                  <a:tcPr marL="4922" marR="4922" marT="4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dirty="0">
                          <a:solidFill>
                            <a:srgbClr val="000000"/>
                          </a:solidFill>
                          <a:effectLst/>
                          <a:latin typeface="Times New Roman"/>
                        </a:rPr>
                        <a:t>OTHER</a:t>
                      </a:r>
                    </a:p>
                  </a:txBody>
                  <a:tcPr marL="4922" marR="4922" marT="4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Times New Roman"/>
                        </a:rPr>
                        <a:t> </a:t>
                      </a:r>
                    </a:p>
                  </a:txBody>
                  <a:tcPr marL="4922" marR="4922" marT="4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037909">
                <a:tc>
                  <a:txBody>
                    <a:bodyPr/>
                    <a:lstStyle/>
                    <a:p>
                      <a:pPr algn="r" fontAlgn="ctr"/>
                      <a:r>
                        <a:rPr lang="tr-TR" sz="1400" b="1" i="0" u="none" strike="noStrike" dirty="0">
                          <a:solidFill>
                            <a:srgbClr val="000000"/>
                          </a:solidFill>
                          <a:effectLst/>
                          <a:latin typeface="Times New Roman"/>
                        </a:rPr>
                        <a:t>3.b</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en-US" sz="2000" b="0" i="0" u="none" strike="noStrike" dirty="0">
                          <a:solidFill>
                            <a:srgbClr val="000000"/>
                          </a:solidFill>
                          <a:effectLst/>
                          <a:latin typeface="Times New Roman"/>
                        </a:rPr>
                        <a:t>If YES, please indicate the number and type of poverty lines that have been constructed:</a:t>
                      </a:r>
                    </a:p>
                  </a:txBody>
                  <a:tcPr marL="354385"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36251">
                <a:tc>
                  <a:txBody>
                    <a:bodyPr/>
                    <a:lstStyle/>
                    <a:p>
                      <a:pPr algn="ct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2000" b="0" i="1" u="none" strike="noStrike" dirty="0">
                          <a:solidFill>
                            <a:srgbClr val="000000"/>
                          </a:solidFill>
                          <a:effectLst/>
                          <a:latin typeface="Times New Roman"/>
                        </a:rPr>
                        <a:t>Only 1 poverty line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1" i="0" u="none" strike="noStrike" dirty="0">
                          <a:solidFill>
                            <a:srgbClr val="000000"/>
                          </a:solidFill>
                          <a:effectLst/>
                          <a:latin typeface="Times New Roman"/>
                        </a:rPr>
                        <a:t>national</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2000" b="0"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tr-TR" sz="20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2000" b="1" i="0" u="none" strike="noStrike" dirty="0">
                          <a:solidFill>
                            <a:srgbClr val="000000"/>
                          </a:solidFill>
                          <a:effectLst/>
                          <a:latin typeface="Times New Roman"/>
                        </a:rPr>
                        <a:t>urban</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20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2">
                  <a:txBody>
                    <a:bodyPr/>
                    <a:lstStyle/>
                    <a:p>
                      <a:pPr algn="ctr" fontAlgn="ctr"/>
                      <a:r>
                        <a:rPr lang="tr-TR" sz="2000" b="1" i="0" u="none" strike="noStrike">
                          <a:solidFill>
                            <a:srgbClr val="000000"/>
                          </a:solidFill>
                          <a:effectLst/>
                          <a:latin typeface="Times New Roman"/>
                        </a:rPr>
                        <a:t>rural</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ctr"/>
                      <a:r>
                        <a:rPr lang="tr-TR" sz="900" b="0"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6251">
                <a:tc>
                  <a:txBody>
                    <a:bodyPr/>
                    <a:lstStyle/>
                    <a:p>
                      <a:pPr algn="ct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2000" b="0" i="1" u="none" strike="noStrike" dirty="0">
                          <a:solidFill>
                            <a:srgbClr val="000000"/>
                          </a:solidFill>
                          <a:effectLst/>
                          <a:latin typeface="Times New Roman"/>
                        </a:rPr>
                        <a:t>2 poverty lines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1" i="0" u="none" strike="noStrike">
                          <a:solidFill>
                            <a:srgbClr val="000000"/>
                          </a:solidFill>
                          <a:effectLst/>
                          <a:latin typeface="Times New Roman"/>
                        </a:rPr>
                        <a:t>national</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2000" b="0"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tr-TR" sz="2000" b="0"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2000" b="1" i="0" u="none" strike="noStrike">
                          <a:solidFill>
                            <a:srgbClr val="000000"/>
                          </a:solidFill>
                          <a:effectLst/>
                          <a:latin typeface="Times New Roman"/>
                        </a:rPr>
                        <a:t>urban</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20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2">
                  <a:txBody>
                    <a:bodyPr/>
                    <a:lstStyle/>
                    <a:p>
                      <a:pPr algn="ctr" fontAlgn="ctr"/>
                      <a:r>
                        <a:rPr lang="tr-TR" sz="2000" b="1" i="0" u="none" strike="noStrike" dirty="0">
                          <a:solidFill>
                            <a:srgbClr val="000000"/>
                          </a:solidFill>
                          <a:effectLst/>
                          <a:latin typeface="Times New Roman"/>
                        </a:rPr>
                        <a:t>rural</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ctr"/>
                      <a:r>
                        <a:rPr lang="tr-TR" sz="900" b="0"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6251">
                <a:tc>
                  <a:txBody>
                    <a:bodyPr/>
                    <a:lstStyle/>
                    <a:p>
                      <a:pPr algn="ct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1" u="none" strike="noStrike" dirty="0">
                          <a:solidFill>
                            <a:srgbClr val="000000"/>
                          </a:solidFill>
                          <a:effectLst/>
                          <a:latin typeface="Times New Roman"/>
                        </a:rPr>
                        <a:t>more than 2 poverty lines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9">
                  <a:txBody>
                    <a:bodyPr/>
                    <a:lstStyle/>
                    <a:p>
                      <a:pPr algn="ctr" fontAlgn="ctr"/>
                      <a:r>
                        <a:rPr lang="tr-TR" sz="900" b="0" i="0" u="none" strike="noStrike" dirty="0">
                          <a:solidFill>
                            <a:srgbClr val="000000"/>
                          </a:solidFill>
                          <a:effectLst/>
                          <a:latin typeface="Times New Roman"/>
                        </a:rPr>
                        <a:t>(please specify the number)</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35836">
                <a:tc>
                  <a:txBody>
                    <a:bodyPr/>
                    <a:lstStyle/>
                    <a:p>
                      <a:pPr algn="ct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1" u="none" strike="noStrike" dirty="0">
                          <a:solidFill>
                            <a:srgbClr val="000000"/>
                          </a:solidFill>
                          <a:effectLst/>
                          <a:latin typeface="Times New Roman"/>
                        </a:rPr>
                        <a:t>per capita poverty line specified for each household</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0"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9">
                  <a:txBody>
                    <a:bodyPr/>
                    <a:lstStyle/>
                    <a:p>
                      <a:pPr algn="ctr" fontAlgn="ctr"/>
                      <a:r>
                        <a:rPr lang="tr-TR" sz="9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101900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B</a:t>
            </a:r>
            <a:endParaRPr lang="tr-TR" sz="3600" b="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42348402"/>
              </p:ext>
            </p:extLst>
          </p:nvPr>
        </p:nvGraphicFramePr>
        <p:xfrm>
          <a:off x="179514" y="764705"/>
          <a:ext cx="8856981" cy="5793526"/>
        </p:xfrm>
        <a:graphic>
          <a:graphicData uri="http://schemas.openxmlformats.org/drawingml/2006/table">
            <a:tbl>
              <a:tblPr/>
              <a:tblGrid>
                <a:gridCol w="504054"/>
                <a:gridCol w="3672408"/>
                <a:gridCol w="936104"/>
                <a:gridCol w="216024"/>
                <a:gridCol w="200315"/>
                <a:gridCol w="835001"/>
                <a:gridCol w="260828"/>
                <a:gridCol w="574173"/>
                <a:gridCol w="361931"/>
                <a:gridCol w="216024"/>
                <a:gridCol w="720080"/>
                <a:gridCol w="360039"/>
              </a:tblGrid>
              <a:tr h="864095">
                <a:tc>
                  <a:txBody>
                    <a:bodyPr/>
                    <a:lstStyle/>
                    <a:p>
                      <a:pPr algn="l" fontAlgn="ctr"/>
                      <a:r>
                        <a:rPr lang="tr-TR" sz="2000" b="1" i="0" u="none" strike="noStrike" dirty="0">
                          <a:solidFill>
                            <a:srgbClr val="000000"/>
                          </a:solidFill>
                          <a:effectLst/>
                          <a:latin typeface="Times New Roman"/>
                        </a:rPr>
                        <a:t>4</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1" i="0" u="none" strike="noStrike" dirty="0">
                          <a:solidFill>
                            <a:srgbClr val="000000"/>
                          </a:solidFill>
                          <a:effectLst/>
                          <a:latin typeface="Times New Roman"/>
                        </a:rPr>
                        <a:t>If YES to question 3,  what are the components of poverty line?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000" b="1" i="0" u="none" strike="noStrike" dirty="0">
                          <a:solidFill>
                            <a:srgbClr val="000000"/>
                          </a:solidFill>
                          <a:effectLst/>
                          <a:latin typeface="Times New Roman"/>
                        </a:rPr>
                        <a:t>food poverty line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2">
                  <a:txBody>
                    <a:bodyPr/>
                    <a:lstStyle/>
                    <a:p>
                      <a:pPr algn="ctr" fontAlgn="ctr"/>
                      <a:r>
                        <a:rPr lang="tr-TR" sz="2000" b="1" i="0" u="none" strike="noStrike" dirty="0">
                          <a:solidFill>
                            <a:srgbClr val="000000"/>
                          </a:solidFill>
                          <a:effectLst/>
                          <a:latin typeface="Times New Roman"/>
                        </a:rPr>
                        <a:t>non- food poverty line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l"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pPr algn="ctr" fontAlgn="ctr"/>
                      <a:endParaRPr lang="en-US" sz="9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2000" b="1" i="0" u="none" strike="noStrike" dirty="0">
                          <a:solidFill>
                            <a:srgbClr val="000000"/>
                          </a:solidFill>
                          <a:effectLst/>
                          <a:latin typeface="Times New Roman"/>
                        </a:rPr>
                        <a:t>no </a:t>
                      </a:r>
                      <a:r>
                        <a:rPr lang="en-US" sz="2000" b="1" i="0" u="none" strike="noStrike" dirty="0" smtClean="0">
                          <a:solidFill>
                            <a:srgbClr val="000000"/>
                          </a:solidFill>
                          <a:effectLst/>
                          <a:latin typeface="Times New Roman"/>
                        </a:rPr>
                        <a:t>separation</a:t>
                      </a:r>
                      <a:endParaRPr lang="en-US"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ctr"/>
                      <a:r>
                        <a:rPr lang="tr-TR" sz="9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640577">
                <a:tc>
                  <a:txBody>
                    <a:bodyPr/>
                    <a:lstStyle/>
                    <a:p>
                      <a:pPr algn="r" fontAlgn="ctr"/>
                      <a:r>
                        <a:rPr lang="tr-TR" sz="2000" b="1" i="0" u="none" strike="noStrike" dirty="0">
                          <a:solidFill>
                            <a:srgbClr val="000000"/>
                          </a:solidFill>
                          <a:effectLst/>
                          <a:latin typeface="Times New Roman"/>
                        </a:rPr>
                        <a:t>4.a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Times New Roman"/>
                        </a:rPr>
                        <a:t>If a FOOD POVERTY LINE has been estimated, please indicate the NUMBER and LEVEL of CALORIE THRESHOLDS:</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800" b="1" i="0" u="none" strike="noStrike" dirty="0">
                          <a:solidFill>
                            <a:srgbClr val="000000"/>
                          </a:solidFill>
                          <a:effectLst/>
                          <a:latin typeface="Times New Roman"/>
                        </a:rPr>
                        <a:t>number</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pPr algn="ctr" fontAlgn="ctr"/>
                      <a:endParaRPr lang="tr-TR" sz="18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800" b="1" i="0" u="none" strike="noStrike">
                          <a:solidFill>
                            <a:srgbClr val="000000"/>
                          </a:solidFill>
                          <a:effectLst/>
                          <a:latin typeface="Times New Roman"/>
                        </a:rPr>
                        <a:t>level</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9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ct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r>
              <a:tr h="293779">
                <a:tc rowSpan="3">
                  <a:txBody>
                    <a:bodyPr/>
                    <a:lstStyle/>
                    <a:p>
                      <a:pPr algn="r" fontAlgn="ctr"/>
                      <a:r>
                        <a:rPr lang="tr-TR" sz="2000" b="1" i="0" u="none" strike="noStrike" dirty="0">
                          <a:solidFill>
                            <a:srgbClr val="000000"/>
                          </a:solidFill>
                          <a:effectLst/>
                          <a:latin typeface="Times New Roman"/>
                        </a:rPr>
                        <a:t>4.b</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en-US" sz="1600" b="0" i="0" u="none" strike="noStrike" dirty="0">
                          <a:solidFill>
                            <a:srgbClr val="000000"/>
                          </a:solidFill>
                          <a:effectLst/>
                          <a:latin typeface="Times New Roman"/>
                        </a:rPr>
                        <a:t>Please check the relevant criteria taken into consideration while determining required minimum calorie threshold in your country</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800" b="1" i="0" u="none" strike="noStrike">
                          <a:solidFill>
                            <a:srgbClr val="000000"/>
                          </a:solidFill>
                          <a:effectLst/>
                          <a:latin typeface="Times New Roman"/>
                        </a:rPr>
                        <a:t>age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pPr algn="ctr" fontAlgn="ctr"/>
                      <a:endParaRPr lang="tr-TR" sz="18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800" b="1" i="0" u="none" strike="noStrike">
                          <a:solidFill>
                            <a:srgbClr val="000000"/>
                          </a:solidFill>
                          <a:effectLst/>
                          <a:latin typeface="Times New Roman"/>
                        </a:rPr>
                        <a:t>location</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9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ct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r>
              <a:tr h="439756">
                <a:tc vMerge="1">
                  <a:txBody>
                    <a:bodyPr/>
                    <a:lstStyle/>
                    <a:p>
                      <a:endParaRPr lang="tr-TR"/>
                    </a:p>
                  </a:txBody>
                  <a:tcPr/>
                </a:tc>
                <a:tc vMerge="1">
                  <a:txBody>
                    <a:bodyPr/>
                    <a:lstStyle/>
                    <a:p>
                      <a:endParaRPr lang="tr-TR"/>
                    </a:p>
                  </a:txBody>
                  <a:tcPr/>
                </a:tc>
                <a:tc>
                  <a:txBody>
                    <a:bodyPr/>
                    <a:lstStyle/>
                    <a:p>
                      <a:pPr algn="ctr" fontAlgn="ctr"/>
                      <a:r>
                        <a:rPr lang="tr-TR" sz="1800" b="1" i="0" u="none" strike="noStrike">
                          <a:solidFill>
                            <a:srgbClr val="000000"/>
                          </a:solidFill>
                          <a:effectLst/>
                          <a:latin typeface="Times New Roman"/>
                        </a:rPr>
                        <a:t>gender</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pPr algn="ctr" fontAlgn="ctr"/>
                      <a:endParaRPr lang="tr-TR" sz="18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800" b="1" i="0" u="none" strike="noStrike" dirty="0">
                          <a:solidFill>
                            <a:srgbClr val="000000"/>
                          </a:solidFill>
                          <a:effectLst/>
                          <a:latin typeface="Times New Roman"/>
                        </a:rPr>
                        <a:t>economic activity</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r" fontAlgn="ctr"/>
                      <a:endParaRPr lang="tr-TR" sz="9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r>
              <a:tr h="388451">
                <a:tc vMerge="1">
                  <a:txBody>
                    <a:bodyPr/>
                    <a:lstStyle/>
                    <a:p>
                      <a:endParaRPr lang="tr-TR"/>
                    </a:p>
                  </a:txBody>
                  <a:tcPr/>
                </a:tc>
                <a:tc vMerge="1">
                  <a:txBody>
                    <a:bodyPr/>
                    <a:lstStyle/>
                    <a:p>
                      <a:endParaRPr lang="tr-TR"/>
                    </a:p>
                  </a:txBody>
                  <a:tcPr/>
                </a:tc>
                <a:tc>
                  <a:txBody>
                    <a:bodyPr/>
                    <a:lstStyle/>
                    <a:p>
                      <a:pPr algn="ctr" fontAlgn="ctr"/>
                      <a:r>
                        <a:rPr lang="tr-TR" sz="1800" b="1" i="0" u="none" strike="noStrike">
                          <a:solidFill>
                            <a:srgbClr val="000000"/>
                          </a:solidFill>
                          <a:effectLst/>
                          <a:latin typeface="Times New Roman"/>
                        </a:rPr>
                        <a:t>other</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tr-TR" sz="1800" b="0" i="0" u="none" strike="noStrike" dirty="0">
                          <a:solidFill>
                            <a:srgbClr val="000000"/>
                          </a:solidFill>
                          <a:effectLst/>
                          <a:latin typeface="Times New Roman"/>
                        </a:rPr>
                        <a:t>(please specify)</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29495">
                <a:tc>
                  <a:txBody>
                    <a:bodyPr/>
                    <a:lstStyle/>
                    <a:p>
                      <a:pPr algn="r" fontAlgn="ctr"/>
                      <a:r>
                        <a:rPr lang="tr-TR" sz="2000" b="1" i="0" u="none" strike="noStrike" dirty="0">
                          <a:solidFill>
                            <a:srgbClr val="000000"/>
                          </a:solidFill>
                          <a:effectLst/>
                          <a:latin typeface="Times New Roman"/>
                        </a:rPr>
                        <a:t>4.c</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Times New Roman"/>
                        </a:rPr>
                        <a:t>Please indicate the NUMBER of items in the FOOD BASKET:</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ctr" fontAlgn="ctr"/>
                      <a:r>
                        <a:rPr lang="tr-TR" sz="900" b="0"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53022">
                <a:tc rowSpan="2">
                  <a:txBody>
                    <a:bodyPr/>
                    <a:lstStyle/>
                    <a:p>
                      <a:pPr algn="r" fontAlgn="ctr"/>
                      <a:r>
                        <a:rPr lang="tr-TR" sz="2000" b="1" i="0" u="none" strike="noStrike" dirty="0">
                          <a:solidFill>
                            <a:srgbClr val="000000"/>
                          </a:solidFill>
                          <a:effectLst/>
                          <a:latin typeface="Times New Roman"/>
                        </a:rPr>
                        <a:t>4.d</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en-US" sz="1800" b="0" i="0" u="none" strike="noStrike" dirty="0">
                          <a:solidFill>
                            <a:srgbClr val="000000"/>
                          </a:solidFill>
                          <a:effectLst/>
                          <a:latin typeface="Times New Roman"/>
                        </a:rPr>
                        <a:t>How is the COST of the FOOD BASKET estimated?</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2000" b="1" i="0" u="none" strike="noStrike" dirty="0">
                          <a:solidFill>
                            <a:srgbClr val="000000"/>
                          </a:solidFill>
                          <a:effectLst/>
                          <a:latin typeface="Times New Roman"/>
                        </a:rPr>
                        <a:t>general CPI</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1" i="0" u="none" strike="noStrike" dirty="0">
                          <a:solidFill>
                            <a:srgbClr val="000000"/>
                          </a:solidFill>
                          <a:effectLst/>
                          <a:latin typeface="Times New Roman"/>
                        </a:rPr>
                        <a:t>poverty specific CPI</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ctr" fontAlgn="ctr"/>
                      <a:r>
                        <a:rPr lang="en-US" sz="1600" b="1" i="0" u="none" strike="noStrike" dirty="0">
                          <a:solidFill>
                            <a:srgbClr val="000000"/>
                          </a:solidFill>
                          <a:effectLst/>
                          <a:latin typeface="Times New Roman"/>
                        </a:rPr>
                        <a:t>Community Price Questionnaire of </a:t>
                      </a:r>
                      <a:r>
                        <a:rPr lang="tr-TR" sz="1600" b="1" i="0" u="none" strike="noStrike" dirty="0" smtClean="0">
                          <a:solidFill>
                            <a:srgbClr val="000000"/>
                          </a:solidFill>
                          <a:effectLst/>
                          <a:latin typeface="Times New Roman"/>
                        </a:rPr>
                        <a:t>HH</a:t>
                      </a:r>
                      <a:r>
                        <a:rPr lang="en-US" sz="1600" b="1" i="0" u="none" strike="noStrike" dirty="0" smtClean="0">
                          <a:solidFill>
                            <a:srgbClr val="000000"/>
                          </a:solidFill>
                          <a:effectLst/>
                          <a:latin typeface="Times New Roman"/>
                        </a:rPr>
                        <a:t> </a:t>
                      </a:r>
                      <a:r>
                        <a:rPr lang="en-US" sz="1600" b="1" i="0" u="none" strike="noStrike" dirty="0">
                          <a:solidFill>
                            <a:srgbClr val="000000"/>
                          </a:solidFill>
                          <a:effectLst/>
                          <a:latin typeface="Times New Roman"/>
                        </a:rPr>
                        <a:t>Survey</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l" fontAlgn="ctr"/>
                      <a:r>
                        <a:rPr lang="tr-TR" sz="9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r h="448804">
                <a:tc vMerge="1">
                  <a:txBody>
                    <a:bodyPr/>
                    <a:lstStyle/>
                    <a:p>
                      <a:endParaRPr lang="tr-TR"/>
                    </a:p>
                  </a:txBody>
                  <a:tcPr/>
                </a:tc>
                <a:tc vMerge="1">
                  <a:txBody>
                    <a:bodyPr/>
                    <a:lstStyle/>
                    <a:p>
                      <a:endParaRPr lang="tr-TR"/>
                    </a:p>
                  </a:txBody>
                  <a:tcPr/>
                </a:tc>
                <a:tc gridSpan="2">
                  <a:txBody>
                    <a:bodyPr/>
                    <a:lstStyle/>
                    <a:p>
                      <a:pPr algn="ctr" fontAlgn="ctr"/>
                      <a:r>
                        <a:rPr lang="tr-TR" sz="2000" b="1" i="0" u="none" strike="noStrike" dirty="0" smtClean="0">
                          <a:solidFill>
                            <a:srgbClr val="000000"/>
                          </a:solidFill>
                          <a:effectLst/>
                          <a:latin typeface="Times New Roman"/>
                        </a:rPr>
                        <a:t>other</a:t>
                      </a: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2000" b="0"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8">
                  <a:txBody>
                    <a:bodyPr/>
                    <a:lstStyle/>
                    <a:p>
                      <a:pPr algn="ctr" fontAlgn="ctr"/>
                      <a:r>
                        <a:rPr lang="tr-TR" sz="2000" b="0" i="0" u="none" strike="noStrike" dirty="0">
                          <a:solidFill>
                            <a:srgbClr val="000000"/>
                          </a:solidFill>
                          <a:effectLst/>
                          <a:latin typeface="Times New Roman"/>
                        </a:rPr>
                        <a:t>(please specify)</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40577">
                <a:tc>
                  <a:txBody>
                    <a:bodyPr/>
                    <a:lstStyle/>
                    <a:p>
                      <a:pPr algn="r" fontAlgn="ctr"/>
                      <a:r>
                        <a:rPr lang="tr-TR" sz="2000" b="1" i="0" u="none" strike="noStrike" dirty="0">
                          <a:solidFill>
                            <a:srgbClr val="000000"/>
                          </a:solidFill>
                          <a:effectLst/>
                          <a:latin typeface="Times New Roman"/>
                        </a:rPr>
                        <a:t>4.e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Times New Roman"/>
                        </a:rPr>
                        <a:t>If a NON-FOOD POVERTY LINE has been estimated, please indicate the method of estimation:</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2000" b="1" i="0" u="none" strike="noStrike" dirty="0">
                          <a:solidFill>
                            <a:srgbClr val="000000"/>
                          </a:solidFill>
                          <a:effectLst/>
                          <a:latin typeface="Times New Roman"/>
                        </a:rPr>
                        <a:t>DIRECT</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2000" b="0"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4">
                  <a:txBody>
                    <a:bodyPr/>
                    <a:lstStyle/>
                    <a:p>
                      <a:pPr algn="ctr" fontAlgn="ctr"/>
                      <a:r>
                        <a:rPr lang="tr-TR" sz="2000" b="1" i="0" u="none" strike="noStrike" dirty="0">
                          <a:solidFill>
                            <a:srgbClr val="000000"/>
                          </a:solidFill>
                          <a:effectLst/>
                          <a:latin typeface="Times New Roman"/>
                        </a:rPr>
                        <a:t>INDIRECT</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pPr algn="ctr"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pPr algn="ctr"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bl>
          </a:graphicData>
        </a:graphic>
      </p:graphicFrame>
    </p:spTree>
    <p:extLst>
      <p:ext uri="{BB962C8B-B14F-4D97-AF65-F5344CB8AC3E}">
        <p14:creationId xmlns:p14="http://schemas.microsoft.com/office/powerpoint/2010/main" val="3952309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B</a:t>
            </a:r>
            <a:endParaRPr lang="tr-TR" sz="3600" b="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72646151"/>
              </p:ext>
            </p:extLst>
          </p:nvPr>
        </p:nvGraphicFramePr>
        <p:xfrm>
          <a:off x="179514" y="764702"/>
          <a:ext cx="8507287" cy="5472609"/>
        </p:xfrm>
        <a:graphic>
          <a:graphicData uri="http://schemas.openxmlformats.org/drawingml/2006/table">
            <a:tbl>
              <a:tblPr/>
              <a:tblGrid>
                <a:gridCol w="385326"/>
                <a:gridCol w="3100674"/>
                <a:gridCol w="818819"/>
                <a:gridCol w="842902"/>
                <a:gridCol w="842902"/>
                <a:gridCol w="706119"/>
                <a:gridCol w="136783"/>
                <a:gridCol w="1447393"/>
                <a:gridCol w="226369"/>
              </a:tblGrid>
              <a:tr h="860994">
                <a:tc>
                  <a:txBody>
                    <a:bodyPr/>
                    <a:lstStyle/>
                    <a:p>
                      <a:pPr algn="l" fontAlgn="ctr"/>
                      <a:r>
                        <a:rPr lang="tr-TR" sz="1800" b="1" i="0" u="none" strike="noStrike" dirty="0">
                          <a:solidFill>
                            <a:srgbClr val="000000"/>
                          </a:solidFill>
                          <a:effectLst/>
                          <a:latin typeface="Times New Roman"/>
                        </a:rPr>
                        <a:t>5</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2800" b="1" i="0" u="none" strike="noStrike" dirty="0">
                          <a:solidFill>
                            <a:srgbClr val="000000"/>
                          </a:solidFill>
                          <a:effectLst/>
                          <a:latin typeface="Times New Roman"/>
                        </a:rPr>
                        <a:t>Which welfare calculation method is used for measuring poverty?</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41225">
                <a:tc>
                  <a:txBody>
                    <a:bodyPr/>
                    <a:lstStyle/>
                    <a:p>
                      <a:pPr algn="r" fontAlgn="ctr"/>
                      <a:r>
                        <a:rPr lang="tr-TR" sz="1800" b="1" i="0" u="none" strike="noStrike">
                          <a:solidFill>
                            <a:srgbClr val="000000"/>
                          </a:solidFill>
                          <a:effectLst/>
                          <a:latin typeface="Times New Roman"/>
                        </a:rPr>
                        <a:t>5.a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2400" b="0" i="0" u="none" strike="noStrike" dirty="0">
                          <a:solidFill>
                            <a:srgbClr val="000000"/>
                          </a:solidFill>
                          <a:effectLst/>
                          <a:latin typeface="Times New Roman"/>
                        </a:rPr>
                        <a:t>HH Income</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2400" b="1" i="0" u="none" strike="noStrike" dirty="0">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gridSpan="2">
                  <a:txBody>
                    <a:bodyPr/>
                    <a:lstStyle/>
                    <a:p>
                      <a:pPr algn="ctr" fontAlgn="ctr"/>
                      <a:r>
                        <a:rPr lang="tr-TR" sz="24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2">
                  <a:txBody>
                    <a:bodyPr/>
                    <a:lstStyle/>
                    <a:p>
                      <a:pPr algn="ctr" fontAlgn="ctr"/>
                      <a:r>
                        <a:rPr lang="tr-TR" sz="2400" b="1" i="0" u="none" strike="noStrike">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fontAlgn="ctr"/>
                      <a:r>
                        <a:rPr lang="tr-TR" sz="24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r h="441225">
                <a:tc>
                  <a:txBody>
                    <a:bodyPr/>
                    <a:lstStyle/>
                    <a:p>
                      <a:pPr algn="r" fontAlgn="ctr"/>
                      <a:r>
                        <a:rPr lang="tr-TR" sz="1800" b="1" i="0" u="none" strike="noStrike">
                          <a:solidFill>
                            <a:srgbClr val="000000"/>
                          </a:solidFill>
                          <a:effectLst/>
                          <a:latin typeface="Times New Roman"/>
                        </a:rPr>
                        <a:t>5.b</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2400" b="0" i="0" u="none" strike="noStrike" dirty="0">
                          <a:solidFill>
                            <a:srgbClr val="000000"/>
                          </a:solidFill>
                          <a:effectLst/>
                          <a:latin typeface="Times New Roman"/>
                        </a:rPr>
                        <a:t>HH Expenditure</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400" b="1" i="0" u="none" strike="noStrike" dirty="0">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gridSpan="2">
                  <a:txBody>
                    <a:bodyPr/>
                    <a:lstStyle/>
                    <a:p>
                      <a:pPr algn="ctr" fontAlgn="ctr"/>
                      <a:r>
                        <a:rPr lang="tr-TR" sz="24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2">
                  <a:txBody>
                    <a:bodyPr/>
                    <a:lstStyle/>
                    <a:p>
                      <a:pPr algn="ctr" fontAlgn="ctr"/>
                      <a:r>
                        <a:rPr lang="tr-TR" sz="24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fontAlgn="ctr"/>
                      <a:r>
                        <a:rPr lang="tr-TR" sz="24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r h="860994">
                <a:tc>
                  <a:txBody>
                    <a:bodyPr/>
                    <a:lstStyle/>
                    <a:p>
                      <a:pPr algn="l" fontAlgn="ctr"/>
                      <a:r>
                        <a:rPr lang="tr-TR" sz="1800" b="1" i="0" u="none" strike="noStrike">
                          <a:solidFill>
                            <a:srgbClr val="000000"/>
                          </a:solidFill>
                          <a:effectLst/>
                          <a:latin typeface="Times New Roman"/>
                        </a:rPr>
                        <a:t>6</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2800" b="1" i="0" u="none" strike="noStrike" dirty="0">
                          <a:solidFill>
                            <a:srgbClr val="000000"/>
                          </a:solidFill>
                          <a:effectLst/>
                          <a:latin typeface="Times New Roman"/>
                        </a:rPr>
                        <a:t>Please indicate the sources used to estimate the level of welfare: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83186">
                <a:tc>
                  <a:txBody>
                    <a:bodyPr/>
                    <a:lstStyle/>
                    <a:p>
                      <a:pPr algn="r" fontAlgn="ctr"/>
                      <a:r>
                        <a:rPr lang="tr-TR" sz="1800" b="1" i="0" u="none" strike="noStrike">
                          <a:solidFill>
                            <a:srgbClr val="000000"/>
                          </a:solidFill>
                          <a:effectLst/>
                          <a:latin typeface="Times New Roman"/>
                        </a:rPr>
                        <a:t>6.a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2400" b="0" i="0" u="none" strike="noStrike" dirty="0">
                          <a:solidFill>
                            <a:srgbClr val="000000"/>
                          </a:solidFill>
                          <a:effectLst/>
                          <a:latin typeface="Times New Roman"/>
                        </a:rPr>
                        <a:t>Household Surveys</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800" b="1" i="0" u="none" strike="noStrike" dirty="0">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8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l" fontAlgn="ctr"/>
                      <a:r>
                        <a:rPr lang="tr-TR" sz="1800" b="1" i="0" u="none" strike="noStrike" dirty="0">
                          <a:solidFill>
                            <a:srgbClr val="000000"/>
                          </a:solidFill>
                          <a:effectLst/>
                          <a:latin typeface="Times New Roman"/>
                        </a:rPr>
                        <a:t>PERIODICITY</a:t>
                      </a: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18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800" b="1" i="0" u="none" strike="noStrike">
                          <a:solidFill>
                            <a:srgbClr val="000000"/>
                          </a:solidFill>
                          <a:effectLst/>
                          <a:latin typeface="Times New Roman"/>
                        </a:rPr>
                        <a:t> </a:t>
                      </a:r>
                    </a:p>
                  </a:txBody>
                  <a:tcPr marL="4922" marR="4922" marT="4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074804">
                <a:tc>
                  <a:txBody>
                    <a:bodyPr/>
                    <a:lstStyle/>
                    <a:p>
                      <a:pPr algn="r" fontAlgn="ctr"/>
                      <a:r>
                        <a:rPr lang="tr-TR" sz="1800" b="1" i="0" u="none" strike="noStrike">
                          <a:solidFill>
                            <a:srgbClr val="000000"/>
                          </a:solidFill>
                          <a:effectLst/>
                          <a:latin typeface="Times New Roman"/>
                        </a:rPr>
                        <a:t>6.b</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400" b="0" i="0" u="none" strike="noStrike" dirty="0">
                          <a:solidFill>
                            <a:srgbClr val="000000"/>
                          </a:solidFill>
                          <a:effectLst/>
                          <a:latin typeface="Times New Roman"/>
                        </a:rPr>
                        <a:t>Other Surveys</a:t>
                      </a:r>
                      <a:br>
                        <a:rPr lang="en-US" sz="2400" b="0" i="0" u="none" strike="noStrike" dirty="0">
                          <a:solidFill>
                            <a:srgbClr val="000000"/>
                          </a:solidFill>
                          <a:effectLst/>
                          <a:latin typeface="Times New Roman"/>
                        </a:rPr>
                      </a:br>
                      <a:r>
                        <a:rPr lang="en-US" sz="1800" b="0" i="0" u="none" strike="noStrike" dirty="0">
                          <a:solidFill>
                            <a:srgbClr val="000000"/>
                          </a:solidFill>
                          <a:effectLst/>
                          <a:latin typeface="Times New Roman"/>
                        </a:rPr>
                        <a:t>(i.e. priority, employment, time use, etc.)</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800" b="1" i="0" u="none" strike="noStrike" dirty="0">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800" b="1" i="0" u="none" strike="noStrike">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tr-TR" sz="18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l" fontAlgn="ctr"/>
                      <a:r>
                        <a:rPr lang="tr-TR" sz="1800" b="1" i="0" u="none" strike="noStrike">
                          <a:solidFill>
                            <a:srgbClr val="000000"/>
                          </a:solidFill>
                          <a:effectLst/>
                          <a:latin typeface="Times New Roman"/>
                        </a:rPr>
                        <a:t>PERIODICITY</a:t>
                      </a: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18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800" b="1" i="0" u="none" strike="noStrike">
                          <a:solidFill>
                            <a:srgbClr val="000000"/>
                          </a:solidFill>
                          <a:effectLst/>
                          <a:latin typeface="Times New Roman"/>
                        </a:rPr>
                        <a:t> </a:t>
                      </a:r>
                    </a:p>
                  </a:txBody>
                  <a:tcPr marL="4922" marR="4922" marT="4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1110181">
                <a:tc>
                  <a:txBody>
                    <a:bodyPr/>
                    <a:lstStyle/>
                    <a:p>
                      <a:pPr algn="r" fontAlgn="ctr"/>
                      <a:r>
                        <a:rPr lang="tr-TR" sz="1800" b="1" i="0" u="none" strike="noStrike">
                          <a:solidFill>
                            <a:srgbClr val="000000"/>
                          </a:solidFill>
                          <a:effectLst/>
                          <a:latin typeface="Times New Roman"/>
                        </a:rPr>
                        <a:t>6.c</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2400" b="0" i="0" u="none" strike="noStrike" dirty="0">
                          <a:solidFill>
                            <a:srgbClr val="000000"/>
                          </a:solidFill>
                          <a:effectLst/>
                          <a:latin typeface="Times New Roman"/>
                        </a:rPr>
                        <a:t>Non-Survey Sources</a:t>
                      </a:r>
                      <a:br>
                        <a:rPr lang="fr-FR" sz="2400" b="0" i="0" u="none" strike="noStrike" dirty="0">
                          <a:solidFill>
                            <a:srgbClr val="000000"/>
                          </a:solidFill>
                          <a:effectLst/>
                          <a:latin typeface="Times New Roman"/>
                        </a:rPr>
                      </a:br>
                      <a:r>
                        <a:rPr lang="fr-FR" sz="1800" b="0" i="0" u="none" strike="noStrike" dirty="0">
                          <a:solidFill>
                            <a:srgbClr val="000000"/>
                          </a:solidFill>
                          <a:effectLst/>
                          <a:latin typeface="Times New Roman"/>
                        </a:rPr>
                        <a:t>(i.e. population </a:t>
                      </a:r>
                      <a:r>
                        <a:rPr lang="fr-FR" sz="1800" b="0" i="0" u="none" strike="noStrike" dirty="0" err="1">
                          <a:solidFill>
                            <a:srgbClr val="000000"/>
                          </a:solidFill>
                          <a:effectLst/>
                          <a:latin typeface="Times New Roman"/>
                        </a:rPr>
                        <a:t>census</a:t>
                      </a:r>
                      <a:r>
                        <a:rPr lang="fr-FR" sz="1800" b="0" i="0" u="none" strike="noStrike" dirty="0">
                          <a:solidFill>
                            <a:srgbClr val="000000"/>
                          </a:solidFill>
                          <a:effectLst/>
                          <a:latin typeface="Times New Roman"/>
                        </a:rPr>
                        <a:t>, administrative records, etc.)</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800" b="1" i="0" u="none" strike="noStrike" dirty="0">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8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l" fontAlgn="ctr"/>
                      <a:r>
                        <a:rPr lang="tr-TR" sz="1800" b="1" i="0" u="none" strike="noStrike" dirty="0">
                          <a:solidFill>
                            <a:srgbClr val="000000"/>
                          </a:solidFill>
                          <a:effectLst/>
                          <a:latin typeface="Times New Roman"/>
                        </a:rPr>
                        <a:t>PERIODICITY</a:t>
                      </a: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tr-TR" sz="18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800" b="1" i="0" u="none" strike="noStrike" dirty="0">
                          <a:solidFill>
                            <a:srgbClr val="000000"/>
                          </a:solidFill>
                          <a:effectLst/>
                          <a:latin typeface="Times New Roman"/>
                        </a:rPr>
                        <a:t> </a:t>
                      </a:r>
                    </a:p>
                  </a:txBody>
                  <a:tcPr marL="4922" marR="4922" marT="4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bl>
          </a:graphicData>
        </a:graphic>
      </p:graphicFrame>
    </p:spTree>
    <p:extLst>
      <p:ext uri="{BB962C8B-B14F-4D97-AF65-F5344CB8AC3E}">
        <p14:creationId xmlns:p14="http://schemas.microsoft.com/office/powerpoint/2010/main" val="822121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B</a:t>
            </a:r>
            <a:endParaRPr lang="tr-TR" sz="3600" b="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11191393"/>
              </p:ext>
            </p:extLst>
          </p:nvPr>
        </p:nvGraphicFramePr>
        <p:xfrm>
          <a:off x="251518" y="836714"/>
          <a:ext cx="8712969" cy="5952437"/>
        </p:xfrm>
        <a:graphic>
          <a:graphicData uri="http://schemas.openxmlformats.org/drawingml/2006/table">
            <a:tbl>
              <a:tblPr/>
              <a:tblGrid>
                <a:gridCol w="780094"/>
                <a:gridCol w="2954035"/>
                <a:gridCol w="803038"/>
                <a:gridCol w="215363"/>
                <a:gridCol w="587675"/>
                <a:gridCol w="803038"/>
                <a:gridCol w="337479"/>
                <a:gridCol w="637640"/>
                <a:gridCol w="154448"/>
                <a:gridCol w="820671"/>
                <a:gridCol w="619488"/>
              </a:tblGrid>
              <a:tr h="425106">
                <a:tc gridSpan="11">
                  <a:txBody>
                    <a:bodyPr/>
                    <a:lstStyle/>
                    <a:p>
                      <a:pPr algn="ctr" fontAlgn="ctr"/>
                      <a:r>
                        <a:rPr lang="tr-TR" sz="1100" b="1" i="0" u="none" strike="noStrike" dirty="0">
                          <a:solidFill>
                            <a:srgbClr val="000000"/>
                          </a:solidFill>
                          <a:effectLst/>
                          <a:latin typeface="Times New Roman"/>
                        </a:rPr>
                        <a:t>UNMET BASIC NEEDS APPROACH</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87912">
                <a:tc rowSpan="3">
                  <a:txBody>
                    <a:bodyPr/>
                    <a:lstStyle/>
                    <a:p>
                      <a:pPr algn="l" fontAlgn="ctr"/>
                      <a:r>
                        <a:rPr lang="tr-TR" sz="2400" b="1" i="0" u="none" strike="noStrike" dirty="0">
                          <a:solidFill>
                            <a:srgbClr val="000000"/>
                          </a:solidFill>
                          <a:effectLst/>
                          <a:latin typeface="Times New Roman"/>
                        </a:rPr>
                        <a:t>7</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en-US" sz="2000" b="1" i="0" u="none" strike="noStrike" dirty="0">
                          <a:solidFill>
                            <a:srgbClr val="000000"/>
                          </a:solidFill>
                          <a:effectLst/>
                          <a:latin typeface="Times New Roman"/>
                        </a:rPr>
                        <a:t>If UNMET BASIC NEEDS APPROACH is used to assess poverty, please check the relevant component of basic needs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800" b="1" i="0" u="none" strike="noStrike" dirty="0">
                          <a:solidFill>
                            <a:srgbClr val="000000"/>
                          </a:solidFill>
                          <a:effectLst/>
                          <a:latin typeface="Times New Roman"/>
                        </a:rPr>
                        <a:t>access to safe water</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9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1800" b="1" i="0" u="none" strike="noStrike" dirty="0">
                          <a:solidFill>
                            <a:srgbClr val="000000"/>
                          </a:solidFill>
                          <a:effectLst/>
                          <a:latin typeface="Times New Roman"/>
                        </a:rPr>
                        <a:t>basic education</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8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1800" b="1" i="0" u="none" strike="noStrike">
                          <a:solidFill>
                            <a:srgbClr val="000000"/>
                          </a:solidFill>
                          <a:effectLst/>
                          <a:latin typeface="Times New Roman"/>
                        </a:rPr>
                        <a:t>housing</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687912">
                <a:tc vMerge="1">
                  <a:txBody>
                    <a:bodyPr/>
                    <a:lstStyle/>
                    <a:p>
                      <a:endParaRPr lang="tr-TR"/>
                    </a:p>
                  </a:txBody>
                  <a:tcPr/>
                </a:tc>
                <a:tc vMerge="1">
                  <a:txBody>
                    <a:bodyPr/>
                    <a:lstStyle/>
                    <a:p>
                      <a:endParaRPr lang="tr-TR"/>
                    </a:p>
                  </a:txBody>
                  <a:tcPr/>
                </a:tc>
                <a:tc gridSpan="2">
                  <a:txBody>
                    <a:bodyPr/>
                    <a:lstStyle/>
                    <a:p>
                      <a:pPr algn="ctr" fontAlgn="ctr"/>
                      <a:r>
                        <a:rPr lang="tr-TR" sz="1800" b="1" i="0" u="none" strike="noStrike" dirty="0">
                          <a:solidFill>
                            <a:srgbClr val="000000"/>
                          </a:solidFill>
                          <a:effectLst/>
                          <a:latin typeface="Times New Roman"/>
                        </a:rPr>
                        <a:t>access to sanitation</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9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1800" b="1" i="0" u="none" strike="noStrike" dirty="0">
                          <a:solidFill>
                            <a:srgbClr val="000000"/>
                          </a:solidFill>
                          <a:effectLst/>
                          <a:latin typeface="Times New Roman"/>
                        </a:rPr>
                        <a:t>health</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18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8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1800" b="1" i="0" u="none" strike="noStrike" dirty="0">
                          <a:solidFill>
                            <a:srgbClr val="000000"/>
                          </a:solidFill>
                          <a:effectLst/>
                          <a:latin typeface="Times New Roman"/>
                        </a:rPr>
                        <a:t>infrastructure</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fontAlgn="ctr"/>
                      <a:r>
                        <a:rPr lang="tr-TR" sz="9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375885">
                <a:tc vMerge="1">
                  <a:txBody>
                    <a:bodyPr/>
                    <a:lstStyle/>
                    <a:p>
                      <a:endParaRPr lang="tr-TR"/>
                    </a:p>
                  </a:txBody>
                  <a:tcPr/>
                </a:tc>
                <a:tc vMerge="1">
                  <a:txBody>
                    <a:bodyPr/>
                    <a:lstStyle/>
                    <a:p>
                      <a:endParaRPr lang="tr-TR"/>
                    </a:p>
                  </a:txBody>
                  <a:tcPr/>
                </a:tc>
                <a:tc gridSpan="2">
                  <a:txBody>
                    <a:bodyPr/>
                    <a:lstStyle/>
                    <a:p>
                      <a:pPr algn="ctr" fontAlgn="ctr"/>
                      <a:r>
                        <a:rPr lang="tr-TR" sz="1800" b="1" i="0" u="none" strike="noStrike" dirty="0">
                          <a:solidFill>
                            <a:srgbClr val="000000"/>
                          </a:solidFill>
                          <a:effectLst/>
                          <a:latin typeface="Times New Roman"/>
                        </a:rPr>
                        <a:t>other</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9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7">
                  <a:txBody>
                    <a:bodyPr/>
                    <a:lstStyle/>
                    <a:p>
                      <a:pPr algn="ctr" fontAlgn="ctr"/>
                      <a:r>
                        <a:rPr lang="tr-TR" sz="1800" b="1" i="0" u="none" strike="noStrike" dirty="0">
                          <a:solidFill>
                            <a:srgbClr val="000000"/>
                          </a:solidFill>
                          <a:effectLst/>
                          <a:latin typeface="Times New Roman"/>
                        </a:rPr>
                        <a:t>(please specify)</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727522">
                <a:tc>
                  <a:txBody>
                    <a:bodyPr/>
                    <a:lstStyle/>
                    <a:p>
                      <a:pPr algn="l" fontAlgn="ctr"/>
                      <a:r>
                        <a:rPr lang="tr-TR" sz="2400" b="1" i="0" u="none" strike="noStrike" dirty="0">
                          <a:solidFill>
                            <a:srgbClr val="000000"/>
                          </a:solidFill>
                          <a:effectLst/>
                          <a:latin typeface="Times New Roman"/>
                        </a:rPr>
                        <a:t>8</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000" b="1" i="0" u="none" strike="noStrike" dirty="0">
                          <a:solidFill>
                            <a:srgbClr val="000000"/>
                          </a:solidFill>
                          <a:effectLst/>
                          <a:latin typeface="Times New Roman"/>
                        </a:rPr>
                        <a:t>Is an index constructed to combine the components of basic needs?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2000" b="1" i="0" u="none" strike="noStrike" dirty="0">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pPr algn="ctr"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3">
                  <a:txBody>
                    <a:bodyPr/>
                    <a:lstStyle/>
                    <a:p>
                      <a:pPr algn="ctr" fontAlgn="ctr"/>
                      <a:r>
                        <a:rPr lang="tr-TR" sz="20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hMerge="1">
                  <a:txBody>
                    <a:bodyPr/>
                    <a:lstStyle/>
                    <a:p>
                      <a:pPr algn="ctr" fontAlgn="ctr"/>
                      <a:endParaRPr lang="tr-TR" sz="2000" b="1"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r h="1018530">
                <a:tc rowSpan="2">
                  <a:txBody>
                    <a:bodyPr/>
                    <a:lstStyle/>
                    <a:p>
                      <a:pPr algn="r" fontAlgn="ctr"/>
                      <a:r>
                        <a:rPr lang="tr-TR" sz="2400" b="1" i="0" u="none" strike="noStrike" dirty="0">
                          <a:solidFill>
                            <a:srgbClr val="000000"/>
                          </a:solidFill>
                          <a:effectLst/>
                          <a:latin typeface="Times New Roman"/>
                        </a:rPr>
                        <a:t>8.a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2400" b="0" i="0" u="none" strike="noStrike" dirty="0">
                          <a:solidFill>
                            <a:srgbClr val="000000"/>
                          </a:solidFill>
                          <a:effectLst/>
                          <a:latin typeface="Times New Roman"/>
                        </a:rPr>
                        <a:t>If YES, please indicate weights assigned to the components</a:t>
                      </a:r>
                      <a:r>
                        <a:rPr lang="en-US" sz="900" b="0" i="0" u="none" strike="noStrike" dirty="0">
                          <a:solidFill>
                            <a:srgbClr val="000000"/>
                          </a:solidFill>
                          <a:effectLst/>
                          <a:latin typeface="Times New Roman"/>
                        </a:rPr>
                        <a:t>:</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2000" b="1" i="0" u="none" strike="noStrike" dirty="0">
                          <a:solidFill>
                            <a:srgbClr val="000000"/>
                          </a:solidFill>
                          <a:effectLst/>
                          <a:latin typeface="Times New Roman"/>
                        </a:rPr>
                        <a:t>equal weights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gridSpan="3">
                  <a:txBody>
                    <a:bodyPr/>
                    <a:lstStyle/>
                    <a:p>
                      <a:pPr algn="ctr" fontAlgn="ctr"/>
                      <a:r>
                        <a:rPr lang="tr-TR" sz="2000" b="1" i="0" u="none" strike="noStrike" dirty="0">
                          <a:solidFill>
                            <a:srgbClr val="000000"/>
                          </a:solidFill>
                          <a:effectLst/>
                          <a:latin typeface="Times New Roman"/>
                        </a:rPr>
                        <a:t>based on statistical model</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pPr algn="ctr" fontAlgn="ctr"/>
                      <a:endParaRPr lang="tr-TR" sz="20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r h="375885">
                <a:tc vMerge="1">
                  <a:txBody>
                    <a:bodyPr/>
                    <a:lstStyle/>
                    <a:p>
                      <a:endParaRPr lang="tr-TR"/>
                    </a:p>
                  </a:txBody>
                  <a:tcPr/>
                </a:tc>
                <a:tc vMerge="1">
                  <a:txBody>
                    <a:bodyPr/>
                    <a:lstStyle/>
                    <a:p>
                      <a:endParaRPr lang="tr-TR"/>
                    </a:p>
                  </a:txBody>
                  <a:tcPr/>
                </a:tc>
                <a:tc gridSpan="2">
                  <a:txBody>
                    <a:bodyPr/>
                    <a:lstStyle/>
                    <a:p>
                      <a:pPr algn="ctr" fontAlgn="ctr"/>
                      <a:r>
                        <a:rPr lang="tr-TR" sz="2000" b="1" i="0" u="none" strike="noStrike">
                          <a:solidFill>
                            <a:srgbClr val="000000"/>
                          </a:solidFill>
                          <a:effectLst/>
                          <a:latin typeface="Times New Roman"/>
                        </a:rPr>
                        <a:t>other</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tr-TR" sz="2000" b="0"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7">
                  <a:txBody>
                    <a:bodyPr/>
                    <a:lstStyle/>
                    <a:p>
                      <a:pPr algn="ctr" fontAlgn="ctr"/>
                      <a:r>
                        <a:rPr lang="tr-TR" sz="2000" b="0" i="0" u="none" strike="noStrike" dirty="0">
                          <a:solidFill>
                            <a:srgbClr val="000000"/>
                          </a:solidFill>
                          <a:effectLst/>
                          <a:latin typeface="Times New Roman"/>
                        </a:rPr>
                        <a:t>(please specify)</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87295">
                <a:tc>
                  <a:txBody>
                    <a:bodyPr/>
                    <a:lstStyle/>
                    <a:p>
                      <a:pPr algn="l" fontAlgn="ctr"/>
                      <a:r>
                        <a:rPr lang="tr-TR" sz="2400" b="1" i="0" u="none" strike="noStrike" dirty="0">
                          <a:solidFill>
                            <a:srgbClr val="000000"/>
                          </a:solidFill>
                          <a:effectLst/>
                          <a:latin typeface="Times New Roman"/>
                        </a:rPr>
                        <a:t>9</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l" fontAlgn="ctr"/>
                      <a:r>
                        <a:rPr lang="en-US" sz="2400" b="1" i="0" u="none" strike="noStrike" dirty="0">
                          <a:solidFill>
                            <a:srgbClr val="000000"/>
                          </a:solidFill>
                          <a:effectLst/>
                          <a:latin typeface="Times New Roman"/>
                        </a:rPr>
                        <a:t>What is the base for measuring poverty?</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87295">
                <a:tc>
                  <a:txBody>
                    <a:bodyPr/>
                    <a:lstStyle/>
                    <a:p>
                      <a:pPr algn="r" fontAlgn="ctr"/>
                      <a:r>
                        <a:rPr lang="tr-TR" sz="2400" b="1" i="0" u="none" strike="noStrike" dirty="0">
                          <a:solidFill>
                            <a:srgbClr val="000000"/>
                          </a:solidFill>
                          <a:effectLst/>
                          <a:latin typeface="Times New Roman"/>
                        </a:rPr>
                        <a:t>9.a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2800" b="0" i="0" u="none" strike="noStrike" dirty="0">
                          <a:solidFill>
                            <a:srgbClr val="000000"/>
                          </a:solidFill>
                          <a:effectLst/>
                          <a:latin typeface="Times New Roman"/>
                        </a:rPr>
                        <a:t>Income</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000" b="1" i="0" u="none" strike="noStrike" dirty="0">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gridSpan="3">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gridSpan="2">
                  <a:txBody>
                    <a:bodyPr/>
                    <a:lstStyle/>
                    <a:p>
                      <a:pPr algn="ctr" fontAlgn="ctr"/>
                      <a:r>
                        <a:rPr lang="tr-TR" sz="2000" b="1" i="0" u="none" strike="noStrike">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3">
                  <a:txBody>
                    <a:bodyPr/>
                    <a:lstStyle/>
                    <a:p>
                      <a:pPr algn="ctr" fontAlgn="ctr"/>
                      <a:r>
                        <a:rPr lang="tr-TR" sz="2000" b="1"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r>
              <a:tr h="487295">
                <a:tc>
                  <a:txBody>
                    <a:bodyPr/>
                    <a:lstStyle/>
                    <a:p>
                      <a:pPr algn="r" fontAlgn="ctr"/>
                      <a:r>
                        <a:rPr lang="tr-TR" sz="2400" b="1" i="0" u="none" strike="noStrike" dirty="0">
                          <a:solidFill>
                            <a:srgbClr val="000000"/>
                          </a:solidFill>
                          <a:effectLst/>
                          <a:latin typeface="Times New Roman"/>
                        </a:rPr>
                        <a:t>9.b</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2800" b="0" i="0" u="none" strike="noStrike" dirty="0">
                          <a:solidFill>
                            <a:srgbClr val="000000"/>
                          </a:solidFill>
                          <a:effectLst/>
                          <a:latin typeface="Times New Roman"/>
                        </a:rPr>
                        <a:t>Consumption</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2000" b="1" i="0" u="none" strike="noStrike">
                          <a:solidFill>
                            <a:srgbClr val="000000"/>
                          </a:solidFill>
                          <a:effectLst/>
                          <a:latin typeface="Times New Roman"/>
                        </a:rPr>
                        <a:t>YES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gridSpan="3">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gridSpan="2">
                  <a:txBody>
                    <a:bodyPr/>
                    <a:lstStyle/>
                    <a:p>
                      <a:pPr algn="ctr" fontAlgn="ctr"/>
                      <a:r>
                        <a:rPr lang="tr-TR" sz="20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3">
                  <a:txBody>
                    <a:bodyPr/>
                    <a:lstStyle/>
                    <a:p>
                      <a:pPr algn="ctr" fontAlgn="ctr"/>
                      <a:r>
                        <a:rPr lang="tr-TR" sz="20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4167340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B</a:t>
            </a:r>
            <a:endParaRPr lang="tr-TR" sz="3600" b="1"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651145680"/>
              </p:ext>
            </p:extLst>
          </p:nvPr>
        </p:nvGraphicFramePr>
        <p:xfrm>
          <a:off x="107503" y="654120"/>
          <a:ext cx="8856984" cy="6286930"/>
        </p:xfrm>
        <a:graphic>
          <a:graphicData uri="http://schemas.openxmlformats.org/drawingml/2006/table">
            <a:tbl>
              <a:tblPr/>
              <a:tblGrid>
                <a:gridCol w="339024"/>
                <a:gridCol w="5997681"/>
                <a:gridCol w="936104"/>
                <a:gridCol w="144016"/>
                <a:gridCol w="432048"/>
                <a:gridCol w="144016"/>
                <a:gridCol w="504056"/>
                <a:gridCol w="324795"/>
                <a:gridCol w="35244"/>
              </a:tblGrid>
              <a:tr h="209133">
                <a:tc gridSpan="9">
                  <a:txBody>
                    <a:bodyPr/>
                    <a:lstStyle/>
                    <a:p>
                      <a:pPr algn="ctr" fontAlgn="ctr"/>
                      <a:r>
                        <a:rPr lang="en-US" sz="2000" b="1" i="0" u="none" strike="noStrike" dirty="0">
                          <a:solidFill>
                            <a:srgbClr val="000000"/>
                          </a:solidFill>
                          <a:effectLst/>
                          <a:latin typeface="Times New Roman"/>
                        </a:rPr>
                        <a:t>CAPACITY BUILDING IN </a:t>
                      </a:r>
                      <a:r>
                        <a:rPr lang="en-US" sz="2000" b="1" i="0" u="none" strike="noStrike" dirty="0" smtClean="0">
                          <a:solidFill>
                            <a:srgbClr val="000000"/>
                          </a:solidFill>
                          <a:effectLst/>
                          <a:latin typeface="Times New Roman"/>
                        </a:rPr>
                        <a:t>POVER</a:t>
                      </a:r>
                      <a:r>
                        <a:rPr lang="tr-TR" sz="2000" b="1" i="0" u="none" strike="noStrike" dirty="0" smtClean="0">
                          <a:solidFill>
                            <a:srgbClr val="000000"/>
                          </a:solidFill>
                          <a:effectLst/>
                          <a:latin typeface="Times New Roman"/>
                        </a:rPr>
                        <a:t>T</a:t>
                      </a:r>
                      <a:r>
                        <a:rPr lang="en-US" sz="2000" b="1" i="0" u="none" strike="noStrike" dirty="0" smtClean="0">
                          <a:solidFill>
                            <a:srgbClr val="000000"/>
                          </a:solidFill>
                          <a:effectLst/>
                          <a:latin typeface="Times New Roman"/>
                        </a:rPr>
                        <a:t>Y </a:t>
                      </a:r>
                      <a:r>
                        <a:rPr lang="en-US" sz="2000" b="1" i="0" u="none" strike="noStrike" dirty="0">
                          <a:solidFill>
                            <a:srgbClr val="000000"/>
                          </a:solidFill>
                          <a:effectLst/>
                          <a:latin typeface="Times New Roman"/>
                        </a:rPr>
                        <a:t>STATISTICS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08974">
                <a:tc>
                  <a:txBody>
                    <a:bodyPr/>
                    <a:lstStyle/>
                    <a:p>
                      <a:pPr algn="l" fontAlgn="ctr"/>
                      <a:r>
                        <a:rPr lang="tr-TR" sz="1400" b="1" i="0" u="none" strike="noStrike" dirty="0">
                          <a:solidFill>
                            <a:srgbClr val="000000"/>
                          </a:solidFill>
                          <a:effectLst/>
                          <a:latin typeface="Times New Roman"/>
                        </a:rPr>
                        <a:t>10</a:t>
                      </a: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1" i="0" u="none" strike="noStrike" dirty="0">
                          <a:solidFill>
                            <a:srgbClr val="000000"/>
                          </a:solidFill>
                          <a:effectLst/>
                          <a:latin typeface="Times New Roman"/>
                        </a:rPr>
                        <a:t>Does your </a:t>
                      </a:r>
                      <a:r>
                        <a:rPr lang="en-US" sz="1800" b="1" i="0" u="none" strike="noStrike" dirty="0" err="1" smtClean="0">
                          <a:solidFill>
                            <a:srgbClr val="000000"/>
                          </a:solidFill>
                          <a:effectLst/>
                          <a:latin typeface="Times New Roman"/>
                        </a:rPr>
                        <a:t>instit</a:t>
                      </a:r>
                      <a:r>
                        <a:rPr lang="tr-TR" sz="1800" b="1" i="0" u="none" strike="noStrike" dirty="0" smtClean="0">
                          <a:solidFill>
                            <a:srgbClr val="000000"/>
                          </a:solidFill>
                          <a:effectLst/>
                          <a:latin typeface="Times New Roman"/>
                        </a:rPr>
                        <a:t>ut</a:t>
                      </a:r>
                      <a:r>
                        <a:rPr lang="en-US" sz="1800" b="1" i="0" u="none" strike="noStrike" dirty="0" smtClean="0">
                          <a:solidFill>
                            <a:srgbClr val="000000"/>
                          </a:solidFill>
                          <a:effectLst/>
                          <a:latin typeface="Times New Roman"/>
                        </a:rPr>
                        <a:t>ion </a:t>
                      </a:r>
                      <a:r>
                        <a:rPr lang="en-US" sz="1800" b="1" i="0" u="none" strike="noStrike" dirty="0">
                          <a:solidFill>
                            <a:srgbClr val="000000"/>
                          </a:solidFill>
                          <a:effectLst/>
                          <a:latin typeface="Times New Roman"/>
                        </a:rPr>
                        <a:t>have partnership and/or receive consultation from international </a:t>
                      </a:r>
                      <a:r>
                        <a:rPr lang="en-US" sz="1800" b="1" i="0" u="none" strike="noStrike" dirty="0" smtClean="0">
                          <a:solidFill>
                            <a:srgbClr val="000000"/>
                          </a:solidFill>
                          <a:effectLst/>
                          <a:latin typeface="Times New Roman"/>
                        </a:rPr>
                        <a:t>organizations</a:t>
                      </a:r>
                      <a:r>
                        <a:rPr lang="tr-TR" sz="1800" b="1" i="0" u="none" strike="noStrike" dirty="0" smtClean="0">
                          <a:solidFill>
                            <a:srgbClr val="000000"/>
                          </a:solidFill>
                          <a:effectLst/>
                          <a:latin typeface="Times New Roman"/>
                        </a:rPr>
                        <a:t> in the are of statistics</a:t>
                      </a:r>
                      <a:r>
                        <a:rPr lang="en-US" sz="1800" b="1" i="0" u="none" strike="noStrike" dirty="0" smtClean="0">
                          <a:solidFill>
                            <a:srgbClr val="000000"/>
                          </a:solidFill>
                          <a:effectLst/>
                          <a:latin typeface="Times New Roman"/>
                        </a:rPr>
                        <a:t>?</a:t>
                      </a:r>
                      <a:endParaRPr lang="en-US" sz="1800" b="1" i="0" u="none" strike="noStrike" dirty="0">
                        <a:solidFill>
                          <a:srgbClr val="000000"/>
                        </a:solidFill>
                        <a:effectLst/>
                        <a:latin typeface="Times New Roman"/>
                      </a:endParaRPr>
                    </a:p>
                    <a:p>
                      <a:pPr algn="ctr" fontAlgn="ctr"/>
                      <a:r>
                        <a:rPr lang="tr-TR" sz="900" b="1" i="0" u="none" strike="noStrike" dirty="0">
                          <a:solidFill>
                            <a:srgbClr val="000000"/>
                          </a:solidFill>
                          <a:effectLst/>
                          <a:latin typeface="Times New Roman"/>
                        </a:rPr>
                        <a:t> </a:t>
                      </a:r>
                    </a:p>
                  </a:txBody>
                  <a:tcPr marL="4922" marR="4922" marT="4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600" b="1" i="0" u="none" strike="noStrike" dirty="0" smtClean="0">
                          <a:solidFill>
                            <a:srgbClr val="000000"/>
                          </a:solidFill>
                          <a:effectLst/>
                          <a:latin typeface="Times New Roman"/>
                        </a:rPr>
                        <a:t>YES</a:t>
                      </a:r>
                      <a:endParaRPr lang="tr-TR" sz="16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pPr algn="ctr" fontAlgn="ctr"/>
                      <a:endParaRPr lang="tr-TR" sz="9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6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16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fontAlgn="ctr"/>
                      <a:r>
                        <a:rPr lang="tr-TR" sz="9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r h="388704">
                <a:tc>
                  <a:txBody>
                    <a:bodyPr/>
                    <a:lstStyle/>
                    <a:p>
                      <a:pPr algn="ctr" fontAlgn="ctr"/>
                      <a:r>
                        <a:rPr lang="tr-TR" sz="1400" b="1" i="0" u="none" strike="noStrike" dirty="0">
                          <a:solidFill>
                            <a:srgbClr val="000000"/>
                          </a:solidFill>
                          <a:effectLst/>
                          <a:latin typeface="Times New Roman"/>
                        </a:rPr>
                        <a:t>10.a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effectLst/>
                          <a:latin typeface="Times New Roman"/>
                        </a:rPr>
                        <a:t>If YES, please indicate the name of organization(s)</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endParaRPr lang="tr-TR" sz="1600" b="0"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65291">
                <a:tc>
                  <a:txBody>
                    <a:bodyPr/>
                    <a:lstStyle/>
                    <a:p>
                      <a:pPr algn="l" fontAlgn="ctr"/>
                      <a:r>
                        <a:rPr lang="tr-TR" sz="1400" b="1" i="0" u="none" strike="noStrike" dirty="0">
                          <a:solidFill>
                            <a:srgbClr val="000000"/>
                          </a:solidFill>
                          <a:effectLst/>
                          <a:latin typeface="Times New Roman"/>
                        </a:rPr>
                        <a:t>11</a:t>
                      </a:r>
                    </a:p>
                  </a:txBody>
                  <a:tcPr marL="4922" marR="4922" marT="4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1" i="0" u="none" strike="noStrike" dirty="0">
                          <a:solidFill>
                            <a:srgbClr val="000000"/>
                          </a:solidFill>
                          <a:effectLst/>
                          <a:latin typeface="Times New Roman"/>
                        </a:rPr>
                        <a:t>What are the problems your institution encounter while  estimating poverty statistics? Or hardships that prevent your institution from collecting poverty statistics?</a:t>
                      </a:r>
                    </a:p>
                  </a:txBody>
                  <a:tcPr marL="4922" marR="4922" marT="4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endParaRPr lang="tr-TR" sz="1600" b="0"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78576">
                <a:tc>
                  <a:txBody>
                    <a:bodyPr/>
                    <a:lstStyle/>
                    <a:p>
                      <a:pPr algn="l" fontAlgn="ctr"/>
                      <a:r>
                        <a:rPr lang="tr-TR" sz="1400" b="1" i="0" u="none" strike="noStrike" dirty="0">
                          <a:solidFill>
                            <a:srgbClr val="000000"/>
                          </a:solidFill>
                          <a:effectLst/>
                          <a:latin typeface="Times New Roman"/>
                        </a:rPr>
                        <a:t>12</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1" i="0" u="none" strike="noStrike" dirty="0">
                          <a:solidFill>
                            <a:srgbClr val="000000"/>
                          </a:solidFill>
                          <a:effectLst/>
                          <a:latin typeface="Times New Roman"/>
                        </a:rPr>
                        <a:t>Does your institution need short-term training on poverty statistics?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600" b="1" i="0" u="none" strike="noStrike" dirty="0" smtClean="0">
                          <a:solidFill>
                            <a:srgbClr val="000000"/>
                          </a:solidFill>
                          <a:effectLst/>
                          <a:latin typeface="Times New Roman"/>
                        </a:rPr>
                        <a:t>YES</a:t>
                      </a:r>
                      <a:endParaRPr lang="tr-TR" sz="16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pPr algn="ctr" fontAlgn="ctr"/>
                      <a:endParaRPr lang="tr-TR" sz="9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6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16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fontAlgn="ctr"/>
                      <a:r>
                        <a:rPr lang="tr-TR" sz="9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r h="578576">
                <a:tc>
                  <a:txBody>
                    <a:bodyPr/>
                    <a:lstStyle/>
                    <a:p>
                      <a:pPr algn="r" fontAlgn="ctr"/>
                      <a:r>
                        <a:rPr lang="tr-TR" sz="1400" b="1" i="0" u="none" strike="noStrike" dirty="0">
                          <a:solidFill>
                            <a:srgbClr val="000000"/>
                          </a:solidFill>
                          <a:effectLst/>
                          <a:latin typeface="Times New Roman"/>
                        </a:rPr>
                        <a:t>12.a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effectLst/>
                          <a:latin typeface="Times New Roman"/>
                        </a:rPr>
                        <a:t>If YES, please indicate the themes that your institution need training under poverty statistics?</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endParaRPr lang="tr-TR" sz="1600" b="0"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78576">
                <a:tc>
                  <a:txBody>
                    <a:bodyPr/>
                    <a:lstStyle/>
                    <a:p>
                      <a:pPr algn="l" fontAlgn="ctr"/>
                      <a:r>
                        <a:rPr lang="tr-TR" sz="1400" b="1" i="0" u="none" strike="noStrike" dirty="0">
                          <a:solidFill>
                            <a:srgbClr val="000000"/>
                          </a:solidFill>
                          <a:effectLst/>
                          <a:latin typeface="Times New Roman"/>
                        </a:rPr>
                        <a:t>13</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1" i="0" u="none" strike="noStrike" dirty="0">
                          <a:solidFill>
                            <a:srgbClr val="000000"/>
                          </a:solidFill>
                          <a:effectLst/>
                          <a:latin typeface="Times New Roman"/>
                        </a:rPr>
                        <a:t>What are the strong aspects of your institution while estimating </a:t>
                      </a:r>
                      <a:r>
                        <a:rPr lang="en-US" sz="1800" b="1" i="0" u="none" strike="noStrike" dirty="0" err="1" smtClean="0">
                          <a:solidFill>
                            <a:srgbClr val="000000"/>
                          </a:solidFill>
                          <a:effectLst/>
                          <a:latin typeface="Times New Roman"/>
                        </a:rPr>
                        <a:t>pover</a:t>
                      </a:r>
                      <a:r>
                        <a:rPr lang="tr-TR" sz="1800" b="1" i="0" u="none" strike="noStrike" dirty="0" smtClean="0">
                          <a:solidFill>
                            <a:srgbClr val="000000"/>
                          </a:solidFill>
                          <a:effectLst/>
                          <a:latin typeface="Times New Roman"/>
                        </a:rPr>
                        <a:t>t</a:t>
                      </a:r>
                      <a:r>
                        <a:rPr lang="en-US" sz="1800" b="1" i="0" u="none" strike="noStrike" dirty="0" smtClean="0">
                          <a:solidFill>
                            <a:srgbClr val="000000"/>
                          </a:solidFill>
                          <a:effectLst/>
                          <a:latin typeface="Times New Roman"/>
                        </a:rPr>
                        <a:t>y </a:t>
                      </a:r>
                      <a:r>
                        <a:rPr lang="en-US" sz="1800" b="1" i="0" u="none" strike="noStrike" dirty="0">
                          <a:solidFill>
                            <a:srgbClr val="000000"/>
                          </a:solidFill>
                          <a:effectLst/>
                          <a:latin typeface="Times New Roman"/>
                        </a:rPr>
                        <a:t>statistics?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endParaRPr lang="tr-TR" sz="1600" b="0"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78576">
                <a:tc>
                  <a:txBody>
                    <a:bodyPr/>
                    <a:lstStyle/>
                    <a:p>
                      <a:pPr algn="l" fontAlgn="ctr"/>
                      <a:r>
                        <a:rPr lang="tr-TR" sz="1400" b="1" i="0" u="none" strike="noStrike">
                          <a:solidFill>
                            <a:srgbClr val="000000"/>
                          </a:solidFill>
                          <a:effectLst/>
                          <a:latin typeface="Times New Roman"/>
                        </a:rPr>
                        <a:t>14</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1" i="0" u="none" strike="noStrike" dirty="0">
                          <a:solidFill>
                            <a:srgbClr val="000000"/>
                          </a:solidFill>
                          <a:effectLst/>
                          <a:latin typeface="Times New Roman"/>
                        </a:rPr>
                        <a:t>Can your institution provide short-term training on poverty statistics?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600" b="1" i="0" u="none" strike="noStrike" dirty="0" smtClean="0">
                          <a:solidFill>
                            <a:srgbClr val="000000"/>
                          </a:solidFill>
                          <a:effectLst/>
                          <a:latin typeface="Times New Roman"/>
                        </a:rPr>
                        <a:t>YES</a:t>
                      </a:r>
                      <a:endParaRPr lang="tr-TR" sz="16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pPr algn="ctr" fontAlgn="ctr"/>
                      <a:endParaRPr lang="tr-TR" sz="9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tr-TR" sz="16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ctr"/>
                      <a:r>
                        <a:rPr lang="tr-TR" sz="1600" b="1" i="0" u="none" strike="noStrike" dirty="0">
                          <a:solidFill>
                            <a:srgbClr val="000000"/>
                          </a:solidFill>
                          <a:effectLst/>
                          <a:latin typeface="Times New Roman"/>
                        </a:rPr>
                        <a:t>NO</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tr-TR"/>
                    </a:p>
                  </a:txBody>
                  <a:tcPr/>
                </a:tc>
                <a:tc gridSpan="2">
                  <a:txBody>
                    <a:bodyPr/>
                    <a:lstStyle/>
                    <a:p>
                      <a:pPr algn="ctr" fontAlgn="ctr"/>
                      <a:r>
                        <a:rPr lang="tr-TR" sz="900" b="1"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r>
              <a:tr h="578576">
                <a:tc>
                  <a:txBody>
                    <a:bodyPr/>
                    <a:lstStyle/>
                    <a:p>
                      <a:pPr algn="r" fontAlgn="ctr"/>
                      <a:r>
                        <a:rPr lang="tr-TR" sz="1400" b="1" i="0" u="none" strike="noStrike">
                          <a:solidFill>
                            <a:srgbClr val="000000"/>
                          </a:solidFill>
                          <a:effectLst/>
                          <a:latin typeface="Times New Roman"/>
                        </a:rPr>
                        <a:t>14.a</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0" i="0" u="none" strike="noStrike" dirty="0">
                          <a:solidFill>
                            <a:srgbClr val="000000"/>
                          </a:solidFill>
                          <a:effectLst/>
                          <a:latin typeface="Times New Roman"/>
                        </a:rPr>
                        <a:t>If YES, please indicate the themes that your institution can provide training under poverty statistics?</a:t>
                      </a:r>
                    </a:p>
                  </a:txBody>
                  <a:tcPr marL="442981"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7">
                  <a:txBody>
                    <a:bodyPr/>
                    <a:lstStyle/>
                    <a:p>
                      <a:pPr algn="ctr" fontAlgn="ctr"/>
                      <a:endParaRPr lang="tr-TR" sz="1600" b="0" i="0" u="none" strike="noStrike">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65291">
                <a:tc>
                  <a:txBody>
                    <a:bodyPr/>
                    <a:lstStyle/>
                    <a:p>
                      <a:pPr algn="l" fontAlgn="ctr"/>
                      <a:r>
                        <a:rPr lang="tr-TR" sz="1400" b="1" i="0" u="none" strike="noStrike" dirty="0">
                          <a:solidFill>
                            <a:srgbClr val="000000"/>
                          </a:solidFill>
                          <a:effectLst/>
                          <a:latin typeface="Times New Roman"/>
                        </a:rPr>
                        <a:t>15</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800" b="1" i="0" u="none" strike="noStrike" dirty="0">
                          <a:solidFill>
                            <a:srgbClr val="000000"/>
                          </a:solidFill>
                          <a:effectLst/>
                          <a:latin typeface="Times New Roman"/>
                        </a:rPr>
                        <a:t>Please specify language preference for STATCAB trainings on poverty statistics </a:t>
                      </a:r>
                      <a:r>
                        <a:rPr lang="en-US" sz="1400" b="1" i="0" u="none" strike="noStrike" dirty="0">
                          <a:solidFill>
                            <a:srgbClr val="000000"/>
                          </a:solidFill>
                          <a:effectLst/>
                          <a:latin typeface="Times New Roman"/>
                        </a:rPr>
                        <a:t>(use 1: the </a:t>
                      </a:r>
                      <a:r>
                        <a:rPr lang="en-US" sz="1400" b="1" i="0" u="none" strike="noStrike" dirty="0" smtClean="0">
                          <a:solidFill>
                            <a:srgbClr val="000000"/>
                          </a:solidFill>
                          <a:effectLst/>
                          <a:latin typeface="Times New Roman"/>
                        </a:rPr>
                        <a:t>first, </a:t>
                      </a:r>
                      <a:r>
                        <a:rPr lang="en-US" sz="1400" b="1" i="0" u="none" strike="noStrike" dirty="0">
                          <a:solidFill>
                            <a:srgbClr val="000000"/>
                          </a:solidFill>
                          <a:effectLst/>
                          <a:latin typeface="Times New Roman"/>
                        </a:rPr>
                        <a:t>2: </a:t>
                      </a:r>
                      <a:r>
                        <a:rPr lang="en-US" sz="1400" b="1" i="0" u="none" strike="noStrike" dirty="0" smtClean="0">
                          <a:solidFill>
                            <a:srgbClr val="000000"/>
                          </a:solidFill>
                          <a:effectLst/>
                          <a:latin typeface="Times New Roman"/>
                        </a:rPr>
                        <a:t>second, </a:t>
                      </a:r>
                      <a:r>
                        <a:rPr lang="en-US" sz="1400" b="1" i="0" u="none" strike="noStrike" dirty="0">
                          <a:solidFill>
                            <a:srgbClr val="000000"/>
                          </a:solidFill>
                          <a:effectLst/>
                          <a:latin typeface="Times New Roman"/>
                        </a:rPr>
                        <a:t>3: </a:t>
                      </a:r>
                      <a:r>
                        <a:rPr lang="tr-TR" sz="1400" b="1" i="0" u="none" strike="noStrike" dirty="0" smtClean="0">
                          <a:solidFill>
                            <a:srgbClr val="000000"/>
                          </a:solidFill>
                          <a:effectLst/>
                          <a:latin typeface="Times New Roman"/>
                        </a:rPr>
                        <a:t>third </a:t>
                      </a:r>
                      <a:r>
                        <a:rPr lang="en-US" sz="1400" b="1" i="0" u="none" strike="noStrike" dirty="0" smtClean="0">
                          <a:solidFill>
                            <a:srgbClr val="000000"/>
                          </a:solidFill>
                          <a:effectLst/>
                          <a:latin typeface="Times New Roman"/>
                        </a:rPr>
                        <a:t>preference</a:t>
                      </a:r>
                      <a:r>
                        <a:rPr lang="en-US" sz="1400" b="1" i="0" u="none" strike="noStrike" dirty="0">
                          <a:solidFill>
                            <a:srgbClr val="000000"/>
                          </a:solidFill>
                          <a:effectLst/>
                          <a:latin typeface="Times New Roman"/>
                        </a:rPr>
                        <a:t>)</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1" i="0" u="none" strike="noStrike" dirty="0" smtClean="0">
                          <a:solidFill>
                            <a:srgbClr val="000000"/>
                          </a:solidFill>
                          <a:effectLst/>
                          <a:latin typeface="Times New Roman"/>
                        </a:rPr>
                        <a:t>Arabic</a:t>
                      </a:r>
                      <a:endParaRPr lang="tr-TR" sz="16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tr-TR" sz="1600" b="1" i="0" u="none" strike="noStrike" dirty="0">
                          <a:solidFill>
                            <a:srgbClr val="000000"/>
                          </a:solidFill>
                          <a:effectLst/>
                          <a:latin typeface="Times New Roman"/>
                        </a:rPr>
                        <a:t>English</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pPr algn="ctr" fontAlgn="ctr"/>
                      <a:endParaRPr lang="tr-TR" sz="16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600" b="1" i="0" u="none" strike="noStrike" dirty="0">
                          <a:solidFill>
                            <a:srgbClr val="000000"/>
                          </a:solidFill>
                          <a:effectLst/>
                          <a:latin typeface="Times New Roman"/>
                        </a:rPr>
                        <a:t>French</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l" fontAlgn="ctr"/>
                      <a:r>
                        <a:rPr lang="tr-TR" sz="9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bl>
          </a:graphicData>
        </a:graphic>
      </p:graphicFrame>
    </p:spTree>
    <p:extLst>
      <p:ext uri="{BB962C8B-B14F-4D97-AF65-F5344CB8AC3E}">
        <p14:creationId xmlns:p14="http://schemas.microsoft.com/office/powerpoint/2010/main" val="2472111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B</a:t>
            </a:r>
            <a:endParaRPr lang="tr-TR" sz="3600" b="1"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86638434"/>
              </p:ext>
            </p:extLst>
          </p:nvPr>
        </p:nvGraphicFramePr>
        <p:xfrm>
          <a:off x="467544" y="836712"/>
          <a:ext cx="8219256" cy="5112568"/>
        </p:xfrm>
        <a:graphic>
          <a:graphicData uri="http://schemas.openxmlformats.org/drawingml/2006/table">
            <a:tbl>
              <a:tblPr/>
              <a:tblGrid>
                <a:gridCol w="454113"/>
                <a:gridCol w="4946487"/>
                <a:gridCol w="2818656"/>
              </a:tblGrid>
              <a:tr h="487178">
                <a:tc gridSpan="3">
                  <a:txBody>
                    <a:bodyPr/>
                    <a:lstStyle/>
                    <a:p>
                      <a:pPr algn="ctr" fontAlgn="ctr"/>
                      <a:r>
                        <a:rPr lang="tr-TR" sz="2800" b="1" i="0" u="none" strike="noStrike" dirty="0" smtClean="0">
                          <a:solidFill>
                            <a:srgbClr val="000000"/>
                          </a:solidFill>
                          <a:effectLst/>
                          <a:latin typeface="Times New Roman"/>
                        </a:rPr>
                        <a:t>FUTURE PLANS AND FEEDBACK</a:t>
                      </a:r>
                      <a:endParaRPr lang="tr-TR" sz="2800" b="1" i="0" u="none" strike="noStrike" dirty="0">
                        <a:solidFill>
                          <a:srgbClr val="000000"/>
                        </a:solidFill>
                        <a:effectLst/>
                        <a:latin typeface="Times New Roman"/>
                      </a:endParaRP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tr-TR"/>
                    </a:p>
                  </a:txBody>
                  <a:tcPr/>
                </a:tc>
                <a:tc hMerge="1">
                  <a:txBody>
                    <a:bodyPr/>
                    <a:lstStyle/>
                    <a:p>
                      <a:endParaRPr lang="tr-TR"/>
                    </a:p>
                  </a:txBody>
                  <a:tcPr/>
                </a:tc>
              </a:tr>
              <a:tr h="1932047">
                <a:tc>
                  <a:txBody>
                    <a:bodyPr/>
                    <a:lstStyle/>
                    <a:p>
                      <a:pPr algn="l" fontAlgn="ctr"/>
                      <a:r>
                        <a:rPr lang="tr-TR" sz="2800" b="1" i="0" u="none" strike="noStrike" dirty="0">
                          <a:solidFill>
                            <a:srgbClr val="000000"/>
                          </a:solidFill>
                          <a:effectLst/>
                          <a:latin typeface="Times New Roman"/>
                        </a:rPr>
                        <a:t>16</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800" b="1" i="0" u="none" strike="noStrike" dirty="0">
                          <a:solidFill>
                            <a:srgbClr val="000000"/>
                          </a:solidFill>
                          <a:effectLst/>
                          <a:latin typeface="Times New Roman"/>
                        </a:rPr>
                        <a:t>What are the future plans/ strategies of your institutions in terms of estimating poverty statistics?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0" i="0" u="none" strike="noStrike">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693343">
                <a:tc>
                  <a:txBody>
                    <a:bodyPr/>
                    <a:lstStyle/>
                    <a:p>
                      <a:pPr algn="l" fontAlgn="ctr"/>
                      <a:r>
                        <a:rPr lang="tr-TR" sz="2800" b="1" i="0" u="none" strike="noStrike" dirty="0">
                          <a:solidFill>
                            <a:srgbClr val="000000"/>
                          </a:solidFill>
                          <a:effectLst/>
                          <a:latin typeface="Times New Roman"/>
                        </a:rPr>
                        <a:t>17</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2800" b="1" i="0" u="none" strike="noStrike" dirty="0">
                          <a:solidFill>
                            <a:srgbClr val="000000"/>
                          </a:solidFill>
                          <a:effectLst/>
                          <a:latin typeface="Times New Roman"/>
                        </a:rPr>
                        <a:t>Please state all your comments and feedback on the questionnaire. It is also </a:t>
                      </a:r>
                      <a:r>
                        <a:rPr lang="en-US" sz="2800" b="1" i="0" u="none" strike="noStrike" dirty="0" smtClean="0">
                          <a:solidFill>
                            <a:srgbClr val="000000"/>
                          </a:solidFill>
                          <a:effectLst/>
                          <a:latin typeface="Times New Roman"/>
                        </a:rPr>
                        <a:t>expect</a:t>
                      </a:r>
                      <a:r>
                        <a:rPr lang="tr-TR" sz="2800" b="1" i="0" u="none" strike="noStrike" dirty="0" smtClean="0">
                          <a:solidFill>
                            <a:srgbClr val="000000"/>
                          </a:solidFill>
                          <a:effectLst/>
                          <a:latin typeface="Times New Roman"/>
                        </a:rPr>
                        <a:t>e</a:t>
                      </a:r>
                      <a:r>
                        <a:rPr lang="en-US" sz="2800" b="1" i="0" u="none" strike="noStrike" dirty="0" smtClean="0">
                          <a:solidFill>
                            <a:srgbClr val="000000"/>
                          </a:solidFill>
                          <a:effectLst/>
                          <a:latin typeface="Times New Roman"/>
                        </a:rPr>
                        <a:t>d </a:t>
                      </a:r>
                      <a:r>
                        <a:rPr lang="en-US" sz="2800" b="1" i="0" u="none" strike="noStrike" dirty="0">
                          <a:solidFill>
                            <a:srgbClr val="000000"/>
                          </a:solidFill>
                          <a:effectLst/>
                          <a:latin typeface="Times New Roman"/>
                        </a:rPr>
                        <a:t>to provide your future plans</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0" i="0" u="none" strike="noStrike" dirty="0">
                          <a:solidFill>
                            <a:srgbClr val="000000"/>
                          </a:solidFill>
                          <a:effectLst/>
                          <a:latin typeface="Times New Roman"/>
                        </a:rPr>
                        <a:t> </a:t>
                      </a:r>
                    </a:p>
                  </a:txBody>
                  <a:tcPr marL="4922" marR="4922" marT="4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bl>
          </a:graphicData>
        </a:graphic>
      </p:graphicFrame>
    </p:spTree>
    <p:extLst>
      <p:ext uri="{BB962C8B-B14F-4D97-AF65-F5344CB8AC3E}">
        <p14:creationId xmlns:p14="http://schemas.microsoft.com/office/powerpoint/2010/main" val="995770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6331"/>
          </a:xfrm>
          <a:prstGeom prst="rect">
            <a:avLst/>
          </a:prstGeom>
          <a:solidFill>
            <a:schemeClr val="accent5"/>
          </a:solidFill>
        </p:spPr>
        <p:txBody>
          <a:bodyPr wrap="square" rtlCol="0">
            <a:spAutoFit/>
          </a:bodyPr>
          <a:lstStyle/>
          <a:p>
            <a:pPr algn="ctr"/>
            <a:r>
              <a:rPr lang="tr-TR" sz="3600" b="1" dirty="0" smtClean="0">
                <a:latin typeface="Times New Roman" panose="02020603050405020304" pitchFamily="18" charset="0"/>
                <a:cs typeface="Times New Roman" panose="02020603050405020304" pitchFamily="18" charset="0"/>
              </a:rPr>
              <a:t>DRAFT QUESTIONNAIRE: PART C</a:t>
            </a:r>
            <a:endParaRPr lang="tr-TR" sz="3600" b="1"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10004281"/>
              </p:ext>
            </p:extLst>
          </p:nvPr>
        </p:nvGraphicFramePr>
        <p:xfrm>
          <a:off x="179510" y="980730"/>
          <a:ext cx="8712969" cy="4464495"/>
        </p:xfrm>
        <a:graphic>
          <a:graphicData uri="http://schemas.openxmlformats.org/drawingml/2006/table">
            <a:tbl>
              <a:tblPr/>
              <a:tblGrid>
                <a:gridCol w="152463"/>
                <a:gridCol w="855651"/>
                <a:gridCol w="792088"/>
                <a:gridCol w="144016"/>
                <a:gridCol w="184613"/>
                <a:gridCol w="299279"/>
                <a:gridCol w="299279"/>
                <a:gridCol w="299279"/>
                <a:gridCol w="299279"/>
                <a:gridCol w="299279"/>
                <a:gridCol w="299279"/>
                <a:gridCol w="299279"/>
                <a:gridCol w="299279"/>
                <a:gridCol w="299279"/>
                <a:gridCol w="299279"/>
                <a:gridCol w="299279"/>
                <a:gridCol w="299279"/>
                <a:gridCol w="299279"/>
                <a:gridCol w="299279"/>
                <a:gridCol w="299279"/>
                <a:gridCol w="299279"/>
                <a:gridCol w="299279"/>
                <a:gridCol w="299279"/>
                <a:gridCol w="299279"/>
                <a:gridCol w="299279"/>
                <a:gridCol w="299279"/>
                <a:gridCol w="299279"/>
              </a:tblGrid>
              <a:tr h="488659">
                <a:tc gridSpan="27">
                  <a:txBody>
                    <a:bodyPr/>
                    <a:lstStyle/>
                    <a:p>
                      <a:pPr algn="ctr" fontAlgn="b"/>
                      <a:r>
                        <a:rPr lang="tr-TR" sz="2800" b="1" i="0" u="none" strike="noStrike" dirty="0">
                          <a:solidFill>
                            <a:srgbClr val="000000"/>
                          </a:solidFill>
                          <a:effectLst/>
                          <a:latin typeface="Times New Roman"/>
                        </a:rPr>
                        <a:t>PART C: DATA</a:t>
                      </a:r>
                    </a:p>
                  </a:txBody>
                  <a:tcPr marL="0" marR="0" marT="0" marB="0" anchor="b">
                    <a:lnL>
                      <a:noFill/>
                    </a:lnL>
                    <a:lnR>
                      <a:noFill/>
                    </a:lnR>
                    <a:lnT>
                      <a:noFill/>
                    </a:lnT>
                    <a:lnB>
                      <a:noFill/>
                    </a:lnB>
                    <a:solidFill>
                      <a:srgbClr val="5B9BD5"/>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45797">
                <a:tc gridSpan="27">
                  <a:txBody>
                    <a:bodyPr/>
                    <a:lstStyle/>
                    <a:p>
                      <a:pPr algn="ctr" fontAlgn="b"/>
                      <a:r>
                        <a:rPr lang="en-US" sz="1800" b="1" i="0" u="none" strike="noStrike" dirty="0">
                          <a:solidFill>
                            <a:srgbClr val="000000"/>
                          </a:solidFill>
                          <a:effectLst/>
                          <a:latin typeface="Times New Roman"/>
                        </a:rPr>
                        <a:t>Please provide the available data for poverty statistics collected by your institution.</a:t>
                      </a:r>
                    </a:p>
                  </a:txBody>
                  <a:tcPr marL="0" marR="0" marT="0" marB="0" anchor="b">
                    <a:lnL>
                      <a:noFill/>
                    </a:lnL>
                    <a:lnR>
                      <a:noFill/>
                    </a:lnR>
                    <a:lnT>
                      <a:noFill/>
                    </a:lnT>
                    <a:lnB>
                      <a:noFill/>
                    </a:lnB>
                    <a:solidFill>
                      <a:srgbClr val="BFBFB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88659">
                <a:tc>
                  <a:txBody>
                    <a:bodyPr/>
                    <a:lstStyle/>
                    <a:p>
                      <a:pPr algn="l" fontAlgn="b"/>
                      <a:r>
                        <a:rPr lang="tr-TR" sz="1200" b="1" i="0" u="none" strike="noStrike" dirty="0">
                          <a:solidFill>
                            <a:srgbClr val="000000"/>
                          </a:solidFill>
                          <a:effectLst/>
                          <a:latin typeface="Times New Roman"/>
                        </a:rPr>
                        <a:t>No</a:t>
                      </a:r>
                    </a:p>
                  </a:txBody>
                  <a:tcPr marL="0" marR="0" marT="0" marB="0" anchor="b">
                    <a:lnL>
                      <a:noFill/>
                    </a:lnL>
                    <a:lnR>
                      <a:noFill/>
                    </a:lnR>
                    <a:lnT>
                      <a:noFill/>
                    </a:lnT>
                    <a:lnB>
                      <a:noFill/>
                    </a:lnB>
                  </a:tcPr>
                </a:tc>
                <a:tc>
                  <a:txBody>
                    <a:bodyPr/>
                    <a:lstStyle/>
                    <a:p>
                      <a:pPr algn="ctr" fontAlgn="b"/>
                      <a:r>
                        <a:rPr lang="tr-TR" sz="1400" b="1" i="0" u="none" strike="noStrike" dirty="0">
                          <a:solidFill>
                            <a:srgbClr val="000000"/>
                          </a:solidFill>
                          <a:effectLst/>
                          <a:latin typeface="Times New Roman"/>
                        </a:rPr>
                        <a:t>Indicator Name</a:t>
                      </a:r>
                    </a:p>
                  </a:txBody>
                  <a:tcPr marL="0" marR="0" marT="0" marB="0" anchor="b">
                    <a:lnL>
                      <a:noFill/>
                    </a:lnL>
                    <a:lnR>
                      <a:noFill/>
                    </a:lnR>
                    <a:lnT>
                      <a:noFill/>
                    </a:lnT>
                    <a:lnB>
                      <a:noFill/>
                    </a:lnB>
                  </a:tcPr>
                </a:tc>
                <a:tc>
                  <a:txBody>
                    <a:bodyPr/>
                    <a:lstStyle/>
                    <a:p>
                      <a:pPr algn="ctr" fontAlgn="b"/>
                      <a:r>
                        <a:rPr lang="tr-TR" sz="1400" b="1" i="0" u="none" strike="noStrike" dirty="0">
                          <a:solidFill>
                            <a:srgbClr val="000000"/>
                          </a:solidFill>
                          <a:effectLst/>
                          <a:latin typeface="Times New Roman"/>
                        </a:rPr>
                        <a:t>Definition Used</a:t>
                      </a:r>
                    </a:p>
                  </a:txBody>
                  <a:tcPr marL="0" marR="0" marT="0" marB="0" anchor="b">
                    <a:lnL>
                      <a:noFill/>
                    </a:lnL>
                    <a:lnR>
                      <a:noFill/>
                    </a:lnR>
                    <a:lnT>
                      <a:noFill/>
                    </a:lnT>
                    <a:lnB>
                      <a:noFill/>
                    </a:lnB>
                  </a:tcPr>
                </a:tc>
                <a:tc>
                  <a:txBody>
                    <a:bodyPr/>
                    <a:lstStyle/>
                    <a:p>
                      <a:pPr algn="r" fontAlgn="b"/>
                      <a:r>
                        <a:rPr lang="tr-TR" sz="700" b="1" i="0" u="none" strike="noStrike" dirty="0">
                          <a:solidFill>
                            <a:srgbClr val="000000"/>
                          </a:solidFill>
                          <a:effectLst/>
                          <a:latin typeface="Times New Roman"/>
                        </a:rPr>
                        <a:t>1990</a:t>
                      </a:r>
                    </a:p>
                  </a:txBody>
                  <a:tcPr marL="0" marR="0" marT="0" marB="0" vert="vert270" anchor="ctr">
                    <a:lnL>
                      <a:noFill/>
                    </a:lnL>
                    <a:lnR>
                      <a:noFill/>
                    </a:lnR>
                    <a:lnT>
                      <a:noFill/>
                    </a:lnT>
                    <a:lnB>
                      <a:noFill/>
                    </a:lnB>
                  </a:tcPr>
                </a:tc>
                <a:tc>
                  <a:txBody>
                    <a:bodyPr/>
                    <a:lstStyle/>
                    <a:p>
                      <a:pPr algn="r" fontAlgn="b"/>
                      <a:r>
                        <a:rPr lang="tr-TR" sz="700" b="1" i="0" u="none" strike="noStrike" dirty="0">
                          <a:solidFill>
                            <a:srgbClr val="000000"/>
                          </a:solidFill>
                          <a:effectLst/>
                          <a:latin typeface="Times New Roman"/>
                        </a:rPr>
                        <a:t>1991</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1992</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1993</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1994</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1995</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1996</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1997</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1998</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1999</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2000</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2001</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2002</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2003</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2004</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2005</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2006</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2007</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2008</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2009</a:t>
                      </a:r>
                    </a:p>
                  </a:txBody>
                  <a:tcPr marL="0" marR="0" marT="0" marB="0" vert="vert270" anchor="ctr">
                    <a:lnL>
                      <a:noFill/>
                    </a:lnL>
                    <a:lnR>
                      <a:noFill/>
                    </a:lnR>
                    <a:lnT>
                      <a:noFill/>
                    </a:lnT>
                    <a:lnB>
                      <a:noFill/>
                    </a:lnB>
                  </a:tcPr>
                </a:tc>
                <a:tc>
                  <a:txBody>
                    <a:bodyPr/>
                    <a:lstStyle/>
                    <a:p>
                      <a:pPr algn="r" fontAlgn="b"/>
                      <a:r>
                        <a:rPr lang="tr-TR" sz="700" b="1" i="0" u="none" strike="noStrike">
                          <a:solidFill>
                            <a:srgbClr val="000000"/>
                          </a:solidFill>
                          <a:effectLst/>
                          <a:latin typeface="Times New Roman"/>
                        </a:rPr>
                        <a:t>2010</a:t>
                      </a:r>
                    </a:p>
                  </a:txBody>
                  <a:tcPr marL="0" marR="0" marT="0" marB="0" vert="vert270" anchor="ctr">
                    <a:lnL>
                      <a:noFill/>
                    </a:lnL>
                    <a:lnR>
                      <a:noFill/>
                    </a:lnR>
                    <a:lnT>
                      <a:noFill/>
                    </a:lnT>
                    <a:lnB>
                      <a:noFill/>
                    </a:lnB>
                  </a:tcPr>
                </a:tc>
                <a:tc>
                  <a:txBody>
                    <a:bodyPr/>
                    <a:lstStyle/>
                    <a:p>
                      <a:pPr algn="r" fontAlgn="b"/>
                      <a:r>
                        <a:rPr lang="tr-TR" sz="700" b="1" i="0" u="none" strike="noStrike" dirty="0">
                          <a:solidFill>
                            <a:srgbClr val="000000"/>
                          </a:solidFill>
                          <a:effectLst/>
                          <a:latin typeface="Times New Roman"/>
                        </a:rPr>
                        <a:t>2011</a:t>
                      </a:r>
                    </a:p>
                  </a:txBody>
                  <a:tcPr marL="0" marR="0" marT="0" marB="0" vert="vert270" anchor="ctr">
                    <a:lnL>
                      <a:noFill/>
                    </a:lnL>
                    <a:lnR>
                      <a:noFill/>
                    </a:lnR>
                    <a:lnT>
                      <a:noFill/>
                    </a:lnT>
                    <a:lnB>
                      <a:noFill/>
                    </a:lnB>
                  </a:tcPr>
                </a:tc>
                <a:tc>
                  <a:txBody>
                    <a:bodyPr/>
                    <a:lstStyle/>
                    <a:p>
                      <a:pPr algn="r" fontAlgn="b"/>
                      <a:r>
                        <a:rPr lang="tr-TR" sz="700" b="1" i="0" u="none" strike="noStrike" dirty="0">
                          <a:solidFill>
                            <a:srgbClr val="000000"/>
                          </a:solidFill>
                          <a:effectLst/>
                          <a:latin typeface="Times New Roman"/>
                        </a:rPr>
                        <a:t>2012</a:t>
                      </a:r>
                    </a:p>
                  </a:txBody>
                  <a:tcPr marL="0" marR="0" marT="0" marB="0" vert="vert270" anchor="ctr">
                    <a:lnL>
                      <a:noFill/>
                    </a:lnL>
                    <a:lnR>
                      <a:noFill/>
                    </a:lnR>
                    <a:lnT>
                      <a:noFill/>
                    </a:lnT>
                    <a:lnB>
                      <a:noFill/>
                    </a:lnB>
                  </a:tcPr>
                </a:tc>
                <a:tc>
                  <a:txBody>
                    <a:bodyPr/>
                    <a:lstStyle/>
                    <a:p>
                      <a:pPr algn="r" fontAlgn="b"/>
                      <a:r>
                        <a:rPr lang="tr-TR" sz="700" b="1" i="0" u="none" strike="noStrike" dirty="0">
                          <a:solidFill>
                            <a:srgbClr val="000000"/>
                          </a:solidFill>
                          <a:effectLst/>
                          <a:latin typeface="Times New Roman"/>
                        </a:rPr>
                        <a:t>2013</a:t>
                      </a:r>
                    </a:p>
                  </a:txBody>
                  <a:tcPr marL="0" marR="0" marT="0" marB="0" vert="vert270" anchor="ctr">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1</a:t>
                      </a:r>
                    </a:p>
                  </a:txBody>
                  <a:tcPr marL="0" marR="0" marT="0" marB="0" anchor="b">
                    <a:lnL>
                      <a:noFill/>
                    </a:lnL>
                    <a:lnR>
                      <a:noFill/>
                    </a:lnR>
                    <a:lnT>
                      <a:noFill/>
                    </a:lnT>
                    <a:lnB>
                      <a:noFill/>
                    </a:lnB>
                  </a:tcPr>
                </a:tc>
                <a:tc>
                  <a:txBody>
                    <a:bodyPr/>
                    <a:lstStyle/>
                    <a:p>
                      <a:pPr algn="ctr" fontAlgn="b"/>
                      <a:r>
                        <a:rPr lang="tr-TR" sz="700" b="1" i="0" u="none" strike="noStrike">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2</a:t>
                      </a:r>
                    </a:p>
                  </a:txBody>
                  <a:tcPr marL="0" marR="0" marT="0" marB="0" anchor="b">
                    <a:lnL>
                      <a:noFill/>
                    </a:lnL>
                    <a:lnR>
                      <a:noFill/>
                    </a:lnR>
                    <a:lnT>
                      <a:noFill/>
                    </a:lnT>
                    <a:lnB>
                      <a:noFill/>
                    </a:lnB>
                  </a:tcPr>
                </a:tc>
                <a:tc>
                  <a:txBody>
                    <a:bodyPr/>
                    <a:lstStyle/>
                    <a:p>
                      <a:pPr algn="ctr" fontAlgn="b"/>
                      <a:r>
                        <a:rPr lang="tr-TR" sz="700" b="1" i="0" u="none" strike="noStrike" dirty="0">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3</a:t>
                      </a:r>
                    </a:p>
                  </a:txBody>
                  <a:tcPr marL="0" marR="0" marT="0" marB="0" anchor="b">
                    <a:lnL>
                      <a:noFill/>
                    </a:lnL>
                    <a:lnR>
                      <a:noFill/>
                    </a:lnR>
                    <a:lnT>
                      <a:noFill/>
                    </a:lnT>
                    <a:lnB>
                      <a:noFill/>
                    </a:lnB>
                  </a:tcPr>
                </a:tc>
                <a:tc>
                  <a:txBody>
                    <a:bodyPr/>
                    <a:lstStyle/>
                    <a:p>
                      <a:pPr algn="ctr" fontAlgn="b"/>
                      <a:r>
                        <a:rPr lang="tr-TR" sz="700" b="1" i="0" u="none" strike="noStrike">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4</a:t>
                      </a:r>
                    </a:p>
                  </a:txBody>
                  <a:tcPr marL="0" marR="0" marT="0" marB="0" anchor="b">
                    <a:lnL>
                      <a:noFill/>
                    </a:lnL>
                    <a:lnR>
                      <a:noFill/>
                    </a:lnR>
                    <a:lnT>
                      <a:noFill/>
                    </a:lnT>
                    <a:lnB>
                      <a:noFill/>
                    </a:lnB>
                  </a:tcPr>
                </a:tc>
                <a:tc>
                  <a:txBody>
                    <a:bodyPr/>
                    <a:lstStyle/>
                    <a:p>
                      <a:pPr algn="ctr" fontAlgn="b"/>
                      <a:r>
                        <a:rPr lang="tr-TR" sz="700" b="1" i="0" u="none" strike="noStrike" dirty="0">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5</a:t>
                      </a:r>
                    </a:p>
                  </a:txBody>
                  <a:tcPr marL="0" marR="0" marT="0" marB="0" anchor="b">
                    <a:lnL>
                      <a:noFill/>
                    </a:lnL>
                    <a:lnR>
                      <a:noFill/>
                    </a:lnR>
                    <a:lnT>
                      <a:noFill/>
                    </a:lnT>
                    <a:lnB>
                      <a:noFill/>
                    </a:lnB>
                  </a:tcPr>
                </a:tc>
                <a:tc>
                  <a:txBody>
                    <a:bodyPr/>
                    <a:lstStyle/>
                    <a:p>
                      <a:pPr algn="ctr" fontAlgn="b"/>
                      <a:r>
                        <a:rPr lang="tr-TR" sz="700" b="1" i="0" u="none" strike="noStrike">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6</a:t>
                      </a:r>
                    </a:p>
                  </a:txBody>
                  <a:tcPr marL="0" marR="0" marT="0" marB="0" anchor="b">
                    <a:lnL>
                      <a:noFill/>
                    </a:lnL>
                    <a:lnR>
                      <a:noFill/>
                    </a:lnR>
                    <a:lnT>
                      <a:noFill/>
                    </a:lnT>
                    <a:lnB>
                      <a:noFill/>
                    </a:lnB>
                  </a:tcPr>
                </a:tc>
                <a:tc>
                  <a:txBody>
                    <a:bodyPr/>
                    <a:lstStyle/>
                    <a:p>
                      <a:pPr algn="ctr" fontAlgn="b"/>
                      <a:r>
                        <a:rPr lang="tr-TR" sz="700" b="1" i="0" u="none" strike="noStrike">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7</a:t>
                      </a:r>
                    </a:p>
                  </a:txBody>
                  <a:tcPr marL="0" marR="0" marT="0" marB="0" anchor="b">
                    <a:lnL>
                      <a:noFill/>
                    </a:lnL>
                    <a:lnR>
                      <a:noFill/>
                    </a:lnR>
                    <a:lnT>
                      <a:noFill/>
                    </a:lnT>
                    <a:lnB>
                      <a:noFill/>
                    </a:lnB>
                  </a:tcPr>
                </a:tc>
                <a:tc>
                  <a:txBody>
                    <a:bodyPr/>
                    <a:lstStyle/>
                    <a:p>
                      <a:pPr algn="ctr" fontAlgn="b"/>
                      <a:r>
                        <a:rPr lang="tr-TR" sz="700" b="1" i="0" u="none" strike="noStrike" dirty="0">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8</a:t>
                      </a:r>
                    </a:p>
                  </a:txBody>
                  <a:tcPr marL="0" marR="0" marT="0" marB="0" anchor="b">
                    <a:lnL>
                      <a:noFill/>
                    </a:lnL>
                    <a:lnR>
                      <a:noFill/>
                    </a:lnR>
                    <a:lnT>
                      <a:noFill/>
                    </a:lnT>
                    <a:lnB>
                      <a:noFill/>
                    </a:lnB>
                  </a:tcPr>
                </a:tc>
                <a:tc>
                  <a:txBody>
                    <a:bodyPr/>
                    <a:lstStyle/>
                    <a:p>
                      <a:pPr algn="ctr" fontAlgn="b"/>
                      <a:r>
                        <a:rPr lang="tr-TR" sz="700" b="1" i="0" u="none" strike="noStrike" dirty="0">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9</a:t>
                      </a:r>
                    </a:p>
                  </a:txBody>
                  <a:tcPr marL="0" marR="0" marT="0" marB="0" anchor="b">
                    <a:lnL>
                      <a:noFill/>
                    </a:lnL>
                    <a:lnR>
                      <a:noFill/>
                    </a:lnR>
                    <a:lnT>
                      <a:noFill/>
                    </a:lnT>
                    <a:lnB>
                      <a:noFill/>
                    </a:lnB>
                  </a:tcPr>
                </a:tc>
                <a:tc>
                  <a:txBody>
                    <a:bodyPr/>
                    <a:lstStyle/>
                    <a:p>
                      <a:pPr algn="ctr" fontAlgn="b"/>
                      <a:r>
                        <a:rPr lang="tr-TR" sz="700" b="1" i="0" u="none" strike="noStrike" dirty="0">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r>
              <a:tr h="314138">
                <a:tc>
                  <a:txBody>
                    <a:bodyPr/>
                    <a:lstStyle/>
                    <a:p>
                      <a:pPr algn="ctr" fontAlgn="b"/>
                      <a:r>
                        <a:rPr lang="tr-TR" sz="1200" b="1" i="0" u="none" strike="noStrike" dirty="0">
                          <a:solidFill>
                            <a:srgbClr val="000000"/>
                          </a:solidFill>
                          <a:effectLst/>
                          <a:latin typeface="Times New Roman"/>
                        </a:rPr>
                        <a:t>10</a:t>
                      </a:r>
                    </a:p>
                  </a:txBody>
                  <a:tcPr marL="0" marR="0" marT="0" marB="0" anchor="b">
                    <a:lnL>
                      <a:noFill/>
                    </a:lnL>
                    <a:lnR>
                      <a:noFill/>
                    </a:lnR>
                    <a:lnT>
                      <a:noFill/>
                    </a:lnT>
                    <a:lnB>
                      <a:noFill/>
                    </a:lnB>
                  </a:tcPr>
                </a:tc>
                <a:tc>
                  <a:txBody>
                    <a:bodyPr/>
                    <a:lstStyle/>
                    <a:p>
                      <a:pPr algn="ctr" fontAlgn="b"/>
                      <a:r>
                        <a:rPr lang="tr-TR" sz="700" b="1" i="0" u="none" strike="noStrike" dirty="0">
                          <a:solidFill>
                            <a:srgbClr val="000000"/>
                          </a:solidFill>
                          <a:effectLst/>
                          <a:latin typeface="Times New Roman"/>
                        </a:rPr>
                        <a:t>...</a:t>
                      </a:r>
                    </a:p>
                  </a:txBody>
                  <a:tcPr marL="0" marR="0" marT="0" marB="0" anchor="b">
                    <a:lnL>
                      <a:noFill/>
                    </a:lnL>
                    <a:lnR>
                      <a:noFill/>
                    </a:lnR>
                    <a:lnT>
                      <a:noFill/>
                    </a:lnT>
                    <a:lnB>
                      <a:noFill/>
                    </a:lnB>
                  </a:tcPr>
                </a:tc>
                <a:tc>
                  <a:txBody>
                    <a:bodyPr/>
                    <a:lstStyle/>
                    <a:p>
                      <a:pPr algn="ctr" fontAlgn="b"/>
                      <a:endParaRPr lang="tr-TR" sz="700" b="1"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endParaRPr lang="tr-T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a:solidFill>
                          <a:srgbClr val="000000"/>
                        </a:solidFill>
                        <a:effectLst/>
                        <a:latin typeface="Times New Roman"/>
                      </a:endParaRPr>
                    </a:p>
                  </a:txBody>
                  <a:tcPr marL="0" marR="0" marT="0" marB="0" anchor="b">
                    <a:lnL>
                      <a:noFill/>
                    </a:lnL>
                    <a:lnR>
                      <a:noFill/>
                    </a:lnR>
                    <a:lnT>
                      <a:noFill/>
                    </a:lnT>
                    <a:lnB>
                      <a:noFill/>
                    </a:lnB>
                  </a:tcPr>
                </a:tc>
                <a:tc>
                  <a:txBody>
                    <a:bodyPr/>
                    <a:lstStyle/>
                    <a:p>
                      <a:pPr algn="l" fontAlgn="b"/>
                      <a:endParaRPr lang="tr-TR" sz="700" b="0" i="0" u="none" strike="noStrike" dirty="0">
                        <a:solidFill>
                          <a:srgbClr val="000000"/>
                        </a:solidFill>
                        <a:effectLst/>
                        <a:latin typeface="Times New Roman"/>
                      </a:endParaRPr>
                    </a:p>
                  </a:txBody>
                  <a:tcPr marL="0" marR="0" marT="0" marB="0" anchor="b">
                    <a:lnL>
                      <a:noFill/>
                    </a:lnL>
                    <a:lnR>
                      <a:noFill/>
                    </a:lnR>
                    <a:lnT>
                      <a:noFill/>
                    </a:lnT>
                    <a:lnB>
                      <a:noFill/>
                    </a:lnB>
                  </a:tcPr>
                </a:tc>
              </a:tr>
            </a:tbl>
          </a:graphicData>
        </a:graphic>
      </p:graphicFrame>
    </p:spTree>
    <p:extLst>
      <p:ext uri="{BB962C8B-B14F-4D97-AF65-F5344CB8AC3E}">
        <p14:creationId xmlns:p14="http://schemas.microsoft.com/office/powerpoint/2010/main" val="471415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9210" y="1124744"/>
            <a:ext cx="8501122" cy="4462760"/>
          </a:xfrm>
          <a:prstGeom prst="rect">
            <a:avLst/>
          </a:prstGeom>
          <a:noFill/>
        </p:spPr>
        <p:txBody>
          <a:bodyPr wrap="square">
            <a:spAutoFit/>
          </a:bodyPr>
          <a:lstStyle/>
          <a:p>
            <a:pPr marL="568325" lvl="1" indent="-457200" eaLnBrk="0" hangingPunct="0">
              <a:buFont typeface="Arial" panose="020B0604020202020204" pitchFamily="34" charset="0"/>
              <a:buChar char="•"/>
              <a:defRPr/>
            </a:pPr>
            <a:r>
              <a:rPr lang="en-GB" sz="3200" b="1" dirty="0" smtClean="0">
                <a:solidFill>
                  <a:srgbClr val="003300"/>
                </a:solidFill>
                <a:latin typeface="Times New Roman" pitchFamily="18" charset="0"/>
                <a:sym typeface="Gill Sans" charset="0"/>
              </a:rPr>
              <a:t>Economic growth is </a:t>
            </a:r>
            <a:r>
              <a:rPr lang="en-GB" sz="3200" b="1" u="sng" dirty="0" smtClean="0">
                <a:solidFill>
                  <a:srgbClr val="003300"/>
                </a:solidFill>
                <a:latin typeface="Times New Roman" pitchFamily="18" charset="0"/>
                <a:sym typeface="Gill Sans" charset="0"/>
              </a:rPr>
              <a:t>not</a:t>
            </a:r>
            <a:r>
              <a:rPr lang="en-GB" sz="3200" b="1" dirty="0" smtClean="0">
                <a:solidFill>
                  <a:srgbClr val="003300"/>
                </a:solidFill>
                <a:latin typeface="Times New Roman" pitchFamily="18" charset="0"/>
                <a:sym typeface="Gill Sans" charset="0"/>
              </a:rPr>
              <a:t> always </a:t>
            </a:r>
            <a:r>
              <a:rPr lang="en-GB" sz="3200" b="1" u="sng" dirty="0" smtClean="0">
                <a:solidFill>
                  <a:srgbClr val="003300"/>
                </a:solidFill>
                <a:latin typeface="Times New Roman" pitchFamily="18" charset="0"/>
                <a:sym typeface="Gill Sans" charset="0"/>
              </a:rPr>
              <a:t>inclusive</a:t>
            </a:r>
          </a:p>
          <a:p>
            <a:pPr marL="568325" lvl="1" indent="-457200" eaLnBrk="0" hangingPunct="0">
              <a:buFont typeface="Arial" panose="020B0604020202020204" pitchFamily="34" charset="0"/>
              <a:buChar char="•"/>
              <a:defRPr/>
            </a:pPr>
            <a:endParaRPr lang="en-GB" sz="2000" b="1" u="sng" dirty="0" smtClean="0">
              <a:solidFill>
                <a:srgbClr val="003300"/>
              </a:solidFill>
              <a:latin typeface="Times New Roman" pitchFamily="18" charset="0"/>
              <a:sym typeface="Gill Sans" charset="0"/>
            </a:endParaRPr>
          </a:p>
          <a:p>
            <a:pPr marL="568325" lvl="1" indent="-457200" eaLnBrk="0" hangingPunct="0">
              <a:buFont typeface="Arial" panose="020B0604020202020204" pitchFamily="34" charset="0"/>
              <a:buChar char="•"/>
              <a:defRPr/>
            </a:pPr>
            <a:r>
              <a:rPr lang="en-GB" sz="3200" b="1" dirty="0" smtClean="0">
                <a:solidFill>
                  <a:srgbClr val="003300"/>
                </a:solidFill>
                <a:latin typeface="Times New Roman" pitchFamily="18" charset="0"/>
                <a:sym typeface="Gill Sans" charset="0"/>
              </a:rPr>
              <a:t>Reduction of income </a:t>
            </a:r>
            <a:r>
              <a:rPr lang="en-GB" sz="3200" b="1" dirty="0">
                <a:solidFill>
                  <a:srgbClr val="003300"/>
                </a:solidFill>
                <a:latin typeface="Times New Roman" pitchFamily="18" charset="0"/>
                <a:sym typeface="Gill Sans" charset="0"/>
              </a:rPr>
              <a:t>poverty </a:t>
            </a:r>
            <a:r>
              <a:rPr lang="en-GB" sz="3200" b="1" dirty="0" smtClean="0">
                <a:solidFill>
                  <a:srgbClr val="003300"/>
                </a:solidFill>
                <a:latin typeface="Times New Roman" pitchFamily="18" charset="0"/>
                <a:sym typeface="Gill Sans" charset="0"/>
              </a:rPr>
              <a:t>is </a:t>
            </a:r>
            <a:r>
              <a:rPr lang="en-GB" sz="3200" b="1" dirty="0">
                <a:solidFill>
                  <a:srgbClr val="003300"/>
                </a:solidFill>
                <a:latin typeface="Times New Roman" pitchFamily="18" charset="0"/>
                <a:sym typeface="Gill Sans" charset="0"/>
              </a:rPr>
              <a:t>important but </a:t>
            </a:r>
            <a:r>
              <a:rPr lang="en-GB" sz="3200" b="1" u="sng" dirty="0" smtClean="0">
                <a:solidFill>
                  <a:srgbClr val="003300"/>
                </a:solidFill>
                <a:latin typeface="Times New Roman" pitchFamily="18" charset="0"/>
                <a:sym typeface="Gill Sans" charset="0"/>
              </a:rPr>
              <a:t>not sufficient</a:t>
            </a:r>
            <a:r>
              <a:rPr lang="en-GB" sz="3200" b="1" dirty="0" smtClean="0">
                <a:solidFill>
                  <a:srgbClr val="003300"/>
                </a:solidFill>
                <a:latin typeface="Times New Roman" pitchFamily="18" charset="0"/>
                <a:sym typeface="Gill Sans" charset="0"/>
              </a:rPr>
              <a:t> </a:t>
            </a:r>
          </a:p>
          <a:p>
            <a:pPr marL="568325" lvl="1" indent="-457200" eaLnBrk="0" hangingPunct="0">
              <a:buFont typeface="Arial" panose="020B0604020202020204" pitchFamily="34" charset="0"/>
              <a:buChar char="•"/>
              <a:defRPr/>
            </a:pPr>
            <a:endParaRPr lang="en-GB" sz="2000" b="1" dirty="0">
              <a:solidFill>
                <a:srgbClr val="003300"/>
              </a:solidFill>
              <a:latin typeface="Times New Roman" pitchFamily="18" charset="0"/>
              <a:sym typeface="Gill Sans" charset="0"/>
            </a:endParaRPr>
          </a:p>
          <a:p>
            <a:pPr marL="568325" lvl="1" indent="-457200" eaLnBrk="0" hangingPunct="0">
              <a:buFont typeface="Arial" panose="020B0604020202020204" pitchFamily="34" charset="0"/>
              <a:buChar char="•"/>
              <a:defRPr/>
            </a:pPr>
            <a:r>
              <a:rPr lang="en-GB" sz="3200" b="1" dirty="0" smtClean="0">
                <a:solidFill>
                  <a:srgbClr val="003300"/>
                </a:solidFill>
                <a:latin typeface="Times New Roman" pitchFamily="18" charset="0"/>
                <a:sym typeface="Gill Sans" charset="0"/>
              </a:rPr>
              <a:t>MDG dashboards </a:t>
            </a:r>
            <a:r>
              <a:rPr lang="en-GB" sz="3200" b="1" dirty="0">
                <a:solidFill>
                  <a:srgbClr val="003300"/>
                </a:solidFill>
                <a:latin typeface="Times New Roman" pitchFamily="18" charset="0"/>
                <a:sym typeface="Gill Sans" charset="0"/>
              </a:rPr>
              <a:t>of </a:t>
            </a:r>
            <a:r>
              <a:rPr lang="en-GB" sz="3200" b="1" dirty="0" smtClean="0">
                <a:solidFill>
                  <a:srgbClr val="003300"/>
                </a:solidFill>
                <a:latin typeface="Times New Roman" pitchFamily="18" charset="0"/>
                <a:sym typeface="Gill Sans" charset="0"/>
              </a:rPr>
              <a:t>indicators are dazzlingly </a:t>
            </a:r>
            <a:r>
              <a:rPr lang="en-GB" sz="3200" b="1" u="sng" dirty="0" smtClean="0">
                <a:solidFill>
                  <a:srgbClr val="003300"/>
                </a:solidFill>
                <a:latin typeface="Times New Roman" pitchFamily="18" charset="0"/>
                <a:sym typeface="Gill Sans" charset="0"/>
              </a:rPr>
              <a:t>complex</a:t>
            </a:r>
          </a:p>
          <a:p>
            <a:pPr marL="568325" lvl="1" indent="-457200" eaLnBrk="0" hangingPunct="0">
              <a:buFont typeface="Arial" panose="020B0604020202020204" pitchFamily="34" charset="0"/>
              <a:buChar char="•"/>
              <a:defRPr/>
            </a:pPr>
            <a:endParaRPr lang="en-GB" sz="2000" b="1" dirty="0">
              <a:solidFill>
                <a:srgbClr val="003300"/>
              </a:solidFill>
              <a:latin typeface="Times New Roman" pitchFamily="18" charset="0"/>
              <a:sym typeface="Gill Sans" charset="0"/>
            </a:endParaRPr>
          </a:p>
          <a:p>
            <a:pPr marL="568325" lvl="1" indent="-457200" eaLnBrk="0" hangingPunct="0">
              <a:buFont typeface="Arial" panose="020B0604020202020204" pitchFamily="34" charset="0"/>
              <a:buChar char="•"/>
              <a:defRPr/>
            </a:pPr>
            <a:r>
              <a:rPr lang="en-GB" sz="3200" b="1" dirty="0" smtClean="0">
                <a:solidFill>
                  <a:srgbClr val="003300"/>
                </a:solidFill>
                <a:latin typeface="Times New Roman" pitchFamily="18" charset="0"/>
                <a:sym typeface="Gill Sans" charset="0"/>
              </a:rPr>
              <a:t>Lack of attention in capturing joint </a:t>
            </a:r>
            <a:r>
              <a:rPr lang="en-GB" sz="3200" b="1" dirty="0">
                <a:solidFill>
                  <a:srgbClr val="003300"/>
                </a:solidFill>
                <a:latin typeface="Times New Roman" pitchFamily="18" charset="0"/>
                <a:sym typeface="Gill Sans" charset="0"/>
              </a:rPr>
              <a:t>distribution </a:t>
            </a:r>
            <a:r>
              <a:rPr lang="en-GB" sz="3200" b="1" dirty="0" smtClean="0">
                <a:solidFill>
                  <a:srgbClr val="003300"/>
                </a:solidFill>
                <a:latin typeface="Times New Roman" pitchFamily="18" charset="0"/>
                <a:sym typeface="Gill Sans" charset="0"/>
              </a:rPr>
              <a:t>of </a:t>
            </a:r>
            <a:r>
              <a:rPr lang="en-GB" sz="3200" b="1" dirty="0">
                <a:solidFill>
                  <a:srgbClr val="003300"/>
                </a:solidFill>
                <a:latin typeface="Times New Roman" pitchFamily="18" charset="0"/>
                <a:sym typeface="Gill Sans" charset="0"/>
              </a:rPr>
              <a:t>deprivations </a:t>
            </a:r>
          </a:p>
        </p:txBody>
      </p:sp>
      <p:sp>
        <p:nvSpPr>
          <p:cNvPr id="5" name="Title 3"/>
          <p:cNvSpPr txBox="1">
            <a:spLocks/>
          </p:cNvSpPr>
          <p:nvPr/>
        </p:nvSpPr>
        <p:spPr>
          <a:xfrm>
            <a:off x="0" y="-10050"/>
            <a:ext cx="9144000" cy="900000"/>
          </a:xfrm>
          <a:prstGeom prst="rect">
            <a:avLst/>
          </a:prstGeom>
          <a:solidFill>
            <a:schemeClr val="accent5"/>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lvl="2" algn="ctr">
              <a:defRPr/>
            </a:pPr>
            <a:r>
              <a:rPr lang="tr-TR" sz="3600" b="1" kern="1200" dirty="0" smtClean="0">
                <a:solidFill>
                  <a:srgbClr val="003300"/>
                </a:solidFill>
                <a:latin typeface="Times New Roman" panose="02020603050405020304" pitchFamily="18" charset="0"/>
                <a:cs typeface="Times New Roman" panose="02020603050405020304" pitchFamily="18" charset="0"/>
              </a:rPr>
              <a:t>NEW EMPHASIS ON </a:t>
            </a:r>
            <a:endParaRPr lang="tr-TR" sz="3600" b="1" kern="1200" dirty="0" smtClean="0">
              <a:solidFill>
                <a:srgbClr val="003300"/>
              </a:solidFill>
              <a:latin typeface="Times New Roman" panose="02020603050405020304" pitchFamily="18" charset="0"/>
              <a:cs typeface="Times New Roman" panose="02020603050405020304" pitchFamily="18" charset="0"/>
            </a:endParaRPr>
          </a:p>
          <a:p>
            <a:pPr marL="0" lvl="2" algn="ctr">
              <a:defRPr/>
            </a:pPr>
            <a:r>
              <a:rPr lang="tr-TR" sz="3600" b="1" kern="1200" dirty="0" smtClean="0">
                <a:solidFill>
                  <a:srgbClr val="003300"/>
                </a:solidFill>
                <a:latin typeface="Times New Roman" panose="02020603050405020304" pitchFamily="18" charset="0"/>
                <a:cs typeface="Times New Roman" panose="02020603050405020304" pitchFamily="18" charset="0"/>
              </a:rPr>
              <a:t>POVERTY </a:t>
            </a:r>
            <a:r>
              <a:rPr lang="tr-TR" sz="3600" b="1" kern="1200" dirty="0" smtClean="0">
                <a:solidFill>
                  <a:srgbClr val="003300"/>
                </a:solidFill>
                <a:latin typeface="Times New Roman" panose="02020603050405020304" pitchFamily="18" charset="0"/>
                <a:cs typeface="Times New Roman" panose="02020603050405020304" pitchFamily="18" charset="0"/>
              </a:rPr>
              <a:t>MEASUREMENT</a:t>
            </a:r>
            <a:endParaRPr lang="en-GB" sz="3600" b="1" kern="1200" dirty="0">
              <a:solidFill>
                <a:srgbClr val="00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01012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2060848"/>
            <a:ext cx="7488832" cy="1015663"/>
          </a:xfrm>
          <a:prstGeom prst="rect">
            <a:avLst/>
          </a:prstGeom>
          <a:noFill/>
        </p:spPr>
        <p:txBody>
          <a:bodyPr wrap="square" rtlCol="0">
            <a:spAutoFit/>
          </a:bodyPr>
          <a:lstStyle/>
          <a:p>
            <a:pPr algn="ctr"/>
            <a:r>
              <a:rPr lang="tr-TR" sz="6000" b="1" dirty="0" smtClean="0">
                <a:latin typeface="Times New Roman" panose="02020603050405020304" pitchFamily="18" charset="0"/>
                <a:cs typeface="Times New Roman" panose="02020603050405020304" pitchFamily="18" charset="0"/>
              </a:rPr>
              <a:t>THANK YOU!</a:t>
            </a:r>
            <a:endParaRPr lang="tr-TR" sz="60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979712" y="3501008"/>
            <a:ext cx="4968552" cy="1323439"/>
          </a:xfrm>
          <a:prstGeom prst="rect">
            <a:avLst/>
          </a:prstGeom>
          <a:noFill/>
        </p:spPr>
        <p:txBody>
          <a:bodyPr wrap="square" rtlCol="0">
            <a:spAutoFit/>
          </a:bodyPr>
          <a:lstStyle/>
          <a:p>
            <a:pPr algn="ctr"/>
            <a:r>
              <a:rPr lang="tr-TR" sz="4000" b="1" dirty="0" smtClean="0">
                <a:latin typeface="Times New Roman" panose="02020603050405020304" pitchFamily="18" charset="0"/>
                <a:cs typeface="Times New Roman" panose="02020603050405020304" pitchFamily="18" charset="0"/>
              </a:rPr>
              <a:t>www.sesric.org</a:t>
            </a:r>
          </a:p>
          <a:p>
            <a:pPr algn="ctr"/>
            <a:r>
              <a:rPr lang="tr-TR" sz="4000" b="1" dirty="0" smtClean="0">
                <a:latin typeface="Times New Roman" panose="02020603050405020304" pitchFamily="18" charset="0"/>
                <a:cs typeface="Times New Roman" panose="02020603050405020304" pitchFamily="18" charset="0"/>
              </a:rPr>
              <a:t>www.oicstatcom.org</a:t>
            </a:r>
            <a:endParaRPr lang="tr-T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08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0" y="0"/>
            <a:ext cx="9252520" cy="1000125"/>
          </a:xfrm>
          <a:prstGeom prst="rect">
            <a:avLst/>
          </a:prstGeom>
          <a:solidFill>
            <a:schemeClr val="accent5"/>
          </a:solidFill>
          <a:ln w="9525">
            <a:noFill/>
            <a:miter lim="800000"/>
            <a:headEnd/>
            <a:tailEnd/>
          </a:ln>
        </p:spPr>
        <p:txBody>
          <a:bodyPr/>
          <a:lstStyle/>
          <a:p>
            <a:pPr marL="342900" indent="-342900" algn="ctr">
              <a:defRPr/>
            </a:pPr>
            <a:r>
              <a:rPr lang="en-GB" sz="3600" b="1" dirty="0" smtClean="0">
                <a:solidFill>
                  <a:srgbClr val="003300"/>
                </a:solidFill>
                <a:latin typeface="Times New Roman" pitchFamily="18" charset="0"/>
                <a:sym typeface="Gill Sans" charset="0"/>
              </a:rPr>
              <a:t>Economic Growth is </a:t>
            </a:r>
            <a:r>
              <a:rPr lang="en-GB" sz="3600" b="1" u="sng" dirty="0" smtClean="0">
                <a:solidFill>
                  <a:srgbClr val="003300"/>
                </a:solidFill>
                <a:latin typeface="Times New Roman" pitchFamily="18" charset="0"/>
                <a:sym typeface="Gill Sans" charset="0"/>
              </a:rPr>
              <a:t>Not</a:t>
            </a:r>
            <a:r>
              <a:rPr lang="en-GB" sz="3600" b="1" dirty="0" smtClean="0">
                <a:solidFill>
                  <a:srgbClr val="003300"/>
                </a:solidFill>
                <a:latin typeface="Times New Roman" pitchFamily="18" charset="0"/>
                <a:sym typeface="Gill Sans" charset="0"/>
              </a:rPr>
              <a:t> Always Inclusive</a:t>
            </a:r>
            <a:endParaRPr lang="en-GB" sz="3600" b="1" kern="0" dirty="0">
              <a:solidFill>
                <a:srgbClr val="003300"/>
              </a:solidFill>
              <a:latin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490678807"/>
              </p:ext>
            </p:extLst>
          </p:nvPr>
        </p:nvGraphicFramePr>
        <p:xfrm>
          <a:off x="214282" y="1043747"/>
          <a:ext cx="8715404" cy="4814145"/>
        </p:xfrm>
        <a:graphic>
          <a:graphicData uri="http://schemas.openxmlformats.org/drawingml/2006/table">
            <a:tbl>
              <a:tblPr/>
              <a:tblGrid>
                <a:gridCol w="3487210"/>
                <a:gridCol w="1360862"/>
                <a:gridCol w="935594"/>
                <a:gridCol w="1530971"/>
                <a:gridCol w="1400767"/>
              </a:tblGrid>
              <a:tr h="450340">
                <a:tc>
                  <a:txBody>
                    <a:bodyPr/>
                    <a:lstStyle/>
                    <a:p>
                      <a:pPr algn="l">
                        <a:spcAft>
                          <a:spcPts val="0"/>
                        </a:spcAft>
                      </a:pPr>
                      <a:r>
                        <a:rPr lang="en-US" sz="1800" b="1" dirty="0">
                          <a:solidFill>
                            <a:srgbClr val="000000"/>
                          </a:solidFill>
                          <a:latin typeface="Times New Roman" pitchFamily="18" charset="0"/>
                          <a:ea typeface="Times New Roman"/>
                          <a:cs typeface="Times New Roman"/>
                        </a:rPr>
                        <a:t>Indicators</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r>
                        <a:rPr lang="en-US" sz="1800" b="1" dirty="0">
                          <a:solidFill>
                            <a:srgbClr val="000000"/>
                          </a:solidFill>
                          <a:latin typeface="Times New Roman" pitchFamily="18" charset="0"/>
                          <a:ea typeface="Times New Roman"/>
                          <a:cs typeface="Times New Roman"/>
                        </a:rPr>
                        <a:t>Year</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800" b="1" dirty="0">
                          <a:solidFill>
                            <a:srgbClr val="000000"/>
                          </a:solidFill>
                          <a:latin typeface="Times New Roman" pitchFamily="18" charset="0"/>
                          <a:ea typeface="Times New Roman"/>
                          <a:cs typeface="Times New Roman"/>
                        </a:rPr>
                        <a:t>India</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800" b="1" dirty="0">
                          <a:solidFill>
                            <a:srgbClr val="000000"/>
                          </a:solidFill>
                          <a:latin typeface="Times New Roman" pitchFamily="18" charset="0"/>
                          <a:ea typeface="Times New Roman"/>
                          <a:cs typeface="Times New Roman"/>
                        </a:rPr>
                        <a:t>Bangladesh</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800" b="1" dirty="0">
                          <a:solidFill>
                            <a:srgbClr val="000000"/>
                          </a:solidFill>
                          <a:latin typeface="Times New Roman" pitchFamily="18" charset="0"/>
                          <a:ea typeface="Times New Roman"/>
                          <a:cs typeface="Times New Roman"/>
                        </a:rPr>
                        <a:t>Nepal</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62428">
                <a:tc rowSpan="3">
                  <a:txBody>
                    <a:bodyPr/>
                    <a:lstStyle/>
                    <a:p>
                      <a:pPr algn="l">
                        <a:spcAft>
                          <a:spcPts val="0"/>
                        </a:spcAft>
                      </a:pPr>
                      <a:r>
                        <a:rPr lang="en-US" sz="1800" kern="1200" dirty="0" smtClean="0">
                          <a:solidFill>
                            <a:schemeClr val="tx1"/>
                          </a:solidFill>
                          <a:latin typeface="Times New Roman" pitchFamily="18" charset="0"/>
                          <a:ea typeface="+mn-ea"/>
                          <a:cs typeface="+mn-cs"/>
                        </a:rPr>
                        <a:t>Gross National Income per Capita (in International $)</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1990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860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550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smtClean="0">
                          <a:solidFill>
                            <a:srgbClr val="000000"/>
                          </a:solidFill>
                          <a:latin typeface="Times New Roman" pitchFamily="18" charset="0"/>
                          <a:ea typeface="Times New Roman"/>
                          <a:cs typeface="Times New Roman"/>
                        </a:rPr>
                        <a:t>510 </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r>
              <a:tr h="262428">
                <a:tc vMerge="1">
                  <a:txBody>
                    <a:bodyPr/>
                    <a:lstStyle/>
                    <a:p>
                      <a:endParaRPr lang="en-GB"/>
                    </a:p>
                  </a:txBody>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2011</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3620</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1940</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1260</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r>
              <a:tr h="262428">
                <a:tc vMerge="1">
                  <a:txBody>
                    <a:bodyPr/>
                    <a:lstStyle/>
                    <a:p>
                      <a:endParaRPr lang="en-GB"/>
                    </a:p>
                  </a:txBody>
                  <a:tcPr/>
                </a:tc>
                <a:tc>
                  <a:txBody>
                    <a:bodyPr/>
                    <a:lstStyle/>
                    <a:p>
                      <a:pPr algn="just">
                        <a:spcAft>
                          <a:spcPts val="0"/>
                        </a:spcAft>
                      </a:pPr>
                      <a:r>
                        <a:rPr lang="en-US" sz="1800" i="1" dirty="0" smtClean="0">
                          <a:solidFill>
                            <a:srgbClr val="000000"/>
                          </a:solidFill>
                          <a:latin typeface="Times New Roman" pitchFamily="18" charset="0"/>
                          <a:ea typeface="Times New Roman"/>
                          <a:cs typeface="Times New Roman"/>
                        </a:rPr>
                        <a:t>Growth (p.a.) </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GB" sz="1800" dirty="0">
                          <a:latin typeface="Times New Roman" pitchFamily="18" charset="0"/>
                          <a:ea typeface="Times New Roman"/>
                          <a:cs typeface="Times New Roman"/>
                        </a:rPr>
                        <a:t>6.8%</a:t>
                      </a: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GB" sz="1800" dirty="0">
                          <a:latin typeface="Times New Roman" pitchFamily="18" charset="0"/>
                          <a:ea typeface="Times New Roman"/>
                          <a:cs typeface="Times New Roman"/>
                        </a:rPr>
                        <a:t>5.9%</a:t>
                      </a: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GB" sz="1800" dirty="0">
                          <a:latin typeface="Times New Roman" pitchFamily="18" charset="0"/>
                          <a:ea typeface="Times New Roman"/>
                          <a:cs typeface="Times New Roman"/>
                        </a:rPr>
                        <a:t>4.2%</a:t>
                      </a: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62428">
                <a:tc rowSpan="3">
                  <a:txBody>
                    <a:bodyPr/>
                    <a:lstStyle/>
                    <a:p>
                      <a:pPr algn="l">
                        <a:spcAft>
                          <a:spcPts val="0"/>
                        </a:spcAft>
                      </a:pPr>
                      <a:r>
                        <a:rPr lang="en-US" sz="1800" dirty="0">
                          <a:solidFill>
                            <a:srgbClr val="000000"/>
                          </a:solidFill>
                          <a:latin typeface="Times New Roman" pitchFamily="18" charset="0"/>
                          <a:ea typeface="Times New Roman"/>
                          <a:cs typeface="Times New Roman"/>
                        </a:rPr>
                        <a:t>Under-5 </a:t>
                      </a:r>
                      <a:r>
                        <a:rPr lang="en-US" sz="1800" dirty="0" smtClean="0">
                          <a:solidFill>
                            <a:srgbClr val="000000"/>
                          </a:solidFill>
                          <a:latin typeface="Times New Roman" pitchFamily="18" charset="0"/>
                          <a:ea typeface="Times New Roman"/>
                          <a:cs typeface="Times New Roman"/>
                        </a:rPr>
                        <a:t>Mortality</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noFill/>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1990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114.2</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138.8</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134.6</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r>
              <a:tr h="262428">
                <a:tc vMerge="1">
                  <a:txBody>
                    <a:bodyPr/>
                    <a:lstStyle/>
                    <a:p>
                      <a:endParaRPr lang="en-GB"/>
                    </a:p>
                  </a:txBody>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2011</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61.3</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46.0</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48.0</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r>
              <a:tr h="262428">
                <a:tc vMerge="1">
                  <a:txBody>
                    <a:bodyPr/>
                    <a:lstStyle/>
                    <a:p>
                      <a:endParaRPr lang="en-GB"/>
                    </a:p>
                  </a:txBody>
                  <a:tcPr/>
                </a:tc>
                <a:tc>
                  <a:txBody>
                    <a:bodyPr/>
                    <a:lstStyle/>
                    <a:p>
                      <a:pPr algn="just">
                        <a:spcAft>
                          <a:spcPts val="0"/>
                        </a:spcAft>
                      </a:pPr>
                      <a:r>
                        <a:rPr lang="en-US" sz="1800" i="1" dirty="0">
                          <a:solidFill>
                            <a:srgbClr val="000000"/>
                          </a:solidFill>
                          <a:latin typeface="Times New Roman" pitchFamily="18" charset="0"/>
                          <a:ea typeface="Times New Roman"/>
                          <a:cs typeface="Times New Roman"/>
                        </a:rPr>
                        <a:t>Change</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7F7F7F"/>
                      </a:solidFill>
                      <a:prstDash val="solid"/>
                      <a:round/>
                      <a:headEnd type="none" w="med" len="med"/>
                      <a:tailEnd type="none" w="med" len="med"/>
                    </a:lnB>
                    <a:no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-52.9</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F8585"/>
                    </a:solid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-92.8</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7F7F7F"/>
                      </a:solidFill>
                      <a:prstDash val="solid"/>
                      <a:round/>
                      <a:headEnd type="none" w="med" len="med"/>
                      <a:tailEnd type="none" w="med" len="med"/>
                    </a:lnB>
                    <a:no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-86.6</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7F7F7F"/>
                      </a:solidFill>
                      <a:prstDash val="solid"/>
                      <a:round/>
                      <a:headEnd type="none" w="med" len="med"/>
                      <a:tailEnd type="none" w="med" len="med"/>
                    </a:lnB>
                    <a:noFill/>
                  </a:tcPr>
                </a:tc>
              </a:tr>
              <a:tr h="262428">
                <a:tc rowSpan="3">
                  <a:txBody>
                    <a:bodyPr/>
                    <a:lstStyle/>
                    <a:p>
                      <a:pPr algn="l">
                        <a:spcAft>
                          <a:spcPts val="0"/>
                        </a:spcAft>
                      </a:pPr>
                      <a:r>
                        <a:rPr lang="en-US" sz="1800" dirty="0">
                          <a:solidFill>
                            <a:srgbClr val="000000"/>
                          </a:solidFill>
                          <a:latin typeface="Times New Roman" pitchFamily="18" charset="0"/>
                          <a:ea typeface="Times New Roman"/>
                          <a:cs typeface="Times New Roman"/>
                        </a:rPr>
                        <a:t>DPT Immunization </a:t>
                      </a:r>
                      <a:r>
                        <a:rPr lang="en-US" sz="1800" dirty="0" smtClean="0">
                          <a:solidFill>
                            <a:srgbClr val="000000"/>
                          </a:solidFill>
                          <a:latin typeface="Times New Roman" pitchFamily="18" charset="0"/>
                          <a:ea typeface="Times New Roman"/>
                          <a:cs typeface="Times New Roman"/>
                        </a:rPr>
                        <a:t>Rate</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1990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7F7F7F"/>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70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7F7F7F"/>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69</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7F7F7F"/>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43</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7F7F7F"/>
                      </a:solidFill>
                      <a:prstDash val="solid"/>
                      <a:round/>
                      <a:headEnd type="none" w="med" len="med"/>
                      <a:tailEnd type="none" w="med" len="med"/>
                    </a:lnT>
                    <a:lnB>
                      <a:noFill/>
                    </a:lnB>
                    <a:noFill/>
                  </a:tcPr>
                </a:tc>
              </a:tr>
              <a:tr h="262428">
                <a:tc vMerge="1">
                  <a:txBody>
                    <a:bodyPr/>
                    <a:lstStyle/>
                    <a:p>
                      <a:endParaRPr lang="en-GB"/>
                    </a:p>
                  </a:txBody>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2010</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72</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95</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82</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r>
              <a:tr h="262428">
                <a:tc vMerge="1">
                  <a:txBody>
                    <a:bodyPr/>
                    <a:lstStyle/>
                    <a:p>
                      <a:endParaRPr lang="en-GB"/>
                    </a:p>
                  </a:txBody>
                  <a:tcPr/>
                </a:tc>
                <a:tc>
                  <a:txBody>
                    <a:bodyPr/>
                    <a:lstStyle/>
                    <a:p>
                      <a:pPr algn="just">
                        <a:spcAft>
                          <a:spcPts val="0"/>
                        </a:spcAft>
                      </a:pPr>
                      <a:r>
                        <a:rPr lang="en-US" sz="1800" i="1" dirty="0">
                          <a:solidFill>
                            <a:srgbClr val="000000"/>
                          </a:solidFill>
                          <a:latin typeface="Times New Roman" pitchFamily="18" charset="0"/>
                          <a:ea typeface="Times New Roman"/>
                          <a:cs typeface="Times New Roman"/>
                        </a:rPr>
                        <a:t>Change</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2</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8585"/>
                    </a:solid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26</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39</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62428">
                <a:tc rowSpan="3">
                  <a:txBody>
                    <a:bodyPr/>
                    <a:lstStyle/>
                    <a:p>
                      <a:pPr algn="l">
                        <a:spcAft>
                          <a:spcPts val="0"/>
                        </a:spcAft>
                      </a:pPr>
                      <a:r>
                        <a:rPr lang="en-US" sz="1800" dirty="0" smtClean="0">
                          <a:solidFill>
                            <a:srgbClr val="000000"/>
                          </a:solidFill>
                          <a:latin typeface="Times New Roman" pitchFamily="18" charset="0"/>
                          <a:ea typeface="Times New Roman"/>
                          <a:cs typeface="Times New Roman"/>
                        </a:rPr>
                        <a:t>Adult Pop. </a:t>
                      </a:r>
                      <a:r>
                        <a:rPr lang="en-US" sz="1800" dirty="0">
                          <a:solidFill>
                            <a:srgbClr val="000000"/>
                          </a:solidFill>
                          <a:latin typeface="Times New Roman" pitchFamily="18" charset="0"/>
                          <a:ea typeface="Times New Roman"/>
                          <a:cs typeface="Times New Roman"/>
                        </a:rPr>
                        <a:t>with no Education</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1990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51.6</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55.5</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65.8</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r>
              <a:tr h="262428">
                <a:tc vMerge="1">
                  <a:txBody>
                    <a:bodyPr/>
                    <a:lstStyle/>
                    <a:p>
                      <a:endParaRPr lang="en-GB"/>
                    </a:p>
                  </a:txBody>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2010</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32.7</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31.9</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37.2</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r>
              <a:tr h="262428">
                <a:tc vMerge="1">
                  <a:txBody>
                    <a:bodyPr/>
                    <a:lstStyle/>
                    <a:p>
                      <a:endParaRPr lang="en-GB"/>
                    </a:p>
                  </a:txBody>
                  <a:tcPr/>
                </a:tc>
                <a:tc>
                  <a:txBody>
                    <a:bodyPr/>
                    <a:lstStyle/>
                    <a:p>
                      <a:pPr algn="just">
                        <a:spcAft>
                          <a:spcPts val="0"/>
                        </a:spcAft>
                      </a:pPr>
                      <a:r>
                        <a:rPr lang="en-US" sz="1800" i="1" dirty="0">
                          <a:solidFill>
                            <a:srgbClr val="000000"/>
                          </a:solidFill>
                          <a:latin typeface="Times New Roman" pitchFamily="18" charset="0"/>
                          <a:ea typeface="Times New Roman"/>
                          <a:cs typeface="Times New Roman"/>
                        </a:rPr>
                        <a:t>Change</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-18.9</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8585"/>
                    </a:solid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-23.6</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-28.6</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62428">
                <a:tc rowSpan="3">
                  <a:txBody>
                    <a:bodyPr/>
                    <a:lstStyle/>
                    <a:p>
                      <a:pPr algn="l">
                        <a:spcAft>
                          <a:spcPts val="0"/>
                        </a:spcAft>
                      </a:pPr>
                      <a:r>
                        <a:rPr lang="en-US" sz="1800" dirty="0" smtClean="0">
                          <a:solidFill>
                            <a:srgbClr val="000000"/>
                          </a:solidFill>
                          <a:latin typeface="Times New Roman" pitchFamily="18" charset="0"/>
                          <a:ea typeface="Times New Roman"/>
                          <a:cs typeface="Times New Roman"/>
                        </a:rPr>
                        <a:t>Access </a:t>
                      </a:r>
                      <a:r>
                        <a:rPr lang="en-US" sz="1800" dirty="0">
                          <a:solidFill>
                            <a:srgbClr val="000000"/>
                          </a:solidFill>
                          <a:latin typeface="Times New Roman" pitchFamily="18" charset="0"/>
                          <a:ea typeface="Times New Roman"/>
                          <a:cs typeface="Times New Roman"/>
                        </a:rPr>
                        <a:t>to Improved </a:t>
                      </a:r>
                      <a:r>
                        <a:rPr lang="en-US" sz="1800" dirty="0" smtClean="0">
                          <a:solidFill>
                            <a:srgbClr val="000000"/>
                          </a:solidFill>
                          <a:latin typeface="Times New Roman" pitchFamily="18" charset="0"/>
                          <a:ea typeface="Times New Roman"/>
                          <a:cs typeface="Times New Roman"/>
                        </a:rPr>
                        <a:t>Sanitation</a:t>
                      </a:r>
                      <a:r>
                        <a:rPr lang="en-US" sz="1800" baseline="0" dirty="0" smtClean="0">
                          <a:solidFill>
                            <a:srgbClr val="000000"/>
                          </a:solidFill>
                          <a:latin typeface="Times New Roman" pitchFamily="18" charset="0"/>
                          <a:ea typeface="Times New Roman"/>
                          <a:cs typeface="Times New Roman"/>
                        </a:rPr>
                        <a:t> (rural pop)</a:t>
                      </a:r>
                      <a:endParaRPr lang="en-GB" sz="1800"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1990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7</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34</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7</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000000"/>
                      </a:solidFill>
                      <a:prstDash val="solid"/>
                      <a:round/>
                      <a:headEnd type="none" w="med" len="med"/>
                      <a:tailEnd type="none" w="med" len="med"/>
                    </a:lnT>
                    <a:lnB>
                      <a:noFill/>
                    </a:lnB>
                    <a:noFill/>
                  </a:tcPr>
                </a:tc>
              </a:tr>
              <a:tr h="262428">
                <a:tc vMerge="1">
                  <a:txBody>
                    <a:bodyPr/>
                    <a:lstStyle/>
                    <a:p>
                      <a:endParaRPr lang="en-GB"/>
                    </a:p>
                  </a:txBody>
                  <a:tcPr/>
                </a:tc>
                <a:tc>
                  <a:txBody>
                    <a:bodyPr/>
                    <a:lstStyle/>
                    <a:p>
                      <a:pPr algn="just">
                        <a:spcAft>
                          <a:spcPts val="0"/>
                        </a:spcAft>
                      </a:pPr>
                      <a:r>
                        <a:rPr lang="en-US" sz="1800" dirty="0">
                          <a:solidFill>
                            <a:srgbClr val="000000"/>
                          </a:solidFill>
                          <a:latin typeface="Times New Roman" pitchFamily="18" charset="0"/>
                          <a:ea typeface="Times New Roman"/>
                          <a:cs typeface="Times New Roman"/>
                        </a:rPr>
                        <a:t>2010</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23</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55</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c>
                  <a:txBody>
                    <a:bodyPr/>
                    <a:lstStyle/>
                    <a:p>
                      <a:pPr algn="r">
                        <a:spcAft>
                          <a:spcPts val="0"/>
                        </a:spcAft>
                      </a:pPr>
                      <a:r>
                        <a:rPr lang="en-US" sz="1800" dirty="0">
                          <a:solidFill>
                            <a:srgbClr val="000000"/>
                          </a:solidFill>
                          <a:latin typeface="Times New Roman" pitchFamily="18" charset="0"/>
                          <a:ea typeface="Times New Roman"/>
                          <a:cs typeface="Times New Roman"/>
                        </a:rPr>
                        <a:t>27</a:t>
                      </a:r>
                      <a:endParaRPr lang="en-GB" sz="1800" dirty="0">
                        <a:latin typeface="Times New Roman" pitchFamily="18" charset="0"/>
                        <a:ea typeface="Times New Roman"/>
                        <a:cs typeface="Times New Roman"/>
                      </a:endParaRPr>
                    </a:p>
                  </a:txBody>
                  <a:tcPr marL="49427" marR="49427" marT="0" marB="0" anchor="b">
                    <a:lnL>
                      <a:noFill/>
                    </a:lnL>
                    <a:lnR>
                      <a:noFill/>
                    </a:lnR>
                    <a:lnT>
                      <a:noFill/>
                    </a:lnT>
                    <a:lnB w="12700" cap="flat" cmpd="sng" algn="ctr">
                      <a:solidFill>
                        <a:srgbClr val="D9D9D9"/>
                      </a:solidFill>
                      <a:prstDash val="solid"/>
                      <a:round/>
                      <a:headEnd type="none" w="med" len="med"/>
                      <a:tailEnd type="none" w="med" len="med"/>
                    </a:lnB>
                    <a:noFill/>
                  </a:tcPr>
                </a:tc>
              </a:tr>
              <a:tr h="262428">
                <a:tc vMerge="1">
                  <a:txBody>
                    <a:bodyPr/>
                    <a:lstStyle/>
                    <a:p>
                      <a:endParaRPr lang="en-GB"/>
                    </a:p>
                  </a:txBody>
                  <a:tcPr/>
                </a:tc>
                <a:tc>
                  <a:txBody>
                    <a:bodyPr/>
                    <a:lstStyle/>
                    <a:p>
                      <a:pPr algn="just">
                        <a:spcAft>
                          <a:spcPts val="0"/>
                        </a:spcAft>
                      </a:pPr>
                      <a:r>
                        <a:rPr lang="en-US" sz="1800" i="1" dirty="0">
                          <a:solidFill>
                            <a:srgbClr val="000000"/>
                          </a:solidFill>
                          <a:latin typeface="Times New Roman" pitchFamily="18" charset="0"/>
                          <a:ea typeface="Times New Roman"/>
                          <a:cs typeface="Times New Roman"/>
                        </a:rPr>
                        <a:t>Change</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16</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8585"/>
                    </a:solid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21</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spcAft>
                          <a:spcPts val="0"/>
                        </a:spcAft>
                      </a:pPr>
                      <a:r>
                        <a:rPr lang="en-US" sz="1800" i="1" dirty="0">
                          <a:solidFill>
                            <a:srgbClr val="000000"/>
                          </a:solidFill>
                          <a:latin typeface="Times New Roman" pitchFamily="18" charset="0"/>
                          <a:ea typeface="Times New Roman"/>
                          <a:cs typeface="Times New Roman"/>
                        </a:rPr>
                        <a:t>20</a:t>
                      </a:r>
                      <a:endParaRPr lang="en-GB" sz="1800" dirty="0">
                        <a:latin typeface="Times New Roman" pitchFamily="18" charset="0"/>
                        <a:ea typeface="Times New Roman"/>
                        <a:cs typeface="Times New Roman"/>
                      </a:endParaRPr>
                    </a:p>
                  </a:txBody>
                  <a:tcPr marL="49427" marR="49427" marT="0" marB="0" anchor="b">
                    <a:lnL>
                      <a:noFill/>
                    </a:lnL>
                    <a:lnR>
                      <a:noFill/>
                    </a:lnR>
                    <a:lnT w="12700" cap="flat" cmpd="sng" algn="ctr">
                      <a:solidFill>
                        <a:srgbClr val="D9D9D9"/>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9005">
                <a:tc gridSpan="5">
                  <a:txBody>
                    <a:bodyPr/>
                    <a:lstStyle/>
                    <a:p>
                      <a:pPr algn="l">
                        <a:spcAft>
                          <a:spcPts val="0"/>
                        </a:spcAft>
                      </a:pPr>
                      <a:r>
                        <a:rPr lang="en-US" sz="1600" i="1" dirty="0" smtClean="0">
                          <a:latin typeface="Times New Roman" pitchFamily="18" charset="0"/>
                          <a:ea typeface="Times New Roman"/>
                          <a:cs typeface="Times New Roman"/>
                        </a:rPr>
                        <a:t>Source: </a:t>
                      </a:r>
                      <a:r>
                        <a:rPr lang="en-US" sz="1600" i="1" kern="1200" dirty="0" smtClean="0">
                          <a:solidFill>
                            <a:schemeClr val="tx1"/>
                          </a:solidFill>
                          <a:latin typeface="Times New Roman" pitchFamily="18" charset="0"/>
                          <a:ea typeface="+mn-ea"/>
                          <a:cs typeface="+mn-cs"/>
                        </a:rPr>
                        <a:t>Alkire and Seth (2013). The table is inspired by </a:t>
                      </a:r>
                      <a:r>
                        <a:rPr lang="en-US" sz="1600" i="1" kern="1200" dirty="0" err="1" smtClean="0">
                          <a:solidFill>
                            <a:schemeClr val="tx1"/>
                          </a:solidFill>
                          <a:latin typeface="Times New Roman" pitchFamily="18" charset="0"/>
                          <a:ea typeface="+mn-ea"/>
                          <a:cs typeface="+mn-cs"/>
                        </a:rPr>
                        <a:t>Drèze</a:t>
                      </a:r>
                      <a:r>
                        <a:rPr lang="en-US" sz="1600" i="1" kern="1200" dirty="0" smtClean="0">
                          <a:solidFill>
                            <a:schemeClr val="tx1"/>
                          </a:solidFill>
                          <a:latin typeface="Times New Roman" pitchFamily="18" charset="0"/>
                          <a:ea typeface="+mn-ea"/>
                          <a:cs typeface="+mn-cs"/>
                        </a:rPr>
                        <a:t> and </a:t>
                      </a:r>
                      <a:r>
                        <a:rPr lang="en-US" sz="1600" i="1" kern="1200" dirty="0" err="1" smtClean="0">
                          <a:solidFill>
                            <a:schemeClr val="tx1"/>
                          </a:solidFill>
                          <a:latin typeface="Times New Roman" pitchFamily="18" charset="0"/>
                          <a:ea typeface="+mn-ea"/>
                          <a:cs typeface="+mn-cs"/>
                        </a:rPr>
                        <a:t>Sen</a:t>
                      </a:r>
                      <a:r>
                        <a:rPr lang="en-US" sz="1600" i="1" kern="1200" dirty="0" smtClean="0">
                          <a:solidFill>
                            <a:schemeClr val="tx1"/>
                          </a:solidFill>
                          <a:latin typeface="Times New Roman" pitchFamily="18" charset="0"/>
                          <a:ea typeface="+mn-ea"/>
                          <a:cs typeface="+mn-cs"/>
                        </a:rPr>
                        <a:t> (2011), with minor additions.</a:t>
                      </a:r>
                      <a:endParaRPr lang="en-GB" sz="1600" i="1" dirty="0">
                        <a:latin typeface="Times New Roman" pitchFamily="18" charset="0"/>
                        <a:ea typeface="Times New Roman"/>
                        <a:cs typeface="Times New Roman"/>
                      </a:endParaRPr>
                    </a:p>
                  </a:txBody>
                  <a:tcPr marL="49427" marR="49427"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just">
                        <a:spcAft>
                          <a:spcPts val="0"/>
                        </a:spcAft>
                      </a:pPr>
                      <a:endParaRPr lang="en-GB" sz="1800" dirty="0">
                        <a:latin typeface="Times New Roman"/>
                        <a:ea typeface="Times New Roman"/>
                        <a:cs typeface="Times New Roman"/>
                      </a:endParaRPr>
                    </a:p>
                  </a:txBody>
                  <a:tcPr marL="49427" marR="49427" marT="0" marB="0" anchor="b">
                    <a:lnL>
                      <a:noFill/>
                    </a:lnL>
                    <a:lnR>
                      <a:noFill/>
                    </a:lnR>
                    <a:lnT w="12700" cap="flat" cmpd="sng" algn="ctr">
                      <a:solidFill>
                        <a:schemeClr val="tx1"/>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pPr algn="r">
                        <a:spcAft>
                          <a:spcPts val="0"/>
                        </a:spcAft>
                      </a:pPr>
                      <a:endParaRPr lang="en-GB" sz="1800" dirty="0">
                        <a:latin typeface="Times New Roman"/>
                        <a:ea typeface="Times New Roman"/>
                        <a:cs typeface="Times New Roman"/>
                      </a:endParaRPr>
                    </a:p>
                  </a:txBody>
                  <a:tcPr marL="49427" marR="49427" marT="0" marB="0" anchor="b">
                    <a:lnL>
                      <a:noFill/>
                    </a:lnL>
                    <a:lnR>
                      <a:noFill/>
                    </a:lnR>
                    <a:lnT w="12700" cap="flat" cmpd="sng" algn="ctr">
                      <a:solidFill>
                        <a:schemeClr val="tx1"/>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pPr algn="r">
                        <a:spcAft>
                          <a:spcPts val="0"/>
                        </a:spcAft>
                      </a:pPr>
                      <a:endParaRPr lang="en-GB" sz="1800" dirty="0">
                        <a:latin typeface="Times New Roman"/>
                        <a:ea typeface="Times New Roman"/>
                        <a:cs typeface="Times New Roman"/>
                      </a:endParaRPr>
                    </a:p>
                  </a:txBody>
                  <a:tcPr marL="49427" marR="49427" marT="0" marB="0" anchor="b">
                    <a:lnL>
                      <a:noFill/>
                    </a:lnL>
                    <a:lnR>
                      <a:noFill/>
                    </a:lnR>
                    <a:lnT w="12700" cap="flat" cmpd="sng" algn="ctr">
                      <a:solidFill>
                        <a:schemeClr val="tx1"/>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pPr algn="r">
                        <a:spcAft>
                          <a:spcPts val="0"/>
                        </a:spcAft>
                      </a:pPr>
                      <a:endParaRPr lang="en-GB" sz="1800" dirty="0">
                        <a:latin typeface="Times New Roman"/>
                        <a:ea typeface="Times New Roman"/>
                        <a:cs typeface="Times New Roman"/>
                      </a:endParaRPr>
                    </a:p>
                  </a:txBody>
                  <a:tcPr marL="49427" marR="49427" marT="0" marB="0" anchor="b">
                    <a:lnL>
                      <a:noFill/>
                    </a:lnL>
                    <a:lnR>
                      <a:noFill/>
                    </a:lnR>
                    <a:lnT w="12700" cap="flat" cmpd="sng" algn="ctr">
                      <a:solidFill>
                        <a:schemeClr val="tx1"/>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209329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a:solidFill>
            <a:schemeClr val="accent5"/>
          </a:solidFill>
        </p:spPr>
        <p:txBody>
          <a:bodyPr>
            <a:normAutofit/>
          </a:bodyPr>
          <a:lstStyle/>
          <a:p>
            <a:r>
              <a:rPr lang="en-US" sz="3600" b="1" dirty="0" smtClean="0">
                <a:solidFill>
                  <a:srgbClr val="003300"/>
                </a:solidFill>
                <a:latin typeface="Times New Roman" panose="02020603050405020304" pitchFamily="18" charset="0"/>
                <a:cs typeface="Times New Roman" panose="02020603050405020304" pitchFamily="18" charset="0"/>
              </a:rPr>
              <a:t>Eradicating Income Poverty is not Sufficient</a:t>
            </a:r>
            <a:endParaRPr lang="en-GB" sz="3400" b="1" dirty="0">
              <a:solidFill>
                <a:srgbClr val="0033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00034" y="5500702"/>
            <a:ext cx="8280254" cy="1261884"/>
          </a:xfrm>
          <a:prstGeom prst="rect">
            <a:avLst/>
          </a:prstGeom>
          <a:noFill/>
        </p:spPr>
        <p:txBody>
          <a:bodyPr wrap="square" rtlCol="0">
            <a:spAutoFit/>
          </a:bodyPr>
          <a:lstStyle/>
          <a:p>
            <a:pPr algn="just"/>
            <a:r>
              <a:rPr lang="en-US" sz="2800" dirty="0" smtClean="0">
                <a:solidFill>
                  <a:srgbClr val="003300"/>
                </a:solidFill>
                <a:latin typeface="Times New Roman" panose="02020603050405020304" pitchFamily="18" charset="0"/>
                <a:cs typeface="Times New Roman" panose="02020603050405020304" pitchFamily="18" charset="0"/>
              </a:rPr>
              <a:t>Reduction in income poverty does not reduce other </a:t>
            </a:r>
            <a:r>
              <a:rPr lang="en-US" sz="2800" b="1" dirty="0" smtClean="0">
                <a:solidFill>
                  <a:srgbClr val="003300"/>
                </a:solidFill>
                <a:latin typeface="Times New Roman" panose="02020603050405020304" pitchFamily="18" charset="0"/>
                <a:cs typeface="Times New Roman" panose="02020603050405020304" pitchFamily="18" charset="0"/>
              </a:rPr>
              <a:t>MDG deprivations </a:t>
            </a:r>
            <a:r>
              <a:rPr lang="en-US" sz="2800" dirty="0" smtClean="0">
                <a:solidFill>
                  <a:srgbClr val="003300"/>
                </a:solidFill>
                <a:latin typeface="Times New Roman" panose="02020603050405020304" pitchFamily="18" charset="0"/>
                <a:cs typeface="Times New Roman" panose="02020603050405020304" pitchFamily="18" charset="0"/>
              </a:rPr>
              <a:t>automatically</a:t>
            </a:r>
            <a:r>
              <a:rPr lang="en-US" sz="2800" dirty="0" smtClean="0">
                <a:solidFill>
                  <a:srgbClr val="003300"/>
                </a:solidFill>
                <a:latin typeface="Times New Roman" panose="02020603050405020304" pitchFamily="18" charset="0"/>
                <a:cs typeface="Times New Roman" panose="02020603050405020304" pitchFamily="18" charset="0"/>
              </a:rPr>
              <a:t>. </a:t>
            </a:r>
            <a:r>
              <a:rPr lang="en-US" sz="2800" i="1" dirty="0" smtClean="0">
                <a:solidFill>
                  <a:srgbClr val="003300"/>
                </a:solidFill>
                <a:latin typeface="Times New Roman" panose="02020603050405020304" pitchFamily="18" charset="0"/>
                <a:cs typeface="Times New Roman" panose="02020603050405020304" pitchFamily="18" charset="0"/>
              </a:rPr>
              <a:t>	</a:t>
            </a:r>
            <a:endParaRPr lang="tr-TR" sz="2800" i="1" dirty="0" smtClean="0">
              <a:solidFill>
                <a:srgbClr val="003300"/>
              </a:solidFill>
              <a:latin typeface="Times New Roman" panose="02020603050405020304" pitchFamily="18" charset="0"/>
              <a:cs typeface="Times New Roman" panose="02020603050405020304" pitchFamily="18" charset="0"/>
            </a:endParaRPr>
          </a:p>
          <a:p>
            <a:r>
              <a:rPr lang="en-US" sz="2000" i="1" u="sng" dirty="0" smtClean="0">
                <a:solidFill>
                  <a:srgbClr val="003300"/>
                </a:solidFill>
              </a:rPr>
              <a:t>Source</a:t>
            </a:r>
            <a:r>
              <a:rPr lang="en-US" sz="2000" i="1" dirty="0" smtClean="0">
                <a:solidFill>
                  <a:srgbClr val="003300"/>
                </a:solidFill>
              </a:rPr>
              <a:t>: World Bank Data &amp; Global </a:t>
            </a:r>
            <a:r>
              <a:rPr lang="en-US" sz="2000" i="1" dirty="0" smtClean="0">
                <a:solidFill>
                  <a:srgbClr val="003300"/>
                </a:solidFill>
              </a:rPr>
              <a:t>Monitoring </a:t>
            </a:r>
            <a:r>
              <a:rPr lang="en-US" sz="2000" i="1" dirty="0" smtClean="0">
                <a:solidFill>
                  <a:srgbClr val="003300"/>
                </a:solidFill>
              </a:rPr>
              <a:t>Report Progress Status, 2013</a:t>
            </a:r>
            <a:endParaRPr lang="en-GB" sz="2000" dirty="0">
              <a:solidFill>
                <a:srgbClr val="003300"/>
              </a:solidFill>
            </a:endParaRPr>
          </a:p>
        </p:txBody>
      </p:sp>
      <p:pic>
        <p:nvPicPr>
          <p:cNvPr id="160772" name="Picture 4"/>
          <p:cNvPicPr>
            <a:picLocks noChangeAspect="1" noChangeArrowheads="1"/>
          </p:cNvPicPr>
          <p:nvPr/>
        </p:nvPicPr>
        <p:blipFill>
          <a:blip r:embed="rId3" cstate="print"/>
          <a:srcRect/>
          <a:stretch>
            <a:fillRect/>
          </a:stretch>
        </p:blipFill>
        <p:spPr bwMode="auto">
          <a:xfrm>
            <a:off x="500034" y="1071546"/>
            <a:ext cx="8280254" cy="4432663"/>
          </a:xfrm>
          <a:prstGeom prst="rect">
            <a:avLst/>
          </a:prstGeom>
          <a:noFill/>
          <a:ln w="9525">
            <a:noFill/>
            <a:miter lim="800000"/>
            <a:headEnd/>
            <a:tailEnd/>
          </a:ln>
          <a:effectLst/>
        </p:spPr>
      </p:pic>
      <p:sp>
        <p:nvSpPr>
          <p:cNvPr id="3" name="TextBox 2"/>
          <p:cNvSpPr txBox="1"/>
          <p:nvPr/>
        </p:nvSpPr>
        <p:spPr>
          <a:xfrm>
            <a:off x="1547664" y="4437112"/>
            <a:ext cx="792088" cy="276999"/>
          </a:xfrm>
          <a:prstGeom prst="rect">
            <a:avLst/>
          </a:prstGeom>
          <a:noFill/>
        </p:spPr>
        <p:txBody>
          <a:bodyPr wrap="square" rtlCol="0">
            <a:spAutoFit/>
          </a:bodyPr>
          <a:lstStyle/>
          <a:p>
            <a:r>
              <a:rPr lang="en-US" sz="1200" dirty="0" smtClean="0"/>
              <a:t>$1.25/day</a:t>
            </a:r>
            <a:endParaRPr lang="en-GB" dirty="0"/>
          </a:p>
        </p:txBody>
      </p:sp>
    </p:spTree>
    <p:extLst>
      <p:ext uri="{BB962C8B-B14F-4D97-AF65-F5344CB8AC3E}">
        <p14:creationId xmlns:p14="http://schemas.microsoft.com/office/powerpoint/2010/main" val="544449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a:solidFill>
            <a:schemeClr val="accent5"/>
          </a:solidFill>
        </p:spPr>
        <p:txBody>
          <a:bodyPr/>
          <a:lstStyle/>
          <a:p>
            <a:r>
              <a:rPr lang="en-US" sz="3600" b="1" dirty="0" smtClean="0">
                <a:solidFill>
                  <a:srgbClr val="003300"/>
                </a:solidFill>
                <a:latin typeface="Times New Roman" panose="02020603050405020304" pitchFamily="18" charset="0"/>
                <a:cs typeface="Times New Roman" panose="02020603050405020304" pitchFamily="18" charset="0"/>
              </a:rPr>
              <a:t>MDG Dashboards</a:t>
            </a:r>
            <a:endParaRPr lang="en-GB" sz="4000" b="1" dirty="0">
              <a:solidFill>
                <a:srgbClr val="0033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79512" y="1052736"/>
            <a:ext cx="8877660" cy="5472608"/>
          </a:xfrm>
        </p:spPr>
        <p:txBody>
          <a:bodyPr/>
          <a:lstStyle/>
          <a:p>
            <a:pPr>
              <a:buNone/>
            </a:pPr>
            <a:r>
              <a:rPr lang="en-GB" sz="2800" dirty="0" smtClean="0">
                <a:solidFill>
                  <a:srgbClr val="003300"/>
                </a:solidFill>
                <a:latin typeface="Times New Roman" panose="02020603050405020304" pitchFamily="18" charset="0"/>
                <a:cs typeface="Times New Roman" panose="02020603050405020304" pitchFamily="18" charset="0"/>
              </a:rPr>
              <a:t>Millennium Development Goals (UN, 2000): </a:t>
            </a:r>
            <a:endParaRPr lang="tr-TR" sz="2800" dirty="0" smtClean="0">
              <a:solidFill>
                <a:srgbClr val="003300"/>
              </a:solidFill>
              <a:latin typeface="Times New Roman" panose="02020603050405020304" pitchFamily="18" charset="0"/>
              <a:cs typeface="Times New Roman" panose="02020603050405020304" pitchFamily="18" charset="0"/>
            </a:endParaRPr>
          </a:p>
          <a:p>
            <a:pPr>
              <a:buNone/>
            </a:pPr>
            <a:r>
              <a:rPr lang="en-GB" sz="2800" dirty="0" smtClean="0">
                <a:solidFill>
                  <a:srgbClr val="003300"/>
                </a:solidFill>
                <a:latin typeface="Times New Roman" panose="02020603050405020304" pitchFamily="18" charset="0"/>
                <a:cs typeface="Times New Roman" panose="02020603050405020304" pitchFamily="18" charset="0"/>
              </a:rPr>
              <a:t>48 </a:t>
            </a:r>
            <a:r>
              <a:rPr lang="en-GB" sz="2800" dirty="0" smtClean="0">
                <a:solidFill>
                  <a:srgbClr val="003300"/>
                </a:solidFill>
                <a:latin typeface="Times New Roman" panose="02020603050405020304" pitchFamily="18" charset="0"/>
                <a:cs typeface="Times New Roman" panose="02020603050405020304" pitchFamily="18" charset="0"/>
              </a:rPr>
              <a:t>indicators to monitor 18 targets to achieve the 8 goals</a:t>
            </a:r>
            <a:endParaRPr lang="en-US" sz="2800" dirty="0" smtClean="0">
              <a:solidFill>
                <a:srgbClr val="003300"/>
              </a:solidFill>
              <a:latin typeface="Times New Roman" panose="02020603050405020304" pitchFamily="18" charset="0"/>
              <a:cs typeface="Times New Roman" panose="02020603050405020304" pitchFamily="18" charset="0"/>
            </a:endParaRPr>
          </a:p>
          <a:p>
            <a:endParaRPr lang="en-GB" sz="2800" dirty="0">
              <a:solidFill>
                <a:srgbClr val="003300"/>
              </a:solidFill>
            </a:endParaRPr>
          </a:p>
        </p:txBody>
      </p:sp>
      <p:pic>
        <p:nvPicPr>
          <p:cNvPr id="4" name="Content Placeholder 4" descr="dashboard.jpg"/>
          <p:cNvPicPr>
            <a:picLocks noChangeAspect="1"/>
          </p:cNvPicPr>
          <p:nvPr/>
        </p:nvPicPr>
        <p:blipFill>
          <a:blip r:embed="rId2" cstate="print"/>
          <a:stretch>
            <a:fillRect/>
          </a:stretch>
        </p:blipFill>
        <p:spPr bwMode="auto">
          <a:xfrm>
            <a:off x="3357554" y="2786058"/>
            <a:ext cx="2595629" cy="1944216"/>
          </a:xfrm>
          <a:prstGeom prst="rect">
            <a:avLst/>
          </a:prstGeom>
          <a:noFill/>
          <a:ln w="9525">
            <a:noFill/>
            <a:miter lim="800000"/>
            <a:headEnd/>
            <a:tailEnd/>
          </a:ln>
        </p:spPr>
      </p:pic>
      <p:sp>
        <p:nvSpPr>
          <p:cNvPr id="5" name="Rectangle 4"/>
          <p:cNvSpPr/>
          <p:nvPr/>
        </p:nvSpPr>
        <p:spPr>
          <a:xfrm>
            <a:off x="-177606" y="2256767"/>
            <a:ext cx="3491880" cy="707886"/>
          </a:xfrm>
          <a:prstGeom prst="rect">
            <a:avLst/>
          </a:prstGeom>
        </p:spPr>
        <p:txBody>
          <a:bodyPr wrap="square">
            <a:spAutoFit/>
          </a:bodyPr>
          <a:lstStyle/>
          <a:p>
            <a:pPr lvl="1"/>
            <a:r>
              <a:rPr lang="en-GB" sz="2000" dirty="0" smtClean="0">
                <a:solidFill>
                  <a:srgbClr val="003300"/>
                </a:solidFill>
                <a:latin typeface="Times New Roman" panose="02020603050405020304" pitchFamily="18" charset="0"/>
                <a:cs typeface="Times New Roman" panose="02020603050405020304" pitchFamily="18" charset="0"/>
              </a:rPr>
              <a:t>Proportion of population </a:t>
            </a:r>
          </a:p>
          <a:p>
            <a:pPr lvl="1"/>
            <a:r>
              <a:rPr lang="en-GB" sz="2000" dirty="0" smtClean="0">
                <a:solidFill>
                  <a:srgbClr val="003300"/>
                </a:solidFill>
                <a:latin typeface="Times New Roman" panose="02020603050405020304" pitchFamily="18" charset="0"/>
                <a:cs typeface="Times New Roman" panose="02020603050405020304" pitchFamily="18" charset="0"/>
              </a:rPr>
              <a:t>below $1 (PPP)/day</a:t>
            </a:r>
          </a:p>
        </p:txBody>
      </p:sp>
      <p:sp>
        <p:nvSpPr>
          <p:cNvPr id="6" name="Rectangle 5"/>
          <p:cNvSpPr/>
          <p:nvPr/>
        </p:nvSpPr>
        <p:spPr>
          <a:xfrm>
            <a:off x="5903640" y="4857760"/>
            <a:ext cx="3240360" cy="1015663"/>
          </a:xfrm>
          <a:prstGeom prst="rect">
            <a:avLst/>
          </a:prstGeom>
        </p:spPr>
        <p:txBody>
          <a:bodyPr wrap="square">
            <a:spAutoFit/>
          </a:bodyPr>
          <a:lstStyle/>
          <a:p>
            <a:pPr lvl="1" algn="ctr"/>
            <a:r>
              <a:rPr lang="en-GB" sz="2000" dirty="0" smtClean="0">
                <a:solidFill>
                  <a:srgbClr val="003300"/>
                </a:solidFill>
                <a:latin typeface="Times New Roman" panose="02020603050405020304" pitchFamily="18" charset="0"/>
                <a:cs typeface="Times New Roman" panose="02020603050405020304" pitchFamily="18" charset="0"/>
              </a:rPr>
              <a:t>Prevalence of underweight children under 5 years of </a:t>
            </a:r>
            <a:r>
              <a:rPr lang="en-GB" sz="1600" dirty="0" smtClean="0">
                <a:solidFill>
                  <a:srgbClr val="003300"/>
                </a:solidFill>
              </a:rPr>
              <a:t>age</a:t>
            </a:r>
          </a:p>
        </p:txBody>
      </p:sp>
      <p:cxnSp>
        <p:nvCxnSpPr>
          <p:cNvPr id="7" name="Straight Arrow Connector 6"/>
          <p:cNvCxnSpPr/>
          <p:nvPr/>
        </p:nvCxnSpPr>
        <p:spPr bwMode="auto">
          <a:xfrm flipV="1">
            <a:off x="2571736" y="3643314"/>
            <a:ext cx="1214448" cy="214314"/>
          </a:xfrm>
          <a:prstGeom prst="straightConnector1">
            <a:avLst/>
          </a:prstGeom>
          <a:noFill/>
          <a:ln w="38100" cap="flat" cmpd="sng" algn="ctr">
            <a:solidFill>
              <a:srgbClr val="FF0000"/>
            </a:solidFill>
            <a:prstDash val="solid"/>
            <a:round/>
            <a:headEnd type="none" w="med" len="med"/>
            <a:tailEnd type="arrow"/>
          </a:ln>
          <a:effectLst/>
        </p:spPr>
      </p:cxnSp>
      <p:cxnSp>
        <p:nvCxnSpPr>
          <p:cNvPr id="8" name="Straight Arrow Connector 7"/>
          <p:cNvCxnSpPr/>
          <p:nvPr/>
        </p:nvCxnSpPr>
        <p:spPr bwMode="auto">
          <a:xfrm rot="10800000">
            <a:off x="5357818" y="4071942"/>
            <a:ext cx="1287760" cy="785984"/>
          </a:xfrm>
          <a:prstGeom prst="straightConnector1">
            <a:avLst/>
          </a:prstGeom>
          <a:noFill/>
          <a:ln w="38100" cap="flat" cmpd="sng" algn="ctr">
            <a:solidFill>
              <a:srgbClr val="FF0000"/>
            </a:solidFill>
            <a:prstDash val="solid"/>
            <a:round/>
            <a:headEnd type="none" w="med" len="med"/>
            <a:tailEnd type="arrow"/>
          </a:ln>
          <a:effectLst/>
        </p:spPr>
      </p:cxnSp>
      <p:sp>
        <p:nvSpPr>
          <p:cNvPr id="9" name="Rectangle 8"/>
          <p:cNvSpPr/>
          <p:nvPr/>
        </p:nvSpPr>
        <p:spPr>
          <a:xfrm>
            <a:off x="285720" y="4211805"/>
            <a:ext cx="2952328" cy="707886"/>
          </a:xfrm>
          <a:prstGeom prst="rect">
            <a:avLst/>
          </a:prstGeom>
        </p:spPr>
        <p:txBody>
          <a:bodyPr wrap="square">
            <a:spAutoFit/>
          </a:bodyPr>
          <a:lstStyle/>
          <a:p>
            <a:pPr lvl="1" algn="ctr"/>
            <a:r>
              <a:rPr lang="en-GB" sz="2000" dirty="0" smtClean="0">
                <a:solidFill>
                  <a:srgbClr val="003300"/>
                </a:solidFill>
                <a:latin typeface="Times New Roman" panose="02020603050405020304" pitchFamily="18" charset="0"/>
                <a:cs typeface="Times New Roman" panose="02020603050405020304" pitchFamily="18" charset="0"/>
              </a:rPr>
              <a:t>Net enrolment ratio </a:t>
            </a:r>
          </a:p>
          <a:p>
            <a:pPr lvl="1" algn="ctr"/>
            <a:r>
              <a:rPr lang="en-GB" sz="2000" dirty="0" smtClean="0">
                <a:solidFill>
                  <a:srgbClr val="003300"/>
                </a:solidFill>
                <a:latin typeface="Times New Roman" panose="02020603050405020304" pitchFamily="18" charset="0"/>
                <a:cs typeface="Times New Roman" panose="02020603050405020304" pitchFamily="18" charset="0"/>
              </a:rPr>
              <a:t>in primary education</a:t>
            </a:r>
          </a:p>
        </p:txBody>
      </p:sp>
      <p:sp>
        <p:nvSpPr>
          <p:cNvPr id="10" name="Rectangle 9"/>
          <p:cNvSpPr/>
          <p:nvPr/>
        </p:nvSpPr>
        <p:spPr>
          <a:xfrm>
            <a:off x="5801337" y="2195725"/>
            <a:ext cx="3384376" cy="707886"/>
          </a:xfrm>
          <a:prstGeom prst="rect">
            <a:avLst/>
          </a:prstGeom>
        </p:spPr>
        <p:txBody>
          <a:bodyPr wrap="square">
            <a:spAutoFit/>
          </a:bodyPr>
          <a:lstStyle/>
          <a:p>
            <a:pPr lvl="1" algn="ctr"/>
            <a:r>
              <a:rPr lang="en-GB" sz="2000" dirty="0" smtClean="0">
                <a:solidFill>
                  <a:srgbClr val="003300"/>
                </a:solidFill>
                <a:latin typeface="Times New Roman" panose="02020603050405020304" pitchFamily="18" charset="0"/>
                <a:cs typeface="Times New Roman" panose="02020603050405020304" pitchFamily="18" charset="0"/>
              </a:rPr>
              <a:t>Literacy rate of 15-24 years-old</a:t>
            </a:r>
          </a:p>
        </p:txBody>
      </p:sp>
      <p:cxnSp>
        <p:nvCxnSpPr>
          <p:cNvPr id="11" name="Straight Arrow Connector 10"/>
          <p:cNvCxnSpPr/>
          <p:nvPr/>
        </p:nvCxnSpPr>
        <p:spPr bwMode="auto">
          <a:xfrm flipV="1">
            <a:off x="2857488" y="4071942"/>
            <a:ext cx="1143008" cy="650352"/>
          </a:xfrm>
          <a:prstGeom prst="straightConnector1">
            <a:avLst/>
          </a:prstGeom>
          <a:noFill/>
          <a:ln w="38100" cap="flat" cmpd="sng" algn="ctr">
            <a:solidFill>
              <a:srgbClr val="FF0000"/>
            </a:solidFill>
            <a:prstDash val="solid"/>
            <a:round/>
            <a:headEnd type="none" w="med" len="med"/>
            <a:tailEnd type="arrow"/>
          </a:ln>
          <a:effectLst/>
        </p:spPr>
      </p:cxnSp>
      <p:cxnSp>
        <p:nvCxnSpPr>
          <p:cNvPr id="12" name="Straight Arrow Connector 11"/>
          <p:cNvCxnSpPr/>
          <p:nvPr/>
        </p:nvCxnSpPr>
        <p:spPr bwMode="auto">
          <a:xfrm rot="10800000" flipV="1">
            <a:off x="5572132" y="2714620"/>
            <a:ext cx="857256" cy="357190"/>
          </a:xfrm>
          <a:prstGeom prst="straightConnector1">
            <a:avLst/>
          </a:prstGeom>
          <a:noFill/>
          <a:ln w="38100" cap="flat" cmpd="sng" algn="ctr">
            <a:solidFill>
              <a:srgbClr val="FF0000"/>
            </a:solidFill>
            <a:prstDash val="solid"/>
            <a:round/>
            <a:headEnd type="none" w="med" len="med"/>
            <a:tailEnd type="arrow"/>
          </a:ln>
          <a:effectLst/>
        </p:spPr>
      </p:cxnSp>
      <p:sp>
        <p:nvSpPr>
          <p:cNvPr id="13" name="Rectangle 12"/>
          <p:cNvSpPr/>
          <p:nvPr/>
        </p:nvSpPr>
        <p:spPr>
          <a:xfrm>
            <a:off x="38418" y="3071810"/>
            <a:ext cx="3199630" cy="1015663"/>
          </a:xfrm>
          <a:prstGeom prst="rect">
            <a:avLst/>
          </a:prstGeom>
        </p:spPr>
        <p:txBody>
          <a:bodyPr wrap="square">
            <a:spAutoFit/>
          </a:bodyPr>
          <a:lstStyle/>
          <a:p>
            <a:pPr lvl="1"/>
            <a:r>
              <a:rPr lang="en-GB" sz="2000" dirty="0" smtClean="0">
                <a:solidFill>
                  <a:srgbClr val="003300"/>
                </a:solidFill>
                <a:latin typeface="Times New Roman" panose="02020603050405020304" pitchFamily="18" charset="0"/>
                <a:cs typeface="Times New Roman" panose="02020603050405020304" pitchFamily="18" charset="0"/>
              </a:rPr>
              <a:t>Share of women in wage employment in the non-agricultural sector</a:t>
            </a:r>
          </a:p>
        </p:txBody>
      </p:sp>
      <p:sp>
        <p:nvSpPr>
          <p:cNvPr id="14" name="Rectangle 13"/>
          <p:cNvSpPr/>
          <p:nvPr/>
        </p:nvSpPr>
        <p:spPr>
          <a:xfrm>
            <a:off x="3238048" y="5500702"/>
            <a:ext cx="2852960" cy="1015663"/>
          </a:xfrm>
          <a:prstGeom prst="rect">
            <a:avLst/>
          </a:prstGeom>
        </p:spPr>
        <p:txBody>
          <a:bodyPr wrap="square">
            <a:spAutoFit/>
          </a:bodyPr>
          <a:lstStyle/>
          <a:p>
            <a:pPr lvl="1"/>
            <a:r>
              <a:rPr lang="en-GB" sz="2000" dirty="0" smtClean="0">
                <a:solidFill>
                  <a:srgbClr val="003300"/>
                </a:solidFill>
              </a:rPr>
              <a:t>Proportion of seats held by women in national parliament</a:t>
            </a:r>
          </a:p>
        </p:txBody>
      </p:sp>
      <p:sp>
        <p:nvSpPr>
          <p:cNvPr id="15" name="Rectangle 14"/>
          <p:cNvSpPr/>
          <p:nvPr/>
        </p:nvSpPr>
        <p:spPr>
          <a:xfrm>
            <a:off x="6643702" y="2857496"/>
            <a:ext cx="2358008" cy="707886"/>
          </a:xfrm>
          <a:prstGeom prst="rect">
            <a:avLst/>
          </a:prstGeom>
        </p:spPr>
        <p:txBody>
          <a:bodyPr wrap="square">
            <a:spAutoFit/>
          </a:bodyPr>
          <a:lstStyle/>
          <a:p>
            <a:pPr lvl="1"/>
            <a:r>
              <a:rPr lang="en-GB" sz="2000" dirty="0" smtClean="0">
                <a:solidFill>
                  <a:srgbClr val="003300"/>
                </a:solidFill>
                <a:latin typeface="Times New Roman" panose="02020603050405020304" pitchFamily="18" charset="0"/>
                <a:cs typeface="Times New Roman" panose="02020603050405020304" pitchFamily="18" charset="0"/>
              </a:rPr>
              <a:t>Maternal mortality ratio</a:t>
            </a:r>
          </a:p>
        </p:txBody>
      </p:sp>
      <p:sp>
        <p:nvSpPr>
          <p:cNvPr id="16" name="Rectangle 15"/>
          <p:cNvSpPr/>
          <p:nvPr/>
        </p:nvSpPr>
        <p:spPr>
          <a:xfrm>
            <a:off x="6143636" y="3500438"/>
            <a:ext cx="3225563" cy="400110"/>
          </a:xfrm>
          <a:prstGeom prst="rect">
            <a:avLst/>
          </a:prstGeom>
        </p:spPr>
        <p:txBody>
          <a:bodyPr wrap="none">
            <a:spAutoFit/>
          </a:bodyPr>
          <a:lstStyle/>
          <a:p>
            <a:pPr lvl="1"/>
            <a:r>
              <a:rPr lang="en-GB" sz="2000" dirty="0" smtClean="0">
                <a:solidFill>
                  <a:srgbClr val="003300"/>
                </a:solidFill>
              </a:rPr>
              <a:t>Under five mortality rate</a:t>
            </a:r>
            <a:endParaRPr lang="en-GB" sz="2000" dirty="0">
              <a:solidFill>
                <a:srgbClr val="003300"/>
              </a:solidFill>
            </a:endParaRPr>
          </a:p>
        </p:txBody>
      </p:sp>
      <p:cxnSp>
        <p:nvCxnSpPr>
          <p:cNvPr id="17" name="Straight Arrow Connector 16"/>
          <p:cNvCxnSpPr/>
          <p:nvPr/>
        </p:nvCxnSpPr>
        <p:spPr bwMode="auto">
          <a:xfrm flipV="1">
            <a:off x="4857752" y="4429132"/>
            <a:ext cx="0" cy="1152128"/>
          </a:xfrm>
          <a:prstGeom prst="straightConnector1">
            <a:avLst/>
          </a:prstGeom>
          <a:noFill/>
          <a:ln w="38100" cap="flat" cmpd="sng" algn="ctr">
            <a:solidFill>
              <a:srgbClr val="FF0000"/>
            </a:solidFill>
            <a:prstDash val="solid"/>
            <a:round/>
            <a:headEnd type="none" w="med" len="med"/>
            <a:tailEnd type="arrow"/>
          </a:ln>
          <a:effectLst/>
        </p:spPr>
      </p:cxnSp>
      <p:cxnSp>
        <p:nvCxnSpPr>
          <p:cNvPr id="18" name="Straight Arrow Connector 17"/>
          <p:cNvCxnSpPr/>
          <p:nvPr/>
        </p:nvCxnSpPr>
        <p:spPr bwMode="auto">
          <a:xfrm rot="10800000">
            <a:off x="5572132" y="3571876"/>
            <a:ext cx="997448" cy="73026"/>
          </a:xfrm>
          <a:prstGeom prst="straightConnector1">
            <a:avLst/>
          </a:prstGeom>
          <a:noFill/>
          <a:ln w="38100" cap="flat" cmpd="sng" algn="ctr">
            <a:solidFill>
              <a:srgbClr val="FF0000"/>
            </a:solidFill>
            <a:prstDash val="solid"/>
            <a:round/>
            <a:headEnd type="none" w="med" len="med"/>
            <a:tailEnd type="arrow"/>
          </a:ln>
          <a:effectLst/>
        </p:spPr>
      </p:cxnSp>
      <p:cxnSp>
        <p:nvCxnSpPr>
          <p:cNvPr id="19" name="Straight Arrow Connector 18"/>
          <p:cNvCxnSpPr/>
          <p:nvPr/>
        </p:nvCxnSpPr>
        <p:spPr bwMode="auto">
          <a:xfrm rot="10800000" flipV="1">
            <a:off x="5572132" y="3143248"/>
            <a:ext cx="1502074" cy="214314"/>
          </a:xfrm>
          <a:prstGeom prst="straightConnector1">
            <a:avLst/>
          </a:prstGeom>
          <a:noFill/>
          <a:ln w="38100" cap="flat" cmpd="sng" algn="ctr">
            <a:solidFill>
              <a:srgbClr val="FF0000"/>
            </a:solidFill>
            <a:prstDash val="solid"/>
            <a:round/>
            <a:headEnd type="none" w="med" len="med"/>
            <a:tailEnd type="arrow"/>
          </a:ln>
          <a:effectLst/>
        </p:spPr>
      </p:cxnSp>
      <p:cxnSp>
        <p:nvCxnSpPr>
          <p:cNvPr id="20" name="Straight Arrow Connector 19"/>
          <p:cNvCxnSpPr/>
          <p:nvPr/>
        </p:nvCxnSpPr>
        <p:spPr bwMode="auto">
          <a:xfrm>
            <a:off x="2285984" y="2928934"/>
            <a:ext cx="1428760" cy="71438"/>
          </a:xfrm>
          <a:prstGeom prst="straightConnector1">
            <a:avLst/>
          </a:prstGeom>
          <a:noFill/>
          <a:ln w="38100" cap="flat" cmpd="sng" algn="ctr">
            <a:solidFill>
              <a:srgbClr val="FF0000"/>
            </a:solidFill>
            <a:prstDash val="solid"/>
            <a:round/>
            <a:headEnd type="none" w="med" len="med"/>
            <a:tailEnd type="arrow"/>
          </a:ln>
          <a:effectLst/>
        </p:spPr>
      </p:cxnSp>
      <p:sp>
        <p:nvSpPr>
          <p:cNvPr id="21" name="Rectangle 20"/>
          <p:cNvSpPr/>
          <p:nvPr/>
        </p:nvSpPr>
        <p:spPr>
          <a:xfrm>
            <a:off x="5917314" y="5812131"/>
            <a:ext cx="3084395" cy="707886"/>
          </a:xfrm>
          <a:prstGeom prst="rect">
            <a:avLst/>
          </a:prstGeom>
        </p:spPr>
        <p:txBody>
          <a:bodyPr wrap="square">
            <a:spAutoFit/>
          </a:bodyPr>
          <a:lstStyle/>
          <a:p>
            <a:pPr lvl="1"/>
            <a:r>
              <a:rPr lang="en-GB" sz="2000" dirty="0" smtClean="0">
                <a:solidFill>
                  <a:srgbClr val="003300"/>
                </a:solidFill>
              </a:rPr>
              <a:t>Prevalence of deaths associated with malaria</a:t>
            </a:r>
          </a:p>
        </p:txBody>
      </p:sp>
      <p:sp>
        <p:nvSpPr>
          <p:cNvPr id="22" name="Rectangle 21"/>
          <p:cNvSpPr/>
          <p:nvPr/>
        </p:nvSpPr>
        <p:spPr>
          <a:xfrm>
            <a:off x="179512" y="5072074"/>
            <a:ext cx="4458764" cy="707886"/>
          </a:xfrm>
          <a:prstGeom prst="rect">
            <a:avLst/>
          </a:prstGeom>
        </p:spPr>
        <p:txBody>
          <a:bodyPr wrap="square">
            <a:spAutoFit/>
          </a:bodyPr>
          <a:lstStyle/>
          <a:p>
            <a:pPr lvl="1"/>
            <a:r>
              <a:rPr lang="en-GB" sz="2000" dirty="0" smtClean="0">
                <a:solidFill>
                  <a:srgbClr val="003300"/>
                </a:solidFill>
                <a:latin typeface="Times New Roman" panose="02020603050405020304" pitchFamily="18" charset="0"/>
                <a:cs typeface="Times New Roman" panose="02020603050405020304" pitchFamily="18" charset="0"/>
              </a:rPr>
              <a:t>Proportion of tuberculosis cases detected and cured under DOTS</a:t>
            </a:r>
          </a:p>
        </p:txBody>
      </p:sp>
      <p:cxnSp>
        <p:nvCxnSpPr>
          <p:cNvPr id="23" name="Straight Arrow Connector 22"/>
          <p:cNvCxnSpPr/>
          <p:nvPr/>
        </p:nvCxnSpPr>
        <p:spPr bwMode="auto">
          <a:xfrm rot="5400000" flipH="1" flipV="1">
            <a:off x="3500062" y="4429500"/>
            <a:ext cx="715116" cy="714380"/>
          </a:xfrm>
          <a:prstGeom prst="straightConnector1">
            <a:avLst/>
          </a:prstGeom>
          <a:noFill/>
          <a:ln w="38100" cap="flat" cmpd="sng" algn="ctr">
            <a:solidFill>
              <a:srgbClr val="FF0000"/>
            </a:solidFill>
            <a:prstDash val="solid"/>
            <a:round/>
            <a:headEnd type="none" w="med" len="med"/>
            <a:tailEnd type="arrow"/>
          </a:ln>
          <a:effectLst/>
        </p:spPr>
      </p:cxnSp>
      <p:cxnSp>
        <p:nvCxnSpPr>
          <p:cNvPr id="24" name="Straight Arrow Connector 23"/>
          <p:cNvCxnSpPr/>
          <p:nvPr/>
        </p:nvCxnSpPr>
        <p:spPr bwMode="auto">
          <a:xfrm rot="16200000" flipV="1">
            <a:off x="5032357" y="4468841"/>
            <a:ext cx="1588166" cy="1365872"/>
          </a:xfrm>
          <a:prstGeom prst="straightConnector1">
            <a:avLst/>
          </a:prstGeom>
          <a:noFill/>
          <a:ln w="38100" cap="flat" cmpd="sng" algn="ctr">
            <a:solidFill>
              <a:srgbClr val="FF0000"/>
            </a:solidFill>
            <a:prstDash val="solid"/>
            <a:round/>
            <a:headEnd type="none" w="med" len="med"/>
            <a:tailEnd type="arrow"/>
          </a:ln>
          <a:effectLst/>
        </p:spPr>
      </p:cxnSp>
      <p:cxnSp>
        <p:nvCxnSpPr>
          <p:cNvPr id="25" name="Straight Arrow Connector 24"/>
          <p:cNvCxnSpPr/>
          <p:nvPr/>
        </p:nvCxnSpPr>
        <p:spPr bwMode="auto">
          <a:xfrm rot="10800000">
            <a:off x="5500694" y="3857628"/>
            <a:ext cx="1582466" cy="288602"/>
          </a:xfrm>
          <a:prstGeom prst="straightConnector1">
            <a:avLst/>
          </a:prstGeom>
          <a:noFill/>
          <a:ln w="38100" cap="flat" cmpd="sng" algn="ctr">
            <a:solidFill>
              <a:srgbClr val="FF0000"/>
            </a:solidFill>
            <a:prstDash val="solid"/>
            <a:round/>
            <a:headEnd type="none" w="med" len="med"/>
            <a:tailEnd type="arrow"/>
          </a:ln>
          <a:effectLst/>
        </p:spPr>
      </p:cxnSp>
      <p:sp>
        <p:nvSpPr>
          <p:cNvPr id="26" name="Rectangle 25"/>
          <p:cNvSpPr/>
          <p:nvPr/>
        </p:nvSpPr>
        <p:spPr>
          <a:xfrm>
            <a:off x="6442525" y="3889286"/>
            <a:ext cx="2627784" cy="1015663"/>
          </a:xfrm>
          <a:prstGeom prst="rect">
            <a:avLst/>
          </a:prstGeom>
        </p:spPr>
        <p:txBody>
          <a:bodyPr wrap="square">
            <a:spAutoFit/>
          </a:bodyPr>
          <a:lstStyle/>
          <a:p>
            <a:pPr lvl="1" algn="ctr"/>
            <a:r>
              <a:rPr lang="en-GB" sz="2000" dirty="0" smtClean="0">
                <a:solidFill>
                  <a:srgbClr val="003300"/>
                </a:solidFill>
              </a:rPr>
              <a:t>Proportion of births attended by skilled personnel</a:t>
            </a:r>
          </a:p>
        </p:txBody>
      </p:sp>
    </p:spTree>
    <p:extLst>
      <p:ext uri="{BB962C8B-B14F-4D97-AF65-F5344CB8AC3E}">
        <p14:creationId xmlns:p14="http://schemas.microsoft.com/office/powerpoint/2010/main" val="33233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100"/>
                                  </p:stCondLst>
                                  <p:childTnLst>
                                    <p:set>
                                      <p:cBhvr>
                                        <p:cTn id="13" dur="1" fill="hold">
                                          <p:stCondLst>
                                            <p:cond delay="0"/>
                                          </p:stCondLst>
                                        </p:cTn>
                                        <p:tgtEl>
                                          <p:spTgt spid="7"/>
                                        </p:tgtEl>
                                        <p:attrNameLst>
                                          <p:attrName>style.visibility</p:attrName>
                                        </p:attrNameLst>
                                      </p:cBhvr>
                                      <p:to>
                                        <p:strVal val="visible"/>
                                      </p:to>
                                    </p:set>
                                  </p:childTnLst>
                                </p:cTn>
                              </p:par>
                            </p:childTnLst>
                          </p:cTn>
                        </p:par>
                        <p:par>
                          <p:cTn id="14" fill="hold">
                            <p:stCondLst>
                              <p:cond delay="600"/>
                            </p:stCondLst>
                            <p:childTnLst>
                              <p:par>
                                <p:cTn id="15" presetID="1" presetClass="entr" presetSubtype="0" fill="hold" grpId="0" nodeType="afterEffect">
                                  <p:stCondLst>
                                    <p:cond delay="100"/>
                                  </p:stCondLst>
                                  <p:childTnLst>
                                    <p:set>
                                      <p:cBhvr>
                                        <p:cTn id="16" dur="1" fill="hold">
                                          <p:stCondLst>
                                            <p:cond delay="0"/>
                                          </p:stCondLst>
                                        </p:cTn>
                                        <p:tgtEl>
                                          <p:spTgt spid="13"/>
                                        </p:tgtEl>
                                        <p:attrNameLst>
                                          <p:attrName>style.visibility</p:attrName>
                                        </p:attrNameLst>
                                      </p:cBhvr>
                                      <p:to>
                                        <p:strVal val="visible"/>
                                      </p:to>
                                    </p:set>
                                  </p:childTnLst>
                                </p:cTn>
                              </p:par>
                            </p:childTnLst>
                          </p:cTn>
                        </p:par>
                        <p:par>
                          <p:cTn id="17" fill="hold">
                            <p:stCondLst>
                              <p:cond delay="700"/>
                            </p:stCondLst>
                            <p:childTnLst>
                              <p:par>
                                <p:cTn id="18" presetID="1" presetClass="entr" presetSubtype="0" fill="hold" nodeType="afterEffect">
                                  <p:stCondLst>
                                    <p:cond delay="100"/>
                                  </p:stCondLst>
                                  <p:childTnLst>
                                    <p:set>
                                      <p:cBhvr>
                                        <p:cTn id="19" dur="1" fill="hold">
                                          <p:stCondLst>
                                            <p:cond delay="0"/>
                                          </p:stCondLst>
                                        </p:cTn>
                                        <p:tgtEl>
                                          <p:spTgt spid="20"/>
                                        </p:tgtEl>
                                        <p:attrNameLst>
                                          <p:attrName>style.visibility</p:attrName>
                                        </p:attrNameLst>
                                      </p:cBhvr>
                                      <p:to>
                                        <p:strVal val="visible"/>
                                      </p:to>
                                    </p:set>
                                  </p:childTnLst>
                                </p:cTn>
                              </p:par>
                            </p:childTnLst>
                          </p:cTn>
                        </p:par>
                        <p:par>
                          <p:cTn id="20" fill="hold">
                            <p:stCondLst>
                              <p:cond delay="800"/>
                            </p:stCondLst>
                            <p:childTnLst>
                              <p:par>
                                <p:cTn id="21" presetID="1" presetClass="entr" presetSubtype="0" fill="hold" grpId="0" nodeType="afterEffect">
                                  <p:stCondLst>
                                    <p:cond delay="100"/>
                                  </p:stCondLst>
                                  <p:childTnLst>
                                    <p:set>
                                      <p:cBhvr>
                                        <p:cTn id="22" dur="1" fill="hold">
                                          <p:stCondLst>
                                            <p:cond delay="0"/>
                                          </p:stCondLst>
                                        </p:cTn>
                                        <p:tgtEl>
                                          <p:spTgt spid="9"/>
                                        </p:tgtEl>
                                        <p:attrNameLst>
                                          <p:attrName>style.visibility</p:attrName>
                                        </p:attrNameLst>
                                      </p:cBhvr>
                                      <p:to>
                                        <p:strVal val="visible"/>
                                      </p:to>
                                    </p:set>
                                  </p:childTnLst>
                                </p:cTn>
                              </p:par>
                            </p:childTnLst>
                          </p:cTn>
                        </p:par>
                        <p:par>
                          <p:cTn id="23" fill="hold">
                            <p:stCondLst>
                              <p:cond delay="900"/>
                            </p:stCondLst>
                            <p:childTnLst>
                              <p:par>
                                <p:cTn id="24" presetID="1" presetClass="entr" presetSubtype="0" fill="hold" nodeType="afterEffect">
                                  <p:stCondLst>
                                    <p:cond delay="100"/>
                                  </p:stCondLst>
                                  <p:childTnLst>
                                    <p:set>
                                      <p:cBhvr>
                                        <p:cTn id="25" dur="1" fill="hold">
                                          <p:stCondLst>
                                            <p:cond delay="0"/>
                                          </p:stCondLst>
                                        </p:cTn>
                                        <p:tgtEl>
                                          <p:spTgt spid="11"/>
                                        </p:tgtEl>
                                        <p:attrNameLst>
                                          <p:attrName>style.visibility</p:attrName>
                                        </p:attrNameLst>
                                      </p:cBhvr>
                                      <p:to>
                                        <p:strVal val="visible"/>
                                      </p:to>
                                    </p:set>
                                  </p:childTnLst>
                                </p:cTn>
                              </p:par>
                            </p:childTnLst>
                          </p:cTn>
                        </p:par>
                        <p:par>
                          <p:cTn id="26" fill="hold">
                            <p:stCondLst>
                              <p:cond delay="1000"/>
                            </p:stCondLst>
                            <p:childTnLst>
                              <p:par>
                                <p:cTn id="27" presetID="1" presetClass="entr" presetSubtype="0" fill="hold" grpId="0" nodeType="afterEffect">
                                  <p:stCondLst>
                                    <p:cond delay="100"/>
                                  </p:stCondLst>
                                  <p:childTnLst>
                                    <p:set>
                                      <p:cBhvr>
                                        <p:cTn id="28" dur="1" fill="hold">
                                          <p:stCondLst>
                                            <p:cond delay="0"/>
                                          </p:stCondLst>
                                        </p:cTn>
                                        <p:tgtEl>
                                          <p:spTgt spid="22"/>
                                        </p:tgtEl>
                                        <p:attrNameLst>
                                          <p:attrName>style.visibility</p:attrName>
                                        </p:attrNameLst>
                                      </p:cBhvr>
                                      <p:to>
                                        <p:strVal val="visible"/>
                                      </p:to>
                                    </p:set>
                                  </p:childTnLst>
                                </p:cTn>
                              </p:par>
                            </p:childTnLst>
                          </p:cTn>
                        </p:par>
                        <p:par>
                          <p:cTn id="29" fill="hold">
                            <p:stCondLst>
                              <p:cond delay="1100"/>
                            </p:stCondLst>
                            <p:childTnLst>
                              <p:par>
                                <p:cTn id="30" presetID="1" presetClass="entr" presetSubtype="0" fill="hold" nodeType="afterEffect">
                                  <p:stCondLst>
                                    <p:cond delay="100"/>
                                  </p:stCondLst>
                                  <p:childTnLst>
                                    <p:set>
                                      <p:cBhvr>
                                        <p:cTn id="31" dur="1" fill="hold">
                                          <p:stCondLst>
                                            <p:cond delay="0"/>
                                          </p:stCondLst>
                                        </p:cTn>
                                        <p:tgtEl>
                                          <p:spTgt spid="23"/>
                                        </p:tgtEl>
                                        <p:attrNameLst>
                                          <p:attrName>style.visibility</p:attrName>
                                        </p:attrNameLst>
                                      </p:cBhvr>
                                      <p:to>
                                        <p:strVal val="visible"/>
                                      </p:to>
                                    </p:set>
                                  </p:childTnLst>
                                </p:cTn>
                              </p:par>
                            </p:childTnLst>
                          </p:cTn>
                        </p:par>
                        <p:par>
                          <p:cTn id="32" fill="hold">
                            <p:stCondLst>
                              <p:cond delay="1200"/>
                            </p:stCondLst>
                            <p:childTnLst>
                              <p:par>
                                <p:cTn id="33" presetID="1" presetClass="entr" presetSubtype="0" fill="hold" grpId="0" nodeType="afterEffect">
                                  <p:stCondLst>
                                    <p:cond delay="100"/>
                                  </p:stCondLst>
                                  <p:childTnLst>
                                    <p:set>
                                      <p:cBhvr>
                                        <p:cTn id="34" dur="1" fill="hold">
                                          <p:stCondLst>
                                            <p:cond delay="0"/>
                                          </p:stCondLst>
                                        </p:cTn>
                                        <p:tgtEl>
                                          <p:spTgt spid="14"/>
                                        </p:tgtEl>
                                        <p:attrNameLst>
                                          <p:attrName>style.visibility</p:attrName>
                                        </p:attrNameLst>
                                      </p:cBhvr>
                                      <p:to>
                                        <p:strVal val="visible"/>
                                      </p:to>
                                    </p:set>
                                  </p:childTnLst>
                                </p:cTn>
                              </p:par>
                            </p:childTnLst>
                          </p:cTn>
                        </p:par>
                        <p:par>
                          <p:cTn id="35" fill="hold">
                            <p:stCondLst>
                              <p:cond delay="1300"/>
                            </p:stCondLst>
                            <p:childTnLst>
                              <p:par>
                                <p:cTn id="36" presetID="1" presetClass="entr" presetSubtype="0" fill="hold" nodeType="afterEffect">
                                  <p:stCondLst>
                                    <p:cond delay="100"/>
                                  </p:stCondLst>
                                  <p:childTnLst>
                                    <p:set>
                                      <p:cBhvr>
                                        <p:cTn id="37" dur="1" fill="hold">
                                          <p:stCondLst>
                                            <p:cond delay="0"/>
                                          </p:stCondLst>
                                        </p:cTn>
                                        <p:tgtEl>
                                          <p:spTgt spid="17"/>
                                        </p:tgtEl>
                                        <p:attrNameLst>
                                          <p:attrName>style.visibility</p:attrName>
                                        </p:attrNameLst>
                                      </p:cBhvr>
                                      <p:to>
                                        <p:strVal val="visible"/>
                                      </p:to>
                                    </p:set>
                                  </p:childTnLst>
                                </p:cTn>
                              </p:par>
                            </p:childTnLst>
                          </p:cTn>
                        </p:par>
                        <p:par>
                          <p:cTn id="38" fill="hold">
                            <p:stCondLst>
                              <p:cond delay="1400"/>
                            </p:stCondLst>
                            <p:childTnLst>
                              <p:par>
                                <p:cTn id="39" presetID="1" presetClass="entr" presetSubtype="0" fill="hold" grpId="0" nodeType="afterEffect">
                                  <p:stCondLst>
                                    <p:cond delay="100"/>
                                  </p:stCondLst>
                                  <p:childTnLst>
                                    <p:set>
                                      <p:cBhvr>
                                        <p:cTn id="40" dur="1" fill="hold">
                                          <p:stCondLst>
                                            <p:cond delay="0"/>
                                          </p:stCondLst>
                                        </p:cTn>
                                        <p:tgtEl>
                                          <p:spTgt spid="21"/>
                                        </p:tgtEl>
                                        <p:attrNameLst>
                                          <p:attrName>style.visibility</p:attrName>
                                        </p:attrNameLst>
                                      </p:cBhvr>
                                      <p:to>
                                        <p:strVal val="visible"/>
                                      </p:to>
                                    </p:set>
                                  </p:childTnLst>
                                </p:cTn>
                              </p:par>
                            </p:childTnLst>
                          </p:cTn>
                        </p:par>
                        <p:par>
                          <p:cTn id="41" fill="hold">
                            <p:stCondLst>
                              <p:cond delay="1500"/>
                            </p:stCondLst>
                            <p:childTnLst>
                              <p:par>
                                <p:cTn id="42" presetID="1" presetClass="entr" presetSubtype="0" fill="hold" nodeType="afterEffect">
                                  <p:stCondLst>
                                    <p:cond delay="100"/>
                                  </p:stCondLst>
                                  <p:childTnLst>
                                    <p:set>
                                      <p:cBhvr>
                                        <p:cTn id="43" dur="1" fill="hold">
                                          <p:stCondLst>
                                            <p:cond delay="0"/>
                                          </p:stCondLst>
                                        </p:cTn>
                                        <p:tgtEl>
                                          <p:spTgt spid="24"/>
                                        </p:tgtEl>
                                        <p:attrNameLst>
                                          <p:attrName>style.visibility</p:attrName>
                                        </p:attrNameLst>
                                      </p:cBhvr>
                                      <p:to>
                                        <p:strVal val="visible"/>
                                      </p:to>
                                    </p:set>
                                  </p:childTnLst>
                                </p:cTn>
                              </p:par>
                            </p:childTnLst>
                          </p:cTn>
                        </p:par>
                        <p:par>
                          <p:cTn id="44" fill="hold">
                            <p:stCondLst>
                              <p:cond delay="1600"/>
                            </p:stCondLst>
                            <p:childTnLst>
                              <p:par>
                                <p:cTn id="45" presetID="1" presetClass="entr" presetSubtype="0" fill="hold" grpId="0" nodeType="afterEffect">
                                  <p:stCondLst>
                                    <p:cond delay="100"/>
                                  </p:stCondLst>
                                  <p:childTnLst>
                                    <p:set>
                                      <p:cBhvr>
                                        <p:cTn id="46" dur="1" fill="hold">
                                          <p:stCondLst>
                                            <p:cond delay="0"/>
                                          </p:stCondLst>
                                        </p:cTn>
                                        <p:tgtEl>
                                          <p:spTgt spid="6"/>
                                        </p:tgtEl>
                                        <p:attrNameLst>
                                          <p:attrName>style.visibility</p:attrName>
                                        </p:attrNameLst>
                                      </p:cBhvr>
                                      <p:to>
                                        <p:strVal val="visible"/>
                                      </p:to>
                                    </p:set>
                                  </p:childTnLst>
                                </p:cTn>
                              </p:par>
                            </p:childTnLst>
                          </p:cTn>
                        </p:par>
                        <p:par>
                          <p:cTn id="47" fill="hold">
                            <p:stCondLst>
                              <p:cond delay="1700"/>
                            </p:stCondLst>
                            <p:childTnLst>
                              <p:par>
                                <p:cTn id="48" presetID="1" presetClass="entr" presetSubtype="0" fill="hold" nodeType="afterEffect">
                                  <p:stCondLst>
                                    <p:cond delay="100"/>
                                  </p:stCondLst>
                                  <p:childTnLst>
                                    <p:set>
                                      <p:cBhvr>
                                        <p:cTn id="49" dur="1" fill="hold">
                                          <p:stCondLst>
                                            <p:cond delay="0"/>
                                          </p:stCondLst>
                                        </p:cTn>
                                        <p:tgtEl>
                                          <p:spTgt spid="8"/>
                                        </p:tgtEl>
                                        <p:attrNameLst>
                                          <p:attrName>style.visibility</p:attrName>
                                        </p:attrNameLst>
                                      </p:cBhvr>
                                      <p:to>
                                        <p:strVal val="visible"/>
                                      </p:to>
                                    </p:set>
                                  </p:childTnLst>
                                </p:cTn>
                              </p:par>
                            </p:childTnLst>
                          </p:cTn>
                        </p:par>
                        <p:par>
                          <p:cTn id="50" fill="hold">
                            <p:stCondLst>
                              <p:cond delay="1800"/>
                            </p:stCondLst>
                            <p:childTnLst>
                              <p:par>
                                <p:cTn id="51" presetID="1" presetClass="entr" presetSubtype="0" fill="hold" grpId="0" nodeType="afterEffect">
                                  <p:stCondLst>
                                    <p:cond delay="100"/>
                                  </p:stCondLst>
                                  <p:childTnLst>
                                    <p:set>
                                      <p:cBhvr>
                                        <p:cTn id="52" dur="1" fill="hold">
                                          <p:stCondLst>
                                            <p:cond delay="0"/>
                                          </p:stCondLst>
                                        </p:cTn>
                                        <p:tgtEl>
                                          <p:spTgt spid="26"/>
                                        </p:tgtEl>
                                        <p:attrNameLst>
                                          <p:attrName>style.visibility</p:attrName>
                                        </p:attrNameLst>
                                      </p:cBhvr>
                                      <p:to>
                                        <p:strVal val="visible"/>
                                      </p:to>
                                    </p:set>
                                  </p:childTnLst>
                                </p:cTn>
                              </p:par>
                            </p:childTnLst>
                          </p:cTn>
                        </p:par>
                        <p:par>
                          <p:cTn id="53" fill="hold">
                            <p:stCondLst>
                              <p:cond delay="1900"/>
                            </p:stCondLst>
                            <p:childTnLst>
                              <p:par>
                                <p:cTn id="54" presetID="1" presetClass="entr" presetSubtype="0" fill="hold" nodeType="afterEffect">
                                  <p:stCondLst>
                                    <p:cond delay="100"/>
                                  </p:stCondLst>
                                  <p:childTnLst>
                                    <p:set>
                                      <p:cBhvr>
                                        <p:cTn id="55" dur="1" fill="hold">
                                          <p:stCondLst>
                                            <p:cond delay="0"/>
                                          </p:stCondLst>
                                        </p:cTn>
                                        <p:tgtEl>
                                          <p:spTgt spid="25"/>
                                        </p:tgtEl>
                                        <p:attrNameLst>
                                          <p:attrName>style.visibility</p:attrName>
                                        </p:attrNameLst>
                                      </p:cBhvr>
                                      <p:to>
                                        <p:strVal val="visible"/>
                                      </p:to>
                                    </p:set>
                                  </p:childTnLst>
                                </p:cTn>
                              </p:par>
                            </p:childTnLst>
                          </p:cTn>
                        </p:par>
                        <p:par>
                          <p:cTn id="56" fill="hold">
                            <p:stCondLst>
                              <p:cond delay="2000"/>
                            </p:stCondLst>
                            <p:childTnLst>
                              <p:par>
                                <p:cTn id="57" presetID="1" presetClass="entr" presetSubtype="0" fill="hold" grpId="0" nodeType="afterEffect">
                                  <p:stCondLst>
                                    <p:cond delay="100"/>
                                  </p:stCondLst>
                                  <p:childTnLst>
                                    <p:set>
                                      <p:cBhvr>
                                        <p:cTn id="58" dur="1" fill="hold">
                                          <p:stCondLst>
                                            <p:cond delay="0"/>
                                          </p:stCondLst>
                                        </p:cTn>
                                        <p:tgtEl>
                                          <p:spTgt spid="16"/>
                                        </p:tgtEl>
                                        <p:attrNameLst>
                                          <p:attrName>style.visibility</p:attrName>
                                        </p:attrNameLst>
                                      </p:cBhvr>
                                      <p:to>
                                        <p:strVal val="visible"/>
                                      </p:to>
                                    </p:set>
                                  </p:childTnLst>
                                </p:cTn>
                              </p:par>
                            </p:childTnLst>
                          </p:cTn>
                        </p:par>
                        <p:par>
                          <p:cTn id="59" fill="hold">
                            <p:stCondLst>
                              <p:cond delay="2100"/>
                            </p:stCondLst>
                            <p:childTnLst>
                              <p:par>
                                <p:cTn id="60" presetID="1" presetClass="entr" presetSubtype="0" fill="hold" nodeType="afterEffect">
                                  <p:stCondLst>
                                    <p:cond delay="100"/>
                                  </p:stCondLst>
                                  <p:childTnLst>
                                    <p:set>
                                      <p:cBhvr>
                                        <p:cTn id="61" dur="1" fill="hold">
                                          <p:stCondLst>
                                            <p:cond delay="0"/>
                                          </p:stCondLst>
                                        </p:cTn>
                                        <p:tgtEl>
                                          <p:spTgt spid="18"/>
                                        </p:tgtEl>
                                        <p:attrNameLst>
                                          <p:attrName>style.visibility</p:attrName>
                                        </p:attrNameLst>
                                      </p:cBhvr>
                                      <p:to>
                                        <p:strVal val="visible"/>
                                      </p:to>
                                    </p:set>
                                  </p:childTnLst>
                                </p:cTn>
                              </p:par>
                            </p:childTnLst>
                          </p:cTn>
                        </p:par>
                        <p:par>
                          <p:cTn id="62" fill="hold">
                            <p:stCondLst>
                              <p:cond delay="2200"/>
                            </p:stCondLst>
                            <p:childTnLst>
                              <p:par>
                                <p:cTn id="63" presetID="1" presetClass="entr" presetSubtype="0" fill="hold" grpId="0" nodeType="afterEffect">
                                  <p:stCondLst>
                                    <p:cond delay="100"/>
                                  </p:stCondLst>
                                  <p:childTnLst>
                                    <p:set>
                                      <p:cBhvr>
                                        <p:cTn id="64" dur="1" fill="hold">
                                          <p:stCondLst>
                                            <p:cond delay="0"/>
                                          </p:stCondLst>
                                        </p:cTn>
                                        <p:tgtEl>
                                          <p:spTgt spid="15"/>
                                        </p:tgtEl>
                                        <p:attrNameLst>
                                          <p:attrName>style.visibility</p:attrName>
                                        </p:attrNameLst>
                                      </p:cBhvr>
                                      <p:to>
                                        <p:strVal val="visible"/>
                                      </p:to>
                                    </p:set>
                                  </p:childTnLst>
                                </p:cTn>
                              </p:par>
                            </p:childTnLst>
                          </p:cTn>
                        </p:par>
                        <p:par>
                          <p:cTn id="65" fill="hold">
                            <p:stCondLst>
                              <p:cond delay="2300"/>
                            </p:stCondLst>
                            <p:childTnLst>
                              <p:par>
                                <p:cTn id="66" presetID="1" presetClass="entr" presetSubtype="0" fill="hold" nodeType="afterEffect">
                                  <p:stCondLst>
                                    <p:cond delay="100"/>
                                  </p:stCondLst>
                                  <p:childTnLst>
                                    <p:set>
                                      <p:cBhvr>
                                        <p:cTn id="67" dur="1" fill="hold">
                                          <p:stCondLst>
                                            <p:cond delay="0"/>
                                          </p:stCondLst>
                                        </p:cTn>
                                        <p:tgtEl>
                                          <p:spTgt spid="19"/>
                                        </p:tgtEl>
                                        <p:attrNameLst>
                                          <p:attrName>style.visibility</p:attrName>
                                        </p:attrNameLst>
                                      </p:cBhvr>
                                      <p:to>
                                        <p:strVal val="visible"/>
                                      </p:to>
                                    </p:set>
                                  </p:childTnLst>
                                </p:cTn>
                              </p:par>
                            </p:childTnLst>
                          </p:cTn>
                        </p:par>
                        <p:par>
                          <p:cTn id="68" fill="hold">
                            <p:stCondLst>
                              <p:cond delay="2400"/>
                            </p:stCondLst>
                            <p:childTnLst>
                              <p:par>
                                <p:cTn id="69" presetID="1" presetClass="entr" presetSubtype="0" fill="hold" grpId="0" nodeType="afterEffect">
                                  <p:stCondLst>
                                    <p:cond delay="100"/>
                                  </p:stCondLst>
                                  <p:childTnLst>
                                    <p:set>
                                      <p:cBhvr>
                                        <p:cTn id="70" dur="1" fill="hold">
                                          <p:stCondLst>
                                            <p:cond delay="0"/>
                                          </p:stCondLst>
                                        </p:cTn>
                                        <p:tgtEl>
                                          <p:spTgt spid="10"/>
                                        </p:tgtEl>
                                        <p:attrNameLst>
                                          <p:attrName>style.visibility</p:attrName>
                                        </p:attrNameLst>
                                      </p:cBhvr>
                                      <p:to>
                                        <p:strVal val="visible"/>
                                      </p:to>
                                    </p:set>
                                  </p:childTnLst>
                                </p:cTn>
                              </p:par>
                            </p:childTnLst>
                          </p:cTn>
                        </p:par>
                        <p:par>
                          <p:cTn id="71" fill="hold">
                            <p:stCondLst>
                              <p:cond delay="2500"/>
                            </p:stCondLst>
                            <p:childTnLst>
                              <p:par>
                                <p:cTn id="72" presetID="1" presetClass="entr" presetSubtype="0" fill="hold" nodeType="afterEffect">
                                  <p:stCondLst>
                                    <p:cond delay="100"/>
                                  </p:stCondLst>
                                  <p:childTnLst>
                                    <p:set>
                                      <p:cBhvr>
                                        <p:cTn id="7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0" grpId="0"/>
      <p:bldP spid="13" grpId="0"/>
      <p:bldP spid="14" grpId="0"/>
      <p:bldP spid="15" grpId="0"/>
      <p:bldP spid="16" grpId="0"/>
      <p:bldP spid="21" grpId="0"/>
      <p:bldP spid="22"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0" y="0"/>
            <a:ext cx="9144000" cy="836712"/>
          </a:xfrm>
          <a:solidFill>
            <a:schemeClr val="accent5"/>
          </a:solidFill>
        </p:spPr>
        <p:txBody>
          <a:bodyPr/>
          <a:lstStyle/>
          <a:p>
            <a:r>
              <a:rPr lang="en-GB" sz="3600" b="1" dirty="0">
                <a:solidFill>
                  <a:srgbClr val="003300"/>
                </a:solidFill>
                <a:latin typeface="Times New Roman" panose="02020603050405020304" pitchFamily="18" charset="0"/>
                <a:cs typeface="Times New Roman" panose="02020603050405020304" pitchFamily="18" charset="0"/>
              </a:rPr>
              <a:t>Disadvantages </a:t>
            </a:r>
            <a:r>
              <a:rPr lang="en-GB" sz="3600" b="1" dirty="0" smtClean="0">
                <a:solidFill>
                  <a:srgbClr val="003300"/>
                </a:solidFill>
                <a:latin typeface="Times New Roman" panose="02020603050405020304" pitchFamily="18" charset="0"/>
                <a:cs typeface="Times New Roman" panose="02020603050405020304" pitchFamily="18" charset="0"/>
              </a:rPr>
              <a:t>of Dashboards</a:t>
            </a:r>
            <a:endParaRPr lang="en-GB" sz="4000" b="1" dirty="0" smtClean="0">
              <a:solidFill>
                <a:srgbClr val="003300"/>
              </a:solidFill>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a:xfrm>
            <a:off x="467544" y="1124744"/>
            <a:ext cx="8352928" cy="4968551"/>
          </a:xfrm>
        </p:spPr>
        <p:txBody>
          <a:bodyPr>
            <a:normAutofit fontScale="92500"/>
          </a:bodyPr>
          <a:lstStyle/>
          <a:p>
            <a:pPr>
              <a:buNone/>
            </a:pPr>
            <a:r>
              <a:rPr lang="en-GB" b="1" dirty="0" smtClean="0">
                <a:solidFill>
                  <a:srgbClr val="003300"/>
                </a:solidFill>
                <a:latin typeface="Times New Roman" panose="02020603050405020304" pitchFamily="18" charset="0"/>
                <a:cs typeface="Times New Roman" panose="02020603050405020304" pitchFamily="18" charset="0"/>
              </a:rPr>
              <a:t>Lack of a single outline figure as GDP </a:t>
            </a:r>
          </a:p>
          <a:p>
            <a:pPr lvl="1"/>
            <a:r>
              <a:rPr lang="en-GB" dirty="0" err="1" smtClean="0">
                <a:solidFill>
                  <a:srgbClr val="003300"/>
                </a:solidFill>
                <a:latin typeface="Times New Roman" panose="02020603050405020304" pitchFamily="18" charset="0"/>
                <a:cs typeface="Times New Roman" panose="02020603050405020304" pitchFamily="18" charset="0"/>
              </a:rPr>
              <a:t>Stiglitz</a:t>
            </a:r>
            <a:r>
              <a:rPr lang="en-GB" dirty="0" smtClean="0">
                <a:solidFill>
                  <a:srgbClr val="003300"/>
                </a:solidFill>
                <a:latin typeface="Times New Roman" panose="02020603050405020304" pitchFamily="18" charset="0"/>
                <a:cs typeface="Times New Roman" panose="02020603050405020304" pitchFamily="18" charset="0"/>
              </a:rPr>
              <a:t>, </a:t>
            </a:r>
            <a:r>
              <a:rPr lang="en-GB" dirty="0" err="1" smtClean="0">
                <a:solidFill>
                  <a:srgbClr val="003300"/>
                </a:solidFill>
                <a:latin typeface="Times New Roman" panose="02020603050405020304" pitchFamily="18" charset="0"/>
                <a:cs typeface="Times New Roman" panose="02020603050405020304" pitchFamily="18" charset="0"/>
              </a:rPr>
              <a:t>Sen</a:t>
            </a:r>
            <a:r>
              <a:rPr lang="en-GB" dirty="0" smtClean="0">
                <a:solidFill>
                  <a:srgbClr val="003300"/>
                </a:solidFill>
                <a:latin typeface="Times New Roman" panose="02020603050405020304" pitchFamily="18" charset="0"/>
                <a:cs typeface="Times New Roman" panose="02020603050405020304" pitchFamily="18" charset="0"/>
              </a:rPr>
              <a:t>, and </a:t>
            </a:r>
            <a:r>
              <a:rPr lang="en-GB" dirty="0" err="1" smtClean="0">
                <a:solidFill>
                  <a:srgbClr val="003300"/>
                </a:solidFill>
                <a:latin typeface="Times New Roman" panose="02020603050405020304" pitchFamily="18" charset="0"/>
                <a:cs typeface="Times New Roman" panose="02020603050405020304" pitchFamily="18" charset="0"/>
              </a:rPr>
              <a:t>Fitoussi</a:t>
            </a:r>
            <a:r>
              <a:rPr lang="en-GB" dirty="0" smtClean="0">
                <a:solidFill>
                  <a:srgbClr val="003300"/>
                </a:solidFill>
                <a:latin typeface="Times New Roman" panose="02020603050405020304" pitchFamily="18" charset="0"/>
                <a:cs typeface="Times New Roman" panose="02020603050405020304" pitchFamily="18" charset="0"/>
              </a:rPr>
              <a:t> (2009)</a:t>
            </a:r>
          </a:p>
          <a:p>
            <a:pPr>
              <a:buNone/>
            </a:pPr>
            <a:endParaRPr lang="en-US" sz="2800" dirty="0" smtClean="0">
              <a:solidFill>
                <a:srgbClr val="003300"/>
              </a:solidFill>
              <a:latin typeface="Times New Roman" panose="02020603050405020304" pitchFamily="18" charset="0"/>
              <a:cs typeface="Times New Roman" panose="02020603050405020304" pitchFamily="18" charset="0"/>
            </a:endParaRPr>
          </a:p>
          <a:p>
            <a:pPr>
              <a:buNone/>
            </a:pPr>
            <a:r>
              <a:rPr lang="en-US" b="1" dirty="0" smtClean="0">
                <a:solidFill>
                  <a:srgbClr val="003300"/>
                </a:solidFill>
                <a:latin typeface="Times New Roman" panose="02020603050405020304" pitchFamily="18" charset="0"/>
                <a:cs typeface="Times New Roman" panose="02020603050405020304" pitchFamily="18" charset="0"/>
              </a:rPr>
              <a:t>Ignore identification</a:t>
            </a:r>
          </a:p>
          <a:p>
            <a:pPr marL="803275" lvl="3" indent="-346075"/>
            <a:r>
              <a:rPr lang="en-GB" sz="2800" dirty="0" smtClean="0">
                <a:solidFill>
                  <a:srgbClr val="003300"/>
                </a:solidFill>
                <a:latin typeface="Times New Roman" panose="02020603050405020304" pitchFamily="18" charset="0"/>
                <a:cs typeface="Times New Roman" panose="02020603050405020304" pitchFamily="18" charset="0"/>
              </a:rPr>
              <a:t>Who is poor? How many poor people are there? How poor are they? (</a:t>
            </a:r>
            <a:r>
              <a:rPr lang="en-GB" sz="2800" dirty="0" err="1" smtClean="0">
                <a:solidFill>
                  <a:srgbClr val="003300"/>
                </a:solidFill>
                <a:latin typeface="Times New Roman" panose="02020603050405020304" pitchFamily="18" charset="0"/>
                <a:cs typeface="Times New Roman" panose="02020603050405020304" pitchFamily="18" charset="0"/>
              </a:rPr>
              <a:t>Alkire</a:t>
            </a:r>
            <a:r>
              <a:rPr lang="en-GB" sz="2800" dirty="0" smtClean="0">
                <a:solidFill>
                  <a:srgbClr val="003300"/>
                </a:solidFill>
                <a:latin typeface="Times New Roman" panose="02020603050405020304" pitchFamily="18" charset="0"/>
                <a:cs typeface="Times New Roman" panose="02020603050405020304" pitchFamily="18" charset="0"/>
              </a:rPr>
              <a:t>, Foster and Santos, 2011)</a:t>
            </a:r>
            <a:endParaRPr lang="en-US" sz="2800" dirty="0" smtClean="0">
              <a:solidFill>
                <a:srgbClr val="003300"/>
              </a:solidFill>
              <a:latin typeface="Times New Roman" panose="02020603050405020304" pitchFamily="18" charset="0"/>
              <a:cs typeface="Times New Roman" panose="02020603050405020304" pitchFamily="18" charset="0"/>
            </a:endParaRPr>
          </a:p>
          <a:p>
            <a:pPr>
              <a:buNone/>
            </a:pPr>
            <a:endParaRPr lang="en-GB" sz="2800" dirty="0" smtClean="0">
              <a:solidFill>
                <a:srgbClr val="003300"/>
              </a:solidFill>
              <a:latin typeface="Times New Roman" panose="02020603050405020304" pitchFamily="18" charset="0"/>
              <a:cs typeface="Times New Roman" panose="02020603050405020304" pitchFamily="18" charset="0"/>
            </a:endParaRPr>
          </a:p>
          <a:p>
            <a:pPr>
              <a:buNone/>
            </a:pPr>
            <a:r>
              <a:rPr lang="en-GB" sz="3500" b="1" dirty="0" smtClean="0">
                <a:solidFill>
                  <a:srgbClr val="003300"/>
                </a:solidFill>
                <a:latin typeface="Times New Roman" panose="02020603050405020304" pitchFamily="18" charset="0"/>
                <a:cs typeface="Times New Roman" panose="02020603050405020304" pitchFamily="18" charset="0"/>
              </a:rPr>
              <a:t>Ignore joint distribution even when possible to capture</a:t>
            </a:r>
          </a:p>
          <a:p>
            <a:pPr lvl="1"/>
            <a:r>
              <a:rPr lang="en-US" dirty="0" smtClean="0">
                <a:solidFill>
                  <a:srgbClr val="003300"/>
                </a:solidFill>
                <a:latin typeface="Times New Roman" panose="02020603050405020304" pitchFamily="18" charset="0"/>
                <a:cs typeface="Times New Roman" panose="02020603050405020304" pitchFamily="18" charset="0"/>
              </a:rPr>
              <a:t>Alkire, Foster and Santos (2011</a:t>
            </a:r>
            <a:r>
              <a:rPr lang="en-US" sz="2400" dirty="0" smtClean="0">
                <a:solidFill>
                  <a:srgbClr val="003300"/>
                </a:solidFill>
              </a:rPr>
              <a:t>)</a:t>
            </a:r>
          </a:p>
        </p:txBody>
      </p:sp>
    </p:spTree>
    <p:extLst>
      <p:ext uri="{BB962C8B-B14F-4D97-AF65-F5344CB8AC3E}">
        <p14:creationId xmlns:p14="http://schemas.microsoft.com/office/powerpoint/2010/main" val="3327704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6712"/>
          </a:xfrm>
          <a:solidFill>
            <a:schemeClr val="accent5"/>
          </a:solidFill>
        </p:spPr>
        <p:txBody>
          <a:bodyPr/>
          <a:lstStyle/>
          <a:p>
            <a:r>
              <a:rPr lang="en-US" sz="3600" b="1" dirty="0" smtClean="0">
                <a:solidFill>
                  <a:srgbClr val="003300"/>
                </a:solidFill>
                <a:latin typeface="Times New Roman" panose="02020603050405020304" pitchFamily="18" charset="0"/>
                <a:cs typeface="Times New Roman" panose="02020603050405020304" pitchFamily="18" charset="0"/>
              </a:rPr>
              <a:t>Joint Distribution of Deprivations</a:t>
            </a:r>
            <a:endParaRPr lang="en-GB" sz="3600" b="1" dirty="0">
              <a:solidFill>
                <a:srgbClr val="003300"/>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0845973"/>
              </p:ext>
            </p:extLst>
          </p:nvPr>
        </p:nvGraphicFramePr>
        <p:xfrm>
          <a:off x="642910" y="1928802"/>
          <a:ext cx="3713067" cy="2786080"/>
        </p:xfrm>
        <a:graphic>
          <a:graphicData uri="http://schemas.openxmlformats.org/drawingml/2006/table">
            <a:tbl>
              <a:tblPr firstRow="1" bandRow="1">
                <a:tableStyleId>{5C22544A-7EE6-4342-B048-85BDC9FD1C3A}</a:tableStyleId>
              </a:tblPr>
              <a:tblGrid>
                <a:gridCol w="1237689"/>
                <a:gridCol w="1237689"/>
                <a:gridCol w="1237689"/>
              </a:tblGrid>
              <a:tr h="557216">
                <a:tc>
                  <a:txBody>
                    <a:bodyPr/>
                    <a:lstStyle/>
                    <a:p>
                      <a:pPr algn="ctr"/>
                      <a:r>
                        <a:rPr lang="en-US" sz="2800" u="sng" dirty="0" smtClean="0">
                          <a:solidFill>
                            <a:schemeClr val="tx1"/>
                          </a:solidFill>
                          <a:latin typeface="Times New Roman" pitchFamily="18" charset="0"/>
                        </a:rPr>
                        <a:t>MDG1</a:t>
                      </a:r>
                      <a:endParaRPr lang="en-GB" sz="2800" u="sng" dirty="0">
                        <a:solidFill>
                          <a:schemeClr val="tx1"/>
                        </a:solidFill>
                        <a:latin typeface="Times New Roman" pitchFamily="18"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800" u="sng" dirty="0" smtClean="0">
                          <a:solidFill>
                            <a:schemeClr val="tx1"/>
                          </a:solidFill>
                          <a:latin typeface="Times New Roman" pitchFamily="18" charset="0"/>
                        </a:rPr>
                        <a:t>MDG2</a:t>
                      </a:r>
                      <a:endParaRPr lang="en-GB" sz="2800" u="sng" dirty="0">
                        <a:solidFill>
                          <a:schemeClr val="tx1"/>
                        </a:solidFill>
                        <a:latin typeface="Times New Roman" pitchFamily="18" charset="0"/>
                      </a:endParaRP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800" u="sng" dirty="0" smtClean="0">
                          <a:solidFill>
                            <a:schemeClr val="tx1"/>
                          </a:solidFill>
                          <a:latin typeface="Times New Roman" pitchFamily="18" charset="0"/>
                        </a:rPr>
                        <a:t>MDG3</a:t>
                      </a:r>
                      <a:endParaRPr lang="en-GB" sz="2800" u="sng" dirty="0">
                        <a:solidFill>
                          <a:schemeClr val="tx1"/>
                        </a:solidFill>
                        <a:latin typeface="Times New Roman"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557216">
                <a:tc>
                  <a:txBody>
                    <a:bodyPr/>
                    <a:lstStyle/>
                    <a:p>
                      <a:pPr algn="ctr"/>
                      <a:r>
                        <a:rPr lang="en-US" sz="2800" b="0" dirty="0" smtClean="0">
                          <a:solidFill>
                            <a:srgbClr val="FF0000"/>
                          </a:solidFill>
                          <a:latin typeface="Times New Roman" pitchFamily="18" charset="0"/>
                        </a:rPr>
                        <a:t>1</a:t>
                      </a:r>
                      <a:endParaRPr lang="en-GB" sz="2800" b="0" dirty="0">
                        <a:solidFill>
                          <a:srgbClr val="FF0000"/>
                        </a:solidFill>
                        <a:latin typeface="Times New Roman" pitchFamily="18" charset="0"/>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R w="12700" cap="flat" cmpd="sng" algn="ctr">
                      <a:solidFill>
                        <a:schemeClr val="tx1"/>
                      </a:solidFill>
                      <a:prstDash val="solid"/>
                      <a:round/>
                      <a:headEnd type="none" w="med" len="med"/>
                      <a:tailEnd type="none" w="med" len="med"/>
                    </a:lnR>
                    <a:solidFill>
                      <a:schemeClr val="bg1"/>
                    </a:solidFill>
                  </a:tcPr>
                </a:tc>
              </a:tr>
              <a:tr h="557216">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2800" b="0" dirty="0" smtClean="0">
                          <a:solidFill>
                            <a:srgbClr val="FF0000"/>
                          </a:solidFill>
                          <a:latin typeface="Times New Roman" pitchFamily="18" charset="0"/>
                        </a:rPr>
                        <a:t>1</a:t>
                      </a:r>
                      <a:endParaRPr lang="en-GB" sz="2800" b="0" dirty="0">
                        <a:solidFill>
                          <a:srgbClr val="FF0000"/>
                        </a:solidFill>
                        <a:latin typeface="Times New Roman" pitchFamily="18" charset="0"/>
                      </a:endParaRPr>
                    </a:p>
                  </a:txBody>
                  <a:tcPr anchor="ctr">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R w="12700" cap="flat" cmpd="sng" algn="ctr">
                      <a:solidFill>
                        <a:schemeClr val="tx1"/>
                      </a:solidFill>
                      <a:prstDash val="solid"/>
                      <a:round/>
                      <a:headEnd type="none" w="med" len="med"/>
                      <a:tailEnd type="none" w="med" len="med"/>
                    </a:lnR>
                    <a:solidFill>
                      <a:schemeClr val="bg1"/>
                    </a:solidFill>
                  </a:tcPr>
                </a:tc>
              </a:tr>
              <a:tr h="557216">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solidFill>
                      <a:schemeClr val="bg1"/>
                    </a:solidFill>
                  </a:tcPr>
                </a:tc>
                <a:tc>
                  <a:txBody>
                    <a:bodyPr/>
                    <a:lstStyle/>
                    <a:p>
                      <a:pPr algn="ctr"/>
                      <a:r>
                        <a:rPr lang="en-US" sz="2800" b="0" dirty="0" smtClean="0">
                          <a:solidFill>
                            <a:srgbClr val="FF0000"/>
                          </a:solidFill>
                          <a:latin typeface="Times New Roman" pitchFamily="18" charset="0"/>
                        </a:rPr>
                        <a:t>1</a:t>
                      </a:r>
                      <a:endParaRPr lang="en-GB" sz="2800" b="0" dirty="0">
                        <a:solidFill>
                          <a:srgbClr val="FF0000"/>
                        </a:solidFill>
                        <a:latin typeface="Times New Roman" pitchFamily="18" charset="0"/>
                      </a:endParaRPr>
                    </a:p>
                  </a:txBody>
                  <a:tcPr anchor="ctr">
                    <a:lnR w="12700" cap="flat" cmpd="sng" algn="ctr">
                      <a:solidFill>
                        <a:schemeClr val="tx1"/>
                      </a:solidFill>
                      <a:prstDash val="solid"/>
                      <a:round/>
                      <a:headEnd type="none" w="med" len="med"/>
                      <a:tailEnd type="none" w="med" len="med"/>
                    </a:lnR>
                    <a:solidFill>
                      <a:schemeClr val="bg1"/>
                    </a:solidFill>
                  </a:tcPr>
                </a:tc>
              </a:tr>
              <a:tr h="557216">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TextBox 5"/>
          <p:cNvSpPr txBox="1"/>
          <p:nvPr/>
        </p:nvSpPr>
        <p:spPr>
          <a:xfrm>
            <a:off x="642910" y="908720"/>
            <a:ext cx="8318500" cy="523220"/>
          </a:xfrm>
          <a:prstGeom prst="rect">
            <a:avLst/>
          </a:prstGeom>
          <a:noFill/>
        </p:spPr>
        <p:txBody>
          <a:bodyPr>
            <a:spAutoFit/>
          </a:bodyPr>
          <a:lstStyle/>
          <a:p>
            <a:pPr eaLnBrk="0" hangingPunct="0">
              <a:defRPr/>
            </a:pPr>
            <a:r>
              <a:rPr lang="en-GB" sz="2800" dirty="0" smtClean="0">
                <a:solidFill>
                  <a:srgbClr val="003300"/>
                </a:solidFill>
                <a:latin typeface="Times New Roman" panose="02020603050405020304" pitchFamily="18" charset="0"/>
                <a:cs typeface="Times New Roman" panose="02020603050405020304" pitchFamily="18" charset="0"/>
                <a:sym typeface="Gill Sans" charset="0"/>
              </a:rPr>
              <a:t>A simple example (deprived=1, non-deprived=0)</a:t>
            </a:r>
            <a:endParaRPr lang="en-GB" sz="2800" dirty="0">
              <a:solidFill>
                <a:srgbClr val="003300"/>
              </a:solidFill>
              <a:latin typeface="Times New Roman" panose="02020603050405020304" pitchFamily="18" charset="0"/>
              <a:cs typeface="Times New Roman" panose="02020603050405020304" pitchFamily="18" charset="0"/>
              <a:sym typeface="Gill Sans" charset="0"/>
            </a:endParaRPr>
          </a:p>
        </p:txBody>
      </p:sp>
      <p:graphicFrame>
        <p:nvGraphicFramePr>
          <p:cNvPr id="7" name="Content Placeholder 3"/>
          <p:cNvGraphicFramePr>
            <a:graphicFrameLocks/>
          </p:cNvGraphicFramePr>
          <p:nvPr>
            <p:extLst>
              <p:ext uri="{D42A27DB-BD31-4B8C-83A1-F6EECF244321}">
                <p14:modId xmlns:p14="http://schemas.microsoft.com/office/powerpoint/2010/main" val="3178046412"/>
              </p:ext>
            </p:extLst>
          </p:nvPr>
        </p:nvGraphicFramePr>
        <p:xfrm>
          <a:off x="4571999" y="1928802"/>
          <a:ext cx="3960441" cy="2786080"/>
        </p:xfrm>
        <a:graphic>
          <a:graphicData uri="http://schemas.openxmlformats.org/drawingml/2006/table">
            <a:tbl>
              <a:tblPr firstRow="1" bandRow="1">
                <a:tableStyleId>{5C22544A-7EE6-4342-B048-85BDC9FD1C3A}</a:tableStyleId>
              </a:tblPr>
              <a:tblGrid>
                <a:gridCol w="1320147"/>
                <a:gridCol w="1320147"/>
                <a:gridCol w="1320147"/>
              </a:tblGrid>
              <a:tr h="557216">
                <a:tc>
                  <a:txBody>
                    <a:bodyPr/>
                    <a:lstStyle/>
                    <a:p>
                      <a:pPr algn="ctr"/>
                      <a:r>
                        <a:rPr lang="en-US" sz="2800" u="sng" dirty="0" smtClean="0">
                          <a:solidFill>
                            <a:schemeClr val="tx1"/>
                          </a:solidFill>
                          <a:latin typeface="Times New Roman" pitchFamily="18" charset="0"/>
                        </a:rPr>
                        <a:t>MDG1</a:t>
                      </a:r>
                      <a:endParaRPr lang="en-GB" sz="2800" u="sng" dirty="0">
                        <a:solidFill>
                          <a:schemeClr val="tx1"/>
                        </a:solidFill>
                        <a:latin typeface="Times New Roman" pitchFamily="18"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800" u="sng" dirty="0" smtClean="0">
                          <a:solidFill>
                            <a:schemeClr val="tx1"/>
                          </a:solidFill>
                          <a:latin typeface="Times New Roman" pitchFamily="18" charset="0"/>
                        </a:rPr>
                        <a:t>MDG2</a:t>
                      </a:r>
                      <a:endParaRPr lang="en-GB" sz="2800" u="sng" dirty="0">
                        <a:solidFill>
                          <a:schemeClr val="tx1"/>
                        </a:solidFill>
                        <a:latin typeface="Times New Roman" pitchFamily="18" charset="0"/>
                      </a:endParaRPr>
                    </a:p>
                  </a:txBody>
                  <a:tcPr anchor="ct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800" u="sng" dirty="0" smtClean="0">
                          <a:solidFill>
                            <a:schemeClr val="tx1"/>
                          </a:solidFill>
                          <a:latin typeface="Times New Roman" pitchFamily="18" charset="0"/>
                        </a:rPr>
                        <a:t>MDG3</a:t>
                      </a:r>
                      <a:endParaRPr lang="en-GB" sz="2800" u="sng" dirty="0">
                        <a:solidFill>
                          <a:schemeClr val="tx1"/>
                        </a:solidFill>
                        <a:latin typeface="Times New Roman"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557216">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R w="12700" cap="flat" cmpd="sng" algn="ctr">
                      <a:solidFill>
                        <a:schemeClr val="tx1"/>
                      </a:solidFill>
                      <a:prstDash val="solid"/>
                      <a:round/>
                      <a:headEnd type="none" w="med" len="med"/>
                      <a:tailEnd type="none" w="med" len="med"/>
                    </a:lnR>
                    <a:solidFill>
                      <a:schemeClr val="bg1"/>
                    </a:solidFill>
                  </a:tcPr>
                </a:tc>
              </a:tr>
              <a:tr h="557216">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R w="12700" cap="flat" cmpd="sng" algn="ctr">
                      <a:solidFill>
                        <a:schemeClr val="tx1"/>
                      </a:solidFill>
                      <a:prstDash val="solid"/>
                      <a:round/>
                      <a:headEnd type="none" w="med" len="med"/>
                      <a:tailEnd type="none" w="med" len="med"/>
                    </a:lnR>
                    <a:solidFill>
                      <a:schemeClr val="bg1"/>
                    </a:solidFill>
                  </a:tcPr>
                </a:tc>
              </a:tr>
              <a:tr h="557216">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L w="12700" cap="flat" cmpd="sng" algn="ctr">
                      <a:solidFill>
                        <a:schemeClr val="tx1"/>
                      </a:solidFill>
                      <a:prstDash val="solid"/>
                      <a:round/>
                      <a:headEnd type="none" w="med" len="med"/>
                      <a:tailEnd type="none" w="med" len="med"/>
                    </a:lnL>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solidFill>
                      <a:schemeClr val="bg1"/>
                    </a:solidFill>
                  </a:tcPr>
                </a:tc>
                <a:tc>
                  <a:txBody>
                    <a:bodyPr/>
                    <a:lstStyle/>
                    <a:p>
                      <a:pPr algn="ctr"/>
                      <a:r>
                        <a:rPr lang="en-US" sz="2800" b="0" dirty="0" smtClean="0">
                          <a:solidFill>
                            <a:schemeClr val="tx1"/>
                          </a:solidFill>
                          <a:latin typeface="Times New Roman" pitchFamily="18" charset="0"/>
                        </a:rPr>
                        <a:t>0</a:t>
                      </a:r>
                      <a:endParaRPr lang="en-GB" sz="2800" b="0" dirty="0">
                        <a:solidFill>
                          <a:schemeClr val="tx1"/>
                        </a:solidFill>
                        <a:latin typeface="Times New Roman" pitchFamily="18" charset="0"/>
                      </a:endParaRPr>
                    </a:p>
                  </a:txBody>
                  <a:tcPr anchor="ctr">
                    <a:lnR w="12700" cap="flat" cmpd="sng" algn="ctr">
                      <a:solidFill>
                        <a:schemeClr val="tx1"/>
                      </a:solidFill>
                      <a:prstDash val="solid"/>
                      <a:round/>
                      <a:headEnd type="none" w="med" len="med"/>
                      <a:tailEnd type="none" w="med" len="med"/>
                    </a:lnR>
                    <a:solidFill>
                      <a:schemeClr val="bg1"/>
                    </a:solidFill>
                  </a:tcPr>
                </a:tc>
              </a:tr>
              <a:tr h="557216">
                <a:tc>
                  <a:txBody>
                    <a:bodyPr/>
                    <a:lstStyle/>
                    <a:p>
                      <a:pPr algn="ctr"/>
                      <a:r>
                        <a:rPr lang="en-US" sz="2800" b="0" dirty="0" smtClean="0">
                          <a:solidFill>
                            <a:srgbClr val="FF0000"/>
                          </a:solidFill>
                          <a:latin typeface="Times New Roman" pitchFamily="18" charset="0"/>
                        </a:rPr>
                        <a:t>1</a:t>
                      </a:r>
                      <a:endParaRPr lang="en-GB" sz="2800" b="0" dirty="0">
                        <a:solidFill>
                          <a:srgbClr val="FF0000"/>
                        </a:solidFill>
                        <a:latin typeface="Times New Roman" pitchFamily="18" charset="0"/>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0" dirty="0" smtClean="0">
                          <a:solidFill>
                            <a:srgbClr val="FF0000"/>
                          </a:solidFill>
                          <a:latin typeface="Times New Roman" pitchFamily="18" charset="0"/>
                        </a:rPr>
                        <a:t>1</a:t>
                      </a:r>
                      <a:endParaRPr lang="en-GB" sz="2800" b="0" dirty="0">
                        <a:solidFill>
                          <a:srgbClr val="FF0000"/>
                        </a:solidFill>
                        <a:latin typeface="Times New Roman" pitchFamily="18" charset="0"/>
                      </a:endParaRP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800" b="0" dirty="0" smtClean="0">
                          <a:solidFill>
                            <a:srgbClr val="FF0000"/>
                          </a:solidFill>
                          <a:latin typeface="Times New Roman" pitchFamily="18" charset="0"/>
                        </a:rPr>
                        <a:t>1</a:t>
                      </a:r>
                      <a:endParaRPr lang="en-GB" sz="2800" b="0" dirty="0">
                        <a:solidFill>
                          <a:srgbClr val="FF0000"/>
                        </a:solidFill>
                        <a:latin typeface="Times New Roman" pitchFamily="18" charset="0"/>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8" name="TextBox 7"/>
          <p:cNvSpPr txBox="1"/>
          <p:nvPr/>
        </p:nvSpPr>
        <p:spPr>
          <a:xfrm>
            <a:off x="642910" y="4714884"/>
            <a:ext cx="3641058" cy="461665"/>
          </a:xfrm>
          <a:prstGeom prst="rect">
            <a:avLst/>
          </a:prstGeom>
          <a:noFill/>
        </p:spPr>
        <p:txBody>
          <a:bodyPr wrap="square" rtlCol="0">
            <a:spAutoFit/>
          </a:bodyPr>
          <a:lstStyle/>
          <a:p>
            <a:pPr algn="ctr"/>
            <a:r>
              <a:rPr lang="en-US" sz="2400" b="1" u="sng" dirty="0" smtClean="0">
                <a:solidFill>
                  <a:srgbClr val="003300"/>
                </a:solidFill>
              </a:rPr>
              <a:t>Case 1</a:t>
            </a:r>
            <a:endParaRPr lang="en-GB" sz="2400" b="1" u="sng" dirty="0">
              <a:solidFill>
                <a:srgbClr val="003300"/>
              </a:solidFill>
            </a:endParaRPr>
          </a:p>
        </p:txBody>
      </p:sp>
      <p:sp>
        <p:nvSpPr>
          <p:cNvPr id="9" name="TextBox 8"/>
          <p:cNvSpPr txBox="1"/>
          <p:nvPr/>
        </p:nvSpPr>
        <p:spPr>
          <a:xfrm>
            <a:off x="4644008" y="4714884"/>
            <a:ext cx="3888432" cy="461665"/>
          </a:xfrm>
          <a:prstGeom prst="rect">
            <a:avLst/>
          </a:prstGeom>
          <a:noFill/>
        </p:spPr>
        <p:txBody>
          <a:bodyPr wrap="square" rtlCol="0">
            <a:spAutoFit/>
          </a:bodyPr>
          <a:lstStyle/>
          <a:p>
            <a:pPr algn="ctr"/>
            <a:r>
              <a:rPr lang="en-US" sz="2400" b="1" u="sng" dirty="0" smtClean="0">
                <a:solidFill>
                  <a:srgbClr val="003300"/>
                </a:solidFill>
              </a:rPr>
              <a:t>Case 2</a:t>
            </a:r>
            <a:endParaRPr lang="en-GB" sz="2400" b="1" u="sng" dirty="0">
              <a:solidFill>
                <a:srgbClr val="003300"/>
              </a:solidFill>
            </a:endParaRPr>
          </a:p>
        </p:txBody>
      </p:sp>
      <p:sp>
        <p:nvSpPr>
          <p:cNvPr id="10" name="TextBox 9"/>
          <p:cNvSpPr txBox="1"/>
          <p:nvPr/>
        </p:nvSpPr>
        <p:spPr>
          <a:xfrm>
            <a:off x="642910" y="5143512"/>
            <a:ext cx="8072494" cy="954107"/>
          </a:xfrm>
          <a:prstGeom prst="rect">
            <a:avLst/>
          </a:prstGeom>
          <a:noFill/>
        </p:spPr>
        <p:txBody>
          <a:bodyPr wrap="square" rtlCol="0">
            <a:spAutoFit/>
          </a:bodyPr>
          <a:lstStyle/>
          <a:p>
            <a:r>
              <a:rPr lang="en-US" sz="2800" dirty="0" smtClean="0">
                <a:solidFill>
                  <a:srgbClr val="003300"/>
                </a:solidFill>
                <a:latin typeface="Times New Roman" panose="02020603050405020304" pitchFamily="18" charset="0"/>
                <a:cs typeface="Times New Roman" panose="02020603050405020304" pitchFamily="18" charset="0"/>
              </a:rPr>
              <a:t>In both cases, 25% (1/4) deprived in each indicator</a:t>
            </a:r>
          </a:p>
          <a:p>
            <a:r>
              <a:rPr lang="en-US" sz="2800" dirty="0" smtClean="0">
                <a:solidFill>
                  <a:srgbClr val="003300"/>
                </a:solidFill>
                <a:latin typeface="Times New Roman" panose="02020603050405020304" pitchFamily="18" charset="0"/>
                <a:cs typeface="Times New Roman" panose="02020603050405020304" pitchFamily="18" charset="0"/>
              </a:rPr>
              <a:t>	</a:t>
            </a:r>
            <a:r>
              <a:rPr lang="en-US" sz="2800" b="1" dirty="0" smtClean="0">
                <a:solidFill>
                  <a:srgbClr val="003300"/>
                </a:solidFill>
                <a:latin typeface="Times New Roman" panose="02020603050405020304" pitchFamily="18" charset="0"/>
                <a:cs typeface="Times New Roman" panose="02020603050405020304" pitchFamily="18" charset="0"/>
              </a:rPr>
              <a:t>BUT</a:t>
            </a:r>
            <a:r>
              <a:rPr lang="en-US" sz="2800" dirty="0" smtClean="0">
                <a:solidFill>
                  <a:srgbClr val="003300"/>
                </a:solidFill>
                <a:latin typeface="Times New Roman" panose="02020603050405020304" pitchFamily="18" charset="0"/>
                <a:cs typeface="Times New Roman" panose="02020603050405020304" pitchFamily="18" charset="0"/>
              </a:rPr>
              <a:t>, in Case 2, one person is severely deprived </a:t>
            </a:r>
            <a:endParaRPr lang="en-GB" sz="2800" dirty="0">
              <a:solidFill>
                <a:srgbClr val="00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770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1"/>
            <a:ext cx="9144000" cy="620687"/>
          </a:xfrm>
          <a:prstGeom prst="rect">
            <a:avLst/>
          </a:prstGeom>
          <a:solidFill>
            <a:schemeClr val="accent5"/>
          </a:solidFill>
          <a:ln w="9525">
            <a:noFill/>
            <a:miter lim="800000"/>
            <a:headEnd/>
            <a:tailEnd/>
          </a:ln>
        </p:spPr>
        <p:txBody>
          <a:bodyPr/>
          <a:lstStyle/>
          <a:p>
            <a:pPr marL="342900" indent="-342900" algn="ctr">
              <a:defRPr/>
            </a:pPr>
            <a:r>
              <a:rPr lang="en-US" sz="3600" b="1" dirty="0">
                <a:solidFill>
                  <a:srgbClr val="003300"/>
                </a:solidFill>
                <a:latin typeface="Times New Roman" panose="02020603050405020304" pitchFamily="18" charset="0"/>
                <a:cs typeface="Times New Roman" panose="02020603050405020304" pitchFamily="18" charset="0"/>
              </a:rPr>
              <a:t>Need for a </a:t>
            </a:r>
            <a:r>
              <a:rPr lang="en-US" sz="3600" b="1" dirty="0" smtClean="0">
                <a:solidFill>
                  <a:srgbClr val="003300"/>
                </a:solidFill>
                <a:latin typeface="Times New Roman" panose="02020603050405020304" pitchFamily="18" charset="0"/>
                <a:cs typeface="Times New Roman" panose="02020603050405020304" pitchFamily="18" charset="0"/>
              </a:rPr>
              <a:t>Meaningful </a:t>
            </a:r>
            <a:r>
              <a:rPr lang="en-US" sz="3600" b="1" dirty="0">
                <a:solidFill>
                  <a:srgbClr val="003300"/>
                </a:solidFill>
                <a:latin typeface="Times New Roman" panose="02020603050405020304" pitchFamily="18" charset="0"/>
                <a:cs typeface="Times New Roman" panose="02020603050405020304" pitchFamily="18" charset="0"/>
              </a:rPr>
              <a:t>Measure</a:t>
            </a:r>
            <a:endParaRPr lang="en-GB" sz="3600" b="1" kern="0" dirty="0">
              <a:solidFill>
                <a:srgbClr val="003300"/>
              </a:solidFill>
              <a:latin typeface="Times New Roman" panose="02020603050405020304" pitchFamily="18" charset="0"/>
              <a:ea typeface="+mj-ea"/>
              <a:cs typeface="Times New Roman" panose="02020603050405020304" pitchFamily="18" charset="0"/>
            </a:endParaRPr>
          </a:p>
        </p:txBody>
      </p:sp>
      <p:sp>
        <p:nvSpPr>
          <p:cNvPr id="6" name="Content Placeholder 2"/>
          <p:cNvSpPr txBox="1">
            <a:spLocks/>
          </p:cNvSpPr>
          <p:nvPr/>
        </p:nvSpPr>
        <p:spPr bwMode="auto">
          <a:xfrm>
            <a:off x="251520" y="764704"/>
            <a:ext cx="8651557" cy="4958011"/>
          </a:xfrm>
          <a:prstGeom prst="rect">
            <a:avLst/>
          </a:prstGeom>
          <a:noFill/>
          <a:ln w="9525">
            <a:noFill/>
            <a:miter lim="800000"/>
            <a:headEnd/>
            <a:tailEnd/>
          </a:ln>
        </p:spPr>
        <p:txBody>
          <a:bodyPr/>
          <a:lstStyle/>
          <a:p>
            <a:pPr marL="0" lvl="1" eaLnBrk="0" hangingPunct="0">
              <a:spcBef>
                <a:spcPct val="20000"/>
              </a:spcBef>
              <a:defRPr/>
            </a:pPr>
            <a:r>
              <a:rPr lang="en-GB" sz="2800" b="1" dirty="0">
                <a:solidFill>
                  <a:srgbClr val="003300"/>
                </a:solidFill>
                <a:latin typeface="Times New Roman" panose="02020603050405020304" pitchFamily="18" charset="0"/>
                <a:cs typeface="Times New Roman" panose="02020603050405020304" pitchFamily="18" charset="0"/>
              </a:rPr>
              <a:t>What Can a Meaningful Multidimensional Poverty Measure Do?</a:t>
            </a:r>
            <a:endParaRPr lang="en-GB" sz="2800" b="1" dirty="0" smtClean="0">
              <a:solidFill>
                <a:srgbClr val="003300"/>
              </a:solidFill>
              <a:latin typeface="Times New Roman" panose="02020603050405020304" pitchFamily="18" charset="0"/>
              <a:cs typeface="Times New Roman" panose="02020603050405020304" pitchFamily="18" charset="0"/>
            </a:endParaRPr>
          </a:p>
          <a:p>
            <a:pPr marL="342900" lvl="1" indent="-342900" eaLnBrk="0" hangingPunct="0">
              <a:spcBef>
                <a:spcPct val="20000"/>
              </a:spcBef>
              <a:buFont typeface="Arial" pitchFamily="34" charset="0"/>
              <a:buChar char="•"/>
              <a:defRPr/>
            </a:pPr>
            <a:r>
              <a:rPr lang="en-GB" sz="2800" dirty="0" smtClean="0">
                <a:solidFill>
                  <a:srgbClr val="003300"/>
                </a:solidFill>
                <a:latin typeface="Times New Roman" panose="02020603050405020304" pitchFamily="18" charset="0"/>
                <a:cs typeface="Times New Roman" panose="02020603050405020304" pitchFamily="18" charset="0"/>
              </a:rPr>
              <a:t>Provide </a:t>
            </a:r>
            <a:r>
              <a:rPr lang="en-GB" sz="2800" dirty="0">
                <a:solidFill>
                  <a:srgbClr val="003300"/>
                </a:solidFill>
                <a:latin typeface="Times New Roman" panose="02020603050405020304" pitchFamily="18" charset="0"/>
                <a:cs typeface="Times New Roman" panose="02020603050405020304" pitchFamily="18" charset="0"/>
              </a:rPr>
              <a:t>an overview </a:t>
            </a:r>
            <a:r>
              <a:rPr lang="en-GB" sz="2800" dirty="0" smtClean="0">
                <a:solidFill>
                  <a:srgbClr val="003300"/>
                </a:solidFill>
                <a:latin typeface="Times New Roman" panose="02020603050405020304" pitchFamily="18" charset="0"/>
                <a:cs typeface="Times New Roman" panose="02020603050405020304" pitchFamily="18" charset="0"/>
              </a:rPr>
              <a:t>through a </a:t>
            </a:r>
            <a:r>
              <a:rPr lang="en-GB" sz="2800" u="sng" dirty="0" smtClean="0">
                <a:solidFill>
                  <a:srgbClr val="003300"/>
                </a:solidFill>
                <a:latin typeface="Times New Roman" panose="02020603050405020304" pitchFamily="18" charset="0"/>
                <a:cs typeface="Times New Roman" panose="02020603050405020304" pitchFamily="18" charset="0"/>
              </a:rPr>
              <a:t>single summary measure</a:t>
            </a:r>
            <a:endParaRPr lang="en-GB" sz="2800" u="sng" dirty="0">
              <a:solidFill>
                <a:srgbClr val="003300"/>
              </a:solidFill>
              <a:latin typeface="Times New Roman" panose="02020603050405020304" pitchFamily="18" charset="0"/>
              <a:cs typeface="Times New Roman" panose="02020603050405020304" pitchFamily="18" charset="0"/>
            </a:endParaRPr>
          </a:p>
          <a:p>
            <a:pPr marL="342900" lvl="1" indent="-342900" eaLnBrk="0" hangingPunct="0">
              <a:spcBef>
                <a:spcPct val="20000"/>
              </a:spcBef>
              <a:buFont typeface="Arial" pitchFamily="34" charset="0"/>
              <a:buChar char="•"/>
              <a:defRPr/>
            </a:pPr>
            <a:r>
              <a:rPr lang="en-GB" sz="2800" dirty="0">
                <a:solidFill>
                  <a:srgbClr val="003300"/>
                </a:solidFill>
                <a:latin typeface="Times New Roman" panose="02020603050405020304" pitchFamily="18" charset="0"/>
                <a:cs typeface="Times New Roman" panose="02020603050405020304" pitchFamily="18" charset="0"/>
              </a:rPr>
              <a:t>Show progress</a:t>
            </a:r>
            <a:r>
              <a:rPr lang="en-GB" sz="2800" b="1" dirty="0">
                <a:solidFill>
                  <a:srgbClr val="003300"/>
                </a:solidFill>
                <a:latin typeface="Times New Roman" panose="02020603050405020304" pitchFamily="18" charset="0"/>
                <a:cs typeface="Times New Roman" panose="02020603050405020304" pitchFamily="18" charset="0"/>
              </a:rPr>
              <a:t> </a:t>
            </a:r>
            <a:r>
              <a:rPr lang="en-GB" sz="2800" dirty="0">
                <a:solidFill>
                  <a:srgbClr val="003300"/>
                </a:solidFill>
                <a:latin typeface="Times New Roman" panose="02020603050405020304" pitchFamily="18" charset="0"/>
                <a:cs typeface="Times New Roman" panose="02020603050405020304" pitchFamily="18" charset="0"/>
              </a:rPr>
              <a:t>quickly and </a:t>
            </a:r>
            <a:r>
              <a:rPr lang="en-GB" sz="2800" dirty="0" smtClean="0">
                <a:solidFill>
                  <a:srgbClr val="003300"/>
                </a:solidFill>
                <a:latin typeface="Times New Roman" panose="02020603050405020304" pitchFamily="18" charset="0"/>
                <a:cs typeface="Times New Roman" panose="02020603050405020304" pitchFamily="18" charset="0"/>
              </a:rPr>
              <a:t>directly: </a:t>
            </a:r>
            <a:r>
              <a:rPr lang="en-GB" sz="2800" u="sng" dirty="0" smtClean="0">
                <a:solidFill>
                  <a:srgbClr val="003300"/>
                </a:solidFill>
                <a:latin typeface="Times New Roman" panose="02020603050405020304" pitchFamily="18" charset="0"/>
                <a:cs typeface="Times New Roman" panose="02020603050405020304" pitchFamily="18" charset="0"/>
              </a:rPr>
              <a:t>Monitoring /Evaluation</a:t>
            </a:r>
            <a:endParaRPr lang="en-GB" sz="2800" u="sng" dirty="0">
              <a:solidFill>
                <a:srgbClr val="003300"/>
              </a:solidFill>
              <a:latin typeface="Times New Roman" panose="02020603050405020304" pitchFamily="18" charset="0"/>
              <a:cs typeface="Times New Roman" panose="02020603050405020304" pitchFamily="18" charset="0"/>
            </a:endParaRPr>
          </a:p>
          <a:p>
            <a:pPr marL="342900" lvl="1" indent="-342900" eaLnBrk="0" hangingPunct="0">
              <a:spcBef>
                <a:spcPct val="20000"/>
              </a:spcBef>
              <a:buFont typeface="Arial" pitchFamily="34" charset="0"/>
              <a:buChar char="•"/>
              <a:defRPr/>
            </a:pPr>
            <a:r>
              <a:rPr lang="en-GB" sz="2800" dirty="0">
                <a:solidFill>
                  <a:srgbClr val="003300"/>
                </a:solidFill>
                <a:latin typeface="Times New Roman" panose="02020603050405020304" pitchFamily="18" charset="0"/>
                <a:cs typeface="Times New Roman" panose="02020603050405020304" pitchFamily="18" charset="0"/>
              </a:rPr>
              <a:t>Inform </a:t>
            </a:r>
            <a:r>
              <a:rPr lang="en-GB" sz="2800" u="sng" dirty="0">
                <a:solidFill>
                  <a:srgbClr val="003300"/>
                </a:solidFill>
                <a:latin typeface="Times New Roman" panose="02020603050405020304" pitchFamily="18" charset="0"/>
                <a:cs typeface="Times New Roman" panose="02020603050405020304" pitchFamily="18" charset="0"/>
              </a:rPr>
              <a:t>planning</a:t>
            </a:r>
            <a:r>
              <a:rPr lang="en-GB" sz="2800" b="1" dirty="0">
                <a:solidFill>
                  <a:srgbClr val="003300"/>
                </a:solidFill>
                <a:latin typeface="Times New Roman" panose="02020603050405020304" pitchFamily="18" charset="0"/>
                <a:cs typeface="Times New Roman" panose="02020603050405020304" pitchFamily="18" charset="0"/>
              </a:rPr>
              <a:t> </a:t>
            </a:r>
            <a:r>
              <a:rPr lang="en-GB" sz="2800" dirty="0">
                <a:solidFill>
                  <a:srgbClr val="003300"/>
                </a:solidFill>
                <a:latin typeface="Times New Roman" panose="02020603050405020304" pitchFamily="18" charset="0"/>
                <a:cs typeface="Times New Roman" panose="02020603050405020304" pitchFamily="18" charset="0"/>
              </a:rPr>
              <a:t>and </a:t>
            </a:r>
            <a:r>
              <a:rPr lang="en-GB" sz="2800" u="sng" dirty="0">
                <a:solidFill>
                  <a:srgbClr val="003300"/>
                </a:solidFill>
                <a:latin typeface="Times New Roman" panose="02020603050405020304" pitchFamily="18" charset="0"/>
                <a:cs typeface="Times New Roman" panose="02020603050405020304" pitchFamily="18" charset="0"/>
              </a:rPr>
              <a:t>policy</a:t>
            </a:r>
            <a:r>
              <a:rPr lang="en-GB" sz="2800" b="1" dirty="0">
                <a:solidFill>
                  <a:srgbClr val="003300"/>
                </a:solidFill>
                <a:latin typeface="Times New Roman" panose="02020603050405020304" pitchFamily="18" charset="0"/>
                <a:cs typeface="Times New Roman" panose="02020603050405020304" pitchFamily="18" charset="0"/>
              </a:rPr>
              <a:t> </a:t>
            </a:r>
            <a:r>
              <a:rPr lang="en-GB" sz="2800" dirty="0">
                <a:solidFill>
                  <a:srgbClr val="003300"/>
                </a:solidFill>
                <a:latin typeface="Times New Roman" panose="02020603050405020304" pitchFamily="18" charset="0"/>
                <a:cs typeface="Times New Roman" panose="02020603050405020304" pitchFamily="18" charset="0"/>
              </a:rPr>
              <a:t>design</a:t>
            </a:r>
            <a:endParaRPr lang="en-GB" sz="2800" b="1" dirty="0">
              <a:solidFill>
                <a:srgbClr val="003300"/>
              </a:solidFill>
              <a:latin typeface="Times New Roman" panose="02020603050405020304" pitchFamily="18" charset="0"/>
              <a:cs typeface="Times New Roman" panose="02020603050405020304" pitchFamily="18" charset="0"/>
            </a:endParaRPr>
          </a:p>
          <a:p>
            <a:pPr marL="342900" lvl="1" indent="-342900" eaLnBrk="0" hangingPunct="0">
              <a:spcBef>
                <a:spcPct val="20000"/>
              </a:spcBef>
              <a:buFont typeface="Arial" pitchFamily="34" charset="0"/>
              <a:buChar char="•"/>
              <a:defRPr/>
            </a:pPr>
            <a:r>
              <a:rPr lang="en-GB" sz="2800" dirty="0" smtClean="0">
                <a:solidFill>
                  <a:srgbClr val="003300"/>
                </a:solidFill>
                <a:latin typeface="Times New Roman" panose="02020603050405020304" pitchFamily="18" charset="0"/>
                <a:cs typeface="Times New Roman" panose="02020603050405020304" pitchFamily="18" charset="0"/>
              </a:rPr>
              <a:t>Can be used as a</a:t>
            </a:r>
            <a:r>
              <a:rPr lang="en-GB" sz="2800" b="1" dirty="0" smtClean="0">
                <a:solidFill>
                  <a:srgbClr val="003300"/>
                </a:solidFill>
                <a:latin typeface="Times New Roman" panose="02020603050405020304" pitchFamily="18" charset="0"/>
                <a:cs typeface="Times New Roman" panose="02020603050405020304" pitchFamily="18" charset="0"/>
              </a:rPr>
              <a:t> </a:t>
            </a:r>
            <a:r>
              <a:rPr lang="en-GB" sz="2800" u="sng" dirty="0" smtClean="0">
                <a:solidFill>
                  <a:srgbClr val="003300"/>
                </a:solidFill>
                <a:latin typeface="Times New Roman" panose="02020603050405020304" pitchFamily="18" charset="0"/>
                <a:cs typeface="Times New Roman" panose="02020603050405020304" pitchFamily="18" charset="0"/>
              </a:rPr>
              <a:t>targeting instrument</a:t>
            </a:r>
            <a:r>
              <a:rPr lang="en-GB" sz="2800" dirty="0" smtClean="0">
                <a:solidFill>
                  <a:srgbClr val="003300"/>
                </a:solidFill>
                <a:latin typeface="Times New Roman" panose="02020603050405020304" pitchFamily="18" charset="0"/>
                <a:cs typeface="Times New Roman" panose="02020603050405020304" pitchFamily="18" charset="0"/>
              </a:rPr>
              <a:t> (distinguish the poorest from the poor)</a:t>
            </a:r>
            <a:endParaRPr lang="en-GB" sz="2800" u="sng" dirty="0">
              <a:solidFill>
                <a:srgbClr val="003300"/>
              </a:solidFill>
              <a:latin typeface="Times New Roman" panose="02020603050405020304" pitchFamily="18" charset="0"/>
              <a:cs typeface="Times New Roman" panose="02020603050405020304" pitchFamily="18" charset="0"/>
            </a:endParaRPr>
          </a:p>
          <a:p>
            <a:pPr marL="342900" lvl="1" indent="-342900" eaLnBrk="0" hangingPunct="0">
              <a:spcBef>
                <a:spcPct val="20000"/>
              </a:spcBef>
              <a:buFont typeface="Arial" pitchFamily="34" charset="0"/>
              <a:buChar char="•"/>
              <a:defRPr/>
            </a:pPr>
            <a:r>
              <a:rPr lang="en-US" sz="2800" dirty="0" smtClean="0">
                <a:solidFill>
                  <a:srgbClr val="003300"/>
                </a:solidFill>
                <a:latin typeface="Times New Roman" panose="02020603050405020304" pitchFamily="18" charset="0"/>
                <a:cs typeface="Times New Roman" panose="02020603050405020304" pitchFamily="18" charset="0"/>
              </a:rPr>
              <a:t>Can be decomposed </a:t>
            </a:r>
            <a:r>
              <a:rPr lang="en-GB" sz="2800" dirty="0" smtClean="0">
                <a:solidFill>
                  <a:srgbClr val="003300"/>
                </a:solidFill>
                <a:latin typeface="Times New Roman" panose="02020603050405020304" pitchFamily="18" charset="0"/>
                <a:cs typeface="Times New Roman" panose="02020603050405020304" pitchFamily="18" charset="0"/>
              </a:rPr>
              <a:t>by </a:t>
            </a:r>
            <a:r>
              <a:rPr lang="en-GB" sz="2800" dirty="0">
                <a:solidFill>
                  <a:srgbClr val="003300"/>
                </a:solidFill>
                <a:latin typeface="Times New Roman" panose="02020603050405020304" pitchFamily="18" charset="0"/>
                <a:cs typeface="Times New Roman" panose="02020603050405020304" pitchFamily="18" charset="0"/>
              </a:rPr>
              <a:t>regions, </a:t>
            </a:r>
            <a:r>
              <a:rPr lang="en-GB" sz="2800" dirty="0" smtClean="0">
                <a:solidFill>
                  <a:srgbClr val="003300"/>
                </a:solidFill>
                <a:latin typeface="Times New Roman" panose="02020603050405020304" pitchFamily="18" charset="0"/>
                <a:cs typeface="Times New Roman" panose="02020603050405020304" pitchFamily="18" charset="0"/>
              </a:rPr>
              <a:t>social groups</a:t>
            </a:r>
          </a:p>
          <a:p>
            <a:pPr marL="342900" lvl="1" indent="-342900" eaLnBrk="0" hangingPunct="0">
              <a:spcBef>
                <a:spcPct val="20000"/>
              </a:spcBef>
              <a:buFont typeface="Arial" pitchFamily="34" charset="0"/>
              <a:buChar char="•"/>
              <a:defRPr/>
            </a:pPr>
            <a:r>
              <a:rPr lang="en-GB" sz="2800" dirty="0" smtClean="0">
                <a:solidFill>
                  <a:srgbClr val="003300"/>
                </a:solidFill>
                <a:latin typeface="Times New Roman" panose="02020603050405020304" pitchFamily="18" charset="0"/>
                <a:cs typeface="Times New Roman" panose="02020603050405020304" pitchFamily="18" charset="0"/>
              </a:rPr>
              <a:t>Can be broken down by </a:t>
            </a:r>
            <a:r>
              <a:rPr lang="en-GB" sz="2800" dirty="0">
                <a:solidFill>
                  <a:srgbClr val="003300"/>
                </a:solidFill>
                <a:latin typeface="Times New Roman" panose="02020603050405020304" pitchFamily="18" charset="0"/>
                <a:cs typeface="Times New Roman" panose="02020603050405020304" pitchFamily="18" charset="0"/>
              </a:rPr>
              <a:t>dimensions </a:t>
            </a:r>
            <a:r>
              <a:rPr lang="en-GB" sz="2800" dirty="0" smtClean="0">
                <a:solidFill>
                  <a:srgbClr val="003300"/>
                </a:solidFill>
                <a:latin typeface="Times New Roman" panose="02020603050405020304" pitchFamily="18" charset="0"/>
                <a:cs typeface="Times New Roman" panose="02020603050405020304" pitchFamily="18" charset="0"/>
              </a:rPr>
              <a:t>to see contributions</a:t>
            </a:r>
            <a:endParaRPr lang="en-GB" sz="2800" b="1" dirty="0">
              <a:solidFill>
                <a:srgbClr val="00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5940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TotalTime>
  <Words>3293</Words>
  <Application>Microsoft Office PowerPoint</Application>
  <PresentationFormat>On-screen Show (4:3)</PresentationFormat>
  <Paragraphs>705</Paragraphs>
  <Slides>30</Slides>
  <Notes>23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Enhancing national capacities  in  poverty statistics</vt:lpstr>
      <vt:lpstr>WHO IS THE POOR?</vt:lpstr>
      <vt:lpstr>PowerPoint Presentation</vt:lpstr>
      <vt:lpstr>PowerPoint Presentation</vt:lpstr>
      <vt:lpstr>Eradicating Income Poverty is not Sufficient</vt:lpstr>
      <vt:lpstr>MDG Dashboards</vt:lpstr>
      <vt:lpstr>Disadvantages of Dashboards</vt:lpstr>
      <vt:lpstr>Joint Distribution of Deprivations</vt:lpstr>
      <vt:lpstr>PowerPoint Presentation</vt:lpstr>
      <vt:lpstr>The Adjusted Headcount Ratio (M0)</vt:lpstr>
      <vt:lpstr>Global Multidimensional Poverty Index (MPI)</vt:lpstr>
      <vt:lpstr>Who is Identified as Multidimensionally Poor?</vt:lpstr>
      <vt:lpstr>PowerPoint Presentation</vt:lpstr>
      <vt:lpstr>How Can MPI Help?</vt:lpstr>
      <vt:lpstr>The Multidimensional Poverty Peer Network</vt:lpstr>
      <vt:lpstr>CURRENT STANCE OF OIC COUNTRIES</vt:lpstr>
      <vt:lpstr>Multidimensional Poverty in OIC Countries</vt:lpstr>
      <vt:lpstr>Multidimensional Poverty in OIC Countries</vt:lpstr>
      <vt:lpstr>Multidimensional Poverty in OIC Countries</vt:lpstr>
      <vt:lpstr> PART III: IMPROVING CAPACITIES FOR THE MEASUREMENT OF POVERY AND INEQUALITY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Zehra Zumrut Selcuk</dc:creator>
  <cp:lastModifiedBy>ZZS</cp:lastModifiedBy>
  <cp:revision>31</cp:revision>
  <dcterms:created xsi:type="dcterms:W3CDTF">2014-08-06T12:35:42Z</dcterms:created>
  <dcterms:modified xsi:type="dcterms:W3CDTF">2014-08-07T09:54:18Z</dcterms:modified>
</cp:coreProperties>
</file>