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1"/>
  </p:notesMasterIdLst>
  <p:sldIdLst>
    <p:sldId id="257" r:id="rId2"/>
    <p:sldId id="263" r:id="rId3"/>
    <p:sldId id="266" r:id="rId4"/>
    <p:sldId id="268" r:id="rId5"/>
    <p:sldId id="287" r:id="rId6"/>
    <p:sldId id="267" r:id="rId7"/>
    <p:sldId id="289" r:id="rId8"/>
    <p:sldId id="271" r:id="rId9"/>
    <p:sldId id="272" r:id="rId10"/>
    <p:sldId id="273" r:id="rId11"/>
    <p:sldId id="290" r:id="rId12"/>
    <p:sldId id="274" r:id="rId13"/>
    <p:sldId id="275" r:id="rId14"/>
    <p:sldId id="277" r:id="rId15"/>
    <p:sldId id="291" r:id="rId16"/>
    <p:sldId id="276" r:id="rId17"/>
    <p:sldId id="279" r:id="rId18"/>
    <p:sldId id="280" r:id="rId19"/>
    <p:sldId id="281" r:id="rId20"/>
    <p:sldId id="282" r:id="rId21"/>
    <p:sldId id="292" r:id="rId22"/>
    <p:sldId id="283" r:id="rId23"/>
    <p:sldId id="293" r:id="rId24"/>
    <p:sldId id="284" r:id="rId25"/>
    <p:sldId id="285" r:id="rId26"/>
    <p:sldId id="294" r:id="rId27"/>
    <p:sldId id="278" r:id="rId28"/>
    <p:sldId id="295" r:id="rId29"/>
    <p:sldId id="262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AFE3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2875" autoAdjust="0"/>
  </p:normalViewPr>
  <p:slideViewPr>
    <p:cSldViewPr>
      <p:cViewPr>
        <p:scale>
          <a:sx n="100" d="100"/>
          <a:sy n="100" d="100"/>
        </p:scale>
        <p:origin x="-1950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C960007-0AD8-4551-A71C-8A82D1B6EA50}" type="datetimeFigureOut">
              <a:rPr lang="en-US"/>
              <a:pPr>
                <a:defRPr/>
              </a:pPr>
              <a:t>12/8/2014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6D72C6F-D284-456A-9958-E5DFAE536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520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3621473-C93A-4798-826D-7D11A1374EFA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q-AL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A56AD88-E4CE-4AC7-86CE-0C69558686E1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sq-AL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427CB89-3F2F-42CB-BC37-B41717ED72E8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0"/>
            <a:ext cx="11049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6B6EE1F-4036-49FF-978A-05998593A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06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E0795-0DB7-4F17-B072-AC21C71AC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FE9E4-9209-4812-8C72-FBB211102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53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CB8CE-C24F-4675-8DC0-8D9A6B052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22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F41F4-84A8-497C-83E9-7E40E3ACC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5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4F27D-39B6-4119-81ED-063ED8101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40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5AE7DC-5358-41F7-BCD0-5BD751AF9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406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8173E0-AEA3-40EC-89FA-089E9704F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12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0"/>
            <a:ext cx="11049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4A6265-79EF-4989-8117-D4799D2DE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74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06967F-C689-4484-97F6-9A2672F50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2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2763E-C167-4A17-8661-602E8BD01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44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0"/>
            <a:ext cx="11049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A81829-88CF-490C-B42C-5A728839D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02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0"/>
            <a:ext cx="11049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64441AE-C5B4-4ECB-9B4A-86830E9BA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669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B4D8532-A923-48A6-81B2-42955F28B9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61" name="Picture 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0"/>
            <a:ext cx="11049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16" r:id="rId2"/>
    <p:sldLayoutId id="2147483823" r:id="rId3"/>
    <p:sldLayoutId id="2147483824" r:id="rId4"/>
    <p:sldLayoutId id="2147483825" r:id="rId5"/>
    <p:sldLayoutId id="2147483826" r:id="rId6"/>
    <p:sldLayoutId id="2147483817" r:id="rId7"/>
    <p:sldLayoutId id="2147483827" r:id="rId8"/>
    <p:sldLayoutId id="2147483828" r:id="rId9"/>
    <p:sldLayoutId id="2147483818" r:id="rId10"/>
    <p:sldLayoutId id="2147483819" r:id="rId11"/>
    <p:sldLayoutId id="2147483820" r:id="rId12"/>
    <p:sldLayoutId id="214748382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tat.gov.a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nkofalbania.org/web/Kalendari_i_statistikave_5243_1.php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752600"/>
            <a:ext cx="7772400" cy="434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</a:t>
            </a:r>
            <a:endParaRPr lang="en-GB" smtClean="0"/>
          </a:p>
          <a:p>
            <a:pPr algn="ctr" eaLnBrk="1" hangingPunct="1">
              <a:buFontTx/>
              <a:buNone/>
            </a:pPr>
            <a:r>
              <a:rPr lang="en-GB" sz="3200" smtClean="0"/>
              <a:t>National System of Tourism Statistics</a:t>
            </a:r>
            <a:endParaRPr lang="en-GB" sz="3200" b="1" smtClean="0">
              <a:latin typeface="Arial Narrow" pitchFamily="34" charset="0"/>
            </a:endParaRPr>
          </a:p>
          <a:p>
            <a:pPr algn="ctr" eaLnBrk="1" hangingPunct="1">
              <a:buFontTx/>
              <a:buNone/>
            </a:pPr>
            <a:endParaRPr lang="en-GB" sz="3200" smtClean="0">
              <a:latin typeface="Arial Narrow" pitchFamily="34" charset="0"/>
            </a:endParaRPr>
          </a:p>
          <a:p>
            <a:pPr algn="ctr" eaLnBrk="1" hangingPunct="1">
              <a:buFontTx/>
              <a:buNone/>
            </a:pPr>
            <a:r>
              <a:rPr lang="en-GB" sz="3200" smtClean="0">
                <a:latin typeface="Arial Narrow" pitchFamily="34" charset="0"/>
              </a:rPr>
              <a:t>				 </a:t>
            </a:r>
            <a:r>
              <a:rPr lang="en-US" sz="3200" smtClean="0">
                <a:latin typeface="Arial Narrow" pitchFamily="34" charset="0"/>
              </a:rPr>
              <a:t>Presented and prepared by: </a:t>
            </a:r>
          </a:p>
          <a:p>
            <a:pPr algn="ctr" eaLnBrk="1" hangingPunct="1">
              <a:buFontTx/>
              <a:buNone/>
            </a:pPr>
            <a:r>
              <a:rPr lang="en-US" sz="3200" smtClean="0">
                <a:latin typeface="Arial Narrow" pitchFamily="34" charset="0"/>
              </a:rPr>
              <a:t>				</a:t>
            </a:r>
            <a:r>
              <a:rPr lang="sq-AL" sz="3200" smtClean="0">
                <a:latin typeface="Arial Narrow" pitchFamily="34" charset="0"/>
              </a:rPr>
              <a:t>Zhuljeta Lubonja</a:t>
            </a:r>
            <a:endParaRPr lang="en-GB" sz="320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924800" cy="480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Specific indicators: </a:t>
            </a:r>
          </a:p>
          <a:p>
            <a:pPr eaLnBrk="1" hangingPunct="1"/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Number of rooms 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Number of beds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Total clients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Residents 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smtClean="0"/>
              <a:t>  </a:t>
            </a:r>
            <a:r>
              <a:rPr lang="en-US" smtClean="0"/>
              <a:t>Quarterly survey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533400" y="1143000"/>
          <a:ext cx="8153400" cy="5175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924800" cy="4800600"/>
          </a:xfrm>
        </p:spPr>
        <p:txBody>
          <a:bodyPr/>
          <a:lstStyle/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Non-residents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Total overnights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Residents 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Non-residents</a:t>
            </a:r>
          </a:p>
          <a:p>
            <a:pPr eaLnBrk="1" hangingPunct="1"/>
            <a:endParaRPr lang="en-US" smtClean="0"/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smtClean="0"/>
              <a:t>  </a:t>
            </a:r>
            <a:r>
              <a:rPr lang="en-US" smtClean="0"/>
              <a:t>Quarterly survey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533400" y="1219200"/>
          <a:ext cx="8153400" cy="5175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924800" cy="4602163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Structural business statistics describe the economy through the observation of the activities of units engaged in an economic activity.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Council Regulation N° 295/2008 concerning SBS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Classification of economic activity is based on NACE Rev 1.1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The sample is designed based on Statistical Business Register for the enterprises that were active in December of the reference year</a:t>
            </a:r>
          </a:p>
          <a:p>
            <a:pPr eaLnBrk="1" hangingPunct="1"/>
            <a:endParaRPr lang="en-US" sz="2000" smtClean="0"/>
          </a:p>
          <a:p>
            <a:pPr eaLnBrk="1" hangingPunct="1"/>
            <a:endParaRPr lang="sq-AL" sz="1800" smtClean="0"/>
          </a:p>
          <a:p>
            <a:pPr eaLnBrk="1" hangingPunct="1"/>
            <a:endParaRPr lang="en-US" smtClean="0"/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smtClean="0"/>
              <a:t>  </a:t>
            </a:r>
            <a:r>
              <a:rPr lang="en-US" sz="4000" smtClean="0"/>
              <a:t>Annual survey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533400" y="1219200"/>
          <a:ext cx="8153400" cy="5175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sq-AL" sz="20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This survey includes all the economic enterprises classified by NACE rev 1.1, as Industry, Construction, Trade, Hotels and restaurants, Transport and Communication, Real estate, informatics and some professional services.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The unit of observation is the enterprise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Enterprises with 1-9 employees are selected by sample and 10+ are totally surveyed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The data are published 14 months late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i="1" smtClean="0">
                <a:latin typeface="Times New Roman" pitchFamily="18" charset="0"/>
                <a:cs typeface="Times New Roman" pitchFamily="18" charset="0"/>
              </a:rPr>
            </a:b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smtClean="0"/>
              <a:t>  </a:t>
            </a:r>
            <a:r>
              <a:rPr lang="en-US" smtClean="0"/>
              <a:t>Annual survey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533400" y="1219200"/>
          <a:ext cx="8153400" cy="533400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924800" cy="4267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Indicators published:</a:t>
            </a: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Enterprise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Number of employed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Ownership</a:t>
            </a:r>
          </a:p>
          <a:p>
            <a:pPr eaLnBrk="1" hangingPunct="1"/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Capitalized production 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Investments</a:t>
            </a:r>
          </a:p>
          <a:p>
            <a:pPr eaLnBrk="1" hangingPunct="1"/>
            <a:endParaRPr lang="en-US" smtClean="0"/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smtClean="0"/>
              <a:t>  </a:t>
            </a:r>
            <a:r>
              <a:rPr lang="en-US" smtClean="0"/>
              <a:t>Annual survey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609600" y="1066800"/>
          <a:ext cx="8153400" cy="5175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924800" cy="495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Indicators published:</a:t>
            </a: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Turnover</a:t>
            </a:r>
            <a:endParaRPr lang="en-GB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Production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Trade margin 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Value added </a:t>
            </a:r>
          </a:p>
          <a:p>
            <a:pPr eaLnBrk="1" hangingPunct="1"/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Wages and salaries per employees 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Median and quartiles</a:t>
            </a:r>
          </a:p>
          <a:p>
            <a:pPr eaLnBrk="1" hangingPunct="1">
              <a:buFontTx/>
              <a:buNone/>
            </a:pPr>
            <a:endParaRPr lang="en-US" sz="1600" smtClean="0"/>
          </a:p>
          <a:p>
            <a:pPr eaLnBrk="1" hangingPunct="1"/>
            <a:endParaRPr lang="en-US" smtClean="0"/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smtClean="0"/>
              <a:t>  </a:t>
            </a:r>
            <a:r>
              <a:rPr lang="en-US" smtClean="0"/>
              <a:t>Annual survey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609600" y="1066800"/>
          <a:ext cx="8153400" cy="5175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924800" cy="4800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sq-AL" sz="1800" smtClean="0"/>
          </a:p>
          <a:p>
            <a:pPr eaLnBrk="1" hangingPunct="1">
              <a:buFontTx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Specific indicators: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Number of stars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Number of rooms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Number of beds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Number of seats in hotels, bar cafés and restaurants</a:t>
            </a:r>
          </a:p>
          <a:p>
            <a:pPr eaLnBrk="1" hangingPunct="1"/>
            <a:endParaRPr lang="en-US" sz="1600" smtClean="0"/>
          </a:p>
          <a:p>
            <a:pPr eaLnBrk="1" hangingPunct="1"/>
            <a:endParaRPr lang="en-US" smtClean="0"/>
          </a:p>
        </p:txBody>
      </p:sp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dirty="0" smtClean="0"/>
              <a:t>  </a:t>
            </a:r>
            <a:r>
              <a:rPr lang="en-US" dirty="0" smtClean="0"/>
              <a:t>Annual survey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533400" y="1219200"/>
          <a:ext cx="8153400" cy="5175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924800" cy="4800600"/>
          </a:xfrm>
        </p:spPr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q-AL" sz="18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q-A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Treatment of travel </a:t>
            </a: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Compilation methodology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smtClean="0"/>
              <a:t>  </a:t>
            </a:r>
            <a:r>
              <a:rPr lang="en-US" sz="4000" smtClean="0"/>
              <a:t>Travel statistics</a:t>
            </a:r>
            <a:endParaRPr lang="sq-AL" sz="4000" smtClean="0"/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533400" y="1219200"/>
          <a:ext cx="8153400" cy="5175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924800" cy="4953000"/>
          </a:xfrm>
        </p:spPr>
        <p:txBody>
          <a:bodyPr rtlCol="0"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q-AL" sz="18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Travel covers goods and services acquired from an economy by nonresidents during visits to that economy of less than one year in the economy</a:t>
            </a: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Standard breakdown:</a:t>
            </a: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Travel business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Travel personal</a:t>
            </a: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Students and medical patients expenditure are included in travel- one year rule not applicable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smtClean="0"/>
              <a:t>  </a:t>
            </a:r>
            <a:r>
              <a:rPr lang="en-US" sz="4000" smtClean="0"/>
              <a:t>Treatment of Travel 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533400" y="1219200"/>
          <a:ext cx="8153400" cy="5175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924800" cy="4343400"/>
          </a:xfrm>
        </p:spPr>
        <p:txBody>
          <a:bodyPr rtlCol="0"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q-AL" sz="18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Exclusions:</a:t>
            </a: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goods for resale</a:t>
            </a: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Tx/>
              <a:buChar char="-"/>
              <a:defRPr/>
            </a:pP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personal purchases that excess customs threshold</a:t>
            </a: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Tx/>
              <a:buChar char="-"/>
              <a:defRPr/>
            </a:pP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diplomats, embassy and military unit personnel</a:t>
            </a: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Tx/>
              <a:buChar char="-"/>
              <a:defRPr/>
            </a:pP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international transport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smtClean="0"/>
              <a:t>  </a:t>
            </a:r>
            <a:r>
              <a:rPr lang="en-US" sz="4000" smtClean="0"/>
              <a:t>Treatment of Travel 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533400" y="1219200"/>
          <a:ext cx="8153400" cy="5175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  </a:t>
            </a:r>
            <a:r>
              <a:rPr lang="en-US" sz="4000" dirty="0" smtClean="0">
                <a:latin typeface="Arial Narrow" pitchFamily="34" charset="0"/>
              </a:rPr>
              <a:t>Content</a:t>
            </a:r>
            <a:endParaRPr lang="en-US" sz="4000" u="sng" dirty="0" smtClean="0">
              <a:latin typeface="Arial Narrow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76400"/>
            <a:ext cx="6858000" cy="4724400"/>
          </a:xfrm>
        </p:spPr>
        <p:txBody>
          <a:bodyPr/>
          <a:lstStyle/>
          <a:p>
            <a:pPr eaLnBrk="1" hangingPunct="1"/>
            <a:endParaRPr lang="en-GB" sz="2400" smtClean="0">
              <a:latin typeface="Arial Narrow" pitchFamily="34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Administrative data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Quarterly survey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Annual survey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Travel statistics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sq-AL" sz="2800" smtClean="0">
                <a:latin typeface="Times New Roman" pitchFamily="18" charset="0"/>
                <a:cs typeface="Times New Roman" pitchFamily="18" charset="0"/>
              </a:rPr>
              <a:t>Publications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310" name="Group 22"/>
          <p:cNvGraphicFramePr>
            <a:graphicFrameLocks noGrp="1"/>
          </p:cNvGraphicFramePr>
          <p:nvPr>
            <p:ph sz="half" idx="2"/>
          </p:nvPr>
        </p:nvGraphicFramePr>
        <p:xfrm>
          <a:off x="914400" y="1447800"/>
          <a:ext cx="7848600" cy="518048"/>
        </p:xfrm>
        <a:graphic>
          <a:graphicData uri="http://schemas.openxmlformats.org/drawingml/2006/table">
            <a:tbl>
              <a:tblPr/>
              <a:tblGrid>
                <a:gridCol w="78486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924800" cy="4800600"/>
          </a:xfrm>
        </p:spPr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Data sources</a:t>
            </a: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Ministry of Interior affairs (</a:t>
            </a:r>
            <a:r>
              <a:rPr lang="en-US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General Directory of Police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Tx/>
              <a:buChar char="-"/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Border sample survey</a:t>
            </a: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Tx/>
              <a:buChar char="-"/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dirty="0" smtClean="0"/>
              <a:t>  </a:t>
            </a:r>
            <a:br>
              <a:rPr lang="sq-AL" dirty="0" smtClean="0"/>
            </a:br>
            <a:r>
              <a:rPr lang="sq-AL" dirty="0" smtClean="0"/>
              <a:t>  </a:t>
            </a:r>
            <a:r>
              <a:rPr lang="en-US" sz="4000" dirty="0" smtClean="0"/>
              <a:t>Compilation methodology</a:t>
            </a:r>
            <a:br>
              <a:rPr lang="en-US" sz="4000" dirty="0" smtClean="0"/>
            </a:br>
            <a:endParaRPr lang="en-US" sz="4000" dirty="0" smtClean="0"/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533400" y="1066800"/>
          <a:ext cx="8153400" cy="5175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924800" cy="4800600"/>
          </a:xfrm>
        </p:spPr>
        <p:txBody>
          <a:bodyPr rtlCol="0">
            <a:normAutofit/>
          </a:bodyPr>
          <a:lstStyle/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Tx/>
              <a:buChar char="-"/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Data from </a:t>
            </a:r>
            <a:r>
              <a:rPr lang="en-U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MoI</a:t>
            </a: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dirty="0" smtClean="0"/>
              <a:t>  </a:t>
            </a:r>
            <a:br>
              <a:rPr lang="sq-AL" dirty="0" smtClean="0"/>
            </a:br>
            <a:r>
              <a:rPr lang="sq-AL" dirty="0" smtClean="0"/>
              <a:t>  </a:t>
            </a:r>
            <a:r>
              <a:rPr lang="en-US" sz="4000" dirty="0" smtClean="0"/>
              <a:t>Compilation methodology</a:t>
            </a:r>
            <a:br>
              <a:rPr lang="en-US" sz="4000" dirty="0" smtClean="0"/>
            </a:br>
            <a:endParaRPr lang="en-US" sz="4000" dirty="0" smtClean="0"/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533400" y="1066800"/>
          <a:ext cx="8153400" cy="5175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2667000"/>
          <a:ext cx="8686800" cy="315753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895599"/>
                <a:gridCol w="1447800"/>
                <a:gridCol w="1447803"/>
                <a:gridCol w="1295400"/>
                <a:gridCol w="1600199"/>
              </a:tblGrid>
              <a:tr h="1035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No. of travelers</a:t>
                      </a:r>
                    </a:p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Albanian citizens</a:t>
                      </a:r>
                    </a:p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Foreign citizens</a:t>
                      </a:r>
                    </a:p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7166"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Inflow</a:t>
                      </a:r>
                      <a:endParaRPr lang="en-US" sz="2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Outflow</a:t>
                      </a:r>
                      <a:endParaRPr lang="en-US" sz="2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Inflow</a:t>
                      </a:r>
                      <a:endParaRPr lang="en-US" sz="2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Outflow</a:t>
                      </a:r>
                      <a:endParaRPr lang="en-US" sz="2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</a:tr>
              <a:tr h="518182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By air</a:t>
                      </a:r>
                      <a:endParaRPr lang="en-US" sz="2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</a:tr>
              <a:tr h="518182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By sea</a:t>
                      </a:r>
                      <a:endParaRPr lang="en-US" sz="2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</a:tr>
              <a:tr h="518182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By land</a:t>
                      </a:r>
                      <a:endParaRPr lang="en-US" sz="2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924800" cy="5029200"/>
          </a:xfrm>
        </p:spPr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q-AL" sz="18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Survey on main borders:</a:t>
            </a: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Conducted by: Bank of Albania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Carried by: I</a:t>
            </a:r>
            <a:r>
              <a:rPr lang="sq-A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NSTAT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Type of survey: face to face interviews</a:t>
            </a: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Frequency: 4 times/year</a:t>
            </a:r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dirty="0" smtClean="0"/>
              <a:t>  </a:t>
            </a:r>
            <a:br>
              <a:rPr lang="sq-AL" dirty="0" smtClean="0"/>
            </a:br>
            <a:r>
              <a:rPr lang="sq-AL" dirty="0" smtClean="0"/>
              <a:t>  </a:t>
            </a:r>
            <a:r>
              <a:rPr lang="en-US" sz="4000" dirty="0" smtClean="0"/>
              <a:t>Compilation methodology</a:t>
            </a:r>
            <a:br>
              <a:rPr lang="en-US" sz="4000" dirty="0" smtClean="0"/>
            </a:br>
            <a:endParaRPr lang="en-US" sz="4000" dirty="0" smtClean="0"/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533400" y="1219200"/>
          <a:ext cx="8153400" cy="5175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924800" cy="5029200"/>
          </a:xfrm>
        </p:spPr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q-AL" sz="18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Responsibility of </a:t>
            </a:r>
            <a:r>
              <a:rPr lang="en-U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BoA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methodology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designing of the questionnaire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data entry, processing, sampling and grossing up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Sample volume-1000 travelers per quarter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Type of travelers: 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Nonresident foreigners + Albanian non-residents (migrants)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Albanian residents + Foreign residents</a:t>
            </a:r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dirty="0" smtClean="0"/>
              <a:t>  </a:t>
            </a:r>
            <a:br>
              <a:rPr lang="sq-AL" dirty="0" smtClean="0"/>
            </a:br>
            <a:r>
              <a:rPr lang="sq-AL" dirty="0" smtClean="0"/>
              <a:t>  </a:t>
            </a:r>
            <a:r>
              <a:rPr lang="en-US" sz="4000" dirty="0" smtClean="0"/>
              <a:t>Compilation methodology</a:t>
            </a:r>
            <a:br>
              <a:rPr lang="en-US" sz="4000" dirty="0" smtClean="0"/>
            </a:br>
            <a:endParaRPr lang="en-US" sz="4000" dirty="0" smtClean="0"/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533400" y="1219200"/>
          <a:ext cx="8153400" cy="5175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dirty="0" smtClean="0"/>
              <a:t>  </a:t>
            </a:r>
            <a:br>
              <a:rPr lang="sq-AL" dirty="0" smtClean="0"/>
            </a:br>
            <a:r>
              <a:rPr lang="sq-AL" dirty="0" smtClean="0"/>
              <a:t>  </a:t>
            </a:r>
            <a:r>
              <a:rPr lang="en-US" sz="4000" dirty="0" smtClean="0"/>
              <a:t>Compilation methodology</a:t>
            </a:r>
            <a:br>
              <a:rPr lang="en-US" sz="4000" dirty="0" smtClean="0"/>
            </a:br>
            <a:endParaRPr lang="en-US" sz="4000" dirty="0" smtClean="0"/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533400" y="1219200"/>
          <a:ext cx="8153400" cy="5175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143000" y="5562600"/>
          <a:ext cx="7391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3162240" imgH="203040" progId="">
                  <p:embed/>
                </p:oleObj>
              </mc:Choice>
              <mc:Fallback>
                <p:oleObj name="Equation" r:id="rId3" imgW="3162240" imgH="20304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562600"/>
                        <a:ext cx="7391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762000" y="1676400"/>
            <a:ext cx="8001000" cy="3797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8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Data processing</a:t>
            </a:r>
            <a:endParaRPr lang="sq-AL" sz="2800" u="sng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sq-AL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Coefficients on:</a:t>
            </a:r>
            <a:endParaRPr lang="sq-AL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eaLnBrk="1" hangingPunct="1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Average duration of stay/ by purpose/ by residency</a:t>
            </a:r>
            <a:endParaRPr lang="sq-AL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eaLnBrk="1" hangingPunct="1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Average daily expenditures/ by purpose/by residency</a:t>
            </a:r>
            <a:endParaRPr lang="sq-AL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eaLnBrk="1" hangingPunct="1">
              <a:spcBef>
                <a:spcPct val="20000"/>
              </a:spcBef>
              <a:defRPr/>
            </a:pPr>
            <a:r>
              <a:rPr lang="sq-AL" sz="2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Import (travel)  = no. R * avg(days)*avg(exp/day)</a:t>
            </a:r>
            <a:endParaRPr lang="en-US" sz="2800" i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924800" cy="48006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Results on Structural Survey of Enterprise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Quarterly survey of enterprises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Statistical Bulletin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Statistical year book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000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600" smtClean="0"/>
          </a:p>
          <a:p>
            <a:pPr eaLnBrk="1" hangingPunct="1"/>
            <a:endParaRPr lang="en-US" smtClean="0"/>
          </a:p>
        </p:txBody>
      </p:sp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dirty="0" smtClean="0"/>
              <a:t>  </a:t>
            </a:r>
            <a:r>
              <a:rPr lang="sq-AL" sz="4000" dirty="0" smtClean="0"/>
              <a:t>Publications</a:t>
            </a:r>
            <a:endParaRPr lang="en-US" sz="4000" dirty="0" smtClean="0"/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533400" y="1219200"/>
          <a:ext cx="8153400" cy="5175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924800" cy="4191000"/>
          </a:xfrm>
        </p:spPr>
        <p:txBody>
          <a:bodyPr/>
          <a:lstStyle/>
          <a:p>
            <a:pPr eaLnBrk="1" hangingPunct="1"/>
            <a:endParaRPr lang="en-US" sz="2000" smtClean="0"/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Albania in Figures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Web page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  <a:hlinkClick r:id="rId3"/>
              </a:rPr>
              <a:t>www.instat.gov.al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Different questionnaires and user requests</a:t>
            </a: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1600" smtClean="0"/>
          </a:p>
          <a:p>
            <a:pPr eaLnBrk="1" hangingPunct="1"/>
            <a:endParaRPr lang="en-US" smtClean="0"/>
          </a:p>
        </p:txBody>
      </p:sp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dirty="0" smtClean="0"/>
              <a:t>  </a:t>
            </a:r>
            <a:r>
              <a:rPr lang="sq-AL" sz="4000" dirty="0" smtClean="0"/>
              <a:t>Publications</a:t>
            </a:r>
            <a:endParaRPr lang="en-US" sz="4000" dirty="0" smtClean="0"/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533400" y="1219200"/>
          <a:ext cx="8153400" cy="5175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495800"/>
          </a:xfrm>
        </p:spPr>
        <p:txBody>
          <a:bodyPr rtlCol="0"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Dissemination timeliness- 70 days after reference period (quarterly data)</a:t>
            </a: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release statistics calendar is available on the website of </a:t>
            </a:r>
            <a:r>
              <a:rPr lang="en-U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BoA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the link below:</a:t>
            </a:r>
            <a:r>
              <a:rPr lang="sq-A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http://www.bankofalbania.org/web/Kalendari_i_statistikave_5243_1.php</a:t>
            </a: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Travel data are published on the website of </a:t>
            </a:r>
            <a:r>
              <a:rPr lang="en-U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BoA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as a separate item in the Current account.</a:t>
            </a: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8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smtClean="0"/>
              <a:t>  </a:t>
            </a:r>
            <a:r>
              <a:rPr lang="en-US" sz="4000" smtClean="0"/>
              <a:t>Data dissemination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533400" y="1219200"/>
          <a:ext cx="8153400" cy="5175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924800" cy="3962400"/>
          </a:xfrm>
        </p:spPr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Bop data are delivered  on a regular basis to IMF, INSTAT and in the near future to </a:t>
            </a:r>
            <a:r>
              <a:rPr lang="en-U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Eurostat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q-AL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Travel data are delivered upon their request to Ministry of Urban Development and Tourism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smtClean="0"/>
              <a:t>  </a:t>
            </a:r>
            <a:r>
              <a:rPr lang="en-US" sz="4000" smtClean="0"/>
              <a:t>Data dissemination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533400" y="1219200"/>
          <a:ext cx="8153400" cy="5175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676400"/>
            <a:ext cx="7391400" cy="44497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b="1" i="1" smtClean="0"/>
          </a:p>
          <a:p>
            <a:pPr algn="ctr" eaLnBrk="1" hangingPunct="1">
              <a:buFontTx/>
              <a:buNone/>
            </a:pPr>
            <a:endParaRPr lang="en-US" b="1" i="1" smtClean="0"/>
          </a:p>
          <a:p>
            <a:pPr algn="ctr" eaLnBrk="1" hangingPunct="1">
              <a:buFontTx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Thank You</a:t>
            </a:r>
            <a:r>
              <a:rPr lang="sq-AL" sz="2800" b="1" i="1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sz="2800" b="1" i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  </a:t>
            </a:r>
            <a:r>
              <a:rPr lang="sq-AL" sz="4000" dirty="0" smtClean="0"/>
              <a:t> </a:t>
            </a:r>
            <a:r>
              <a:rPr lang="en-US" sz="4000" dirty="0" smtClean="0"/>
              <a:t>Administrative data</a:t>
            </a:r>
            <a:r>
              <a:rPr lang="en-US" sz="4000" dirty="0" smtClean="0">
                <a:latin typeface="Arial Narrow" pitchFamily="34" charset="0"/>
              </a:rPr>
              <a:t/>
            </a:r>
            <a:br>
              <a:rPr lang="en-US" sz="4000" dirty="0" smtClean="0">
                <a:latin typeface="Arial Narrow" pitchFamily="34" charset="0"/>
              </a:rPr>
            </a:br>
            <a:endParaRPr lang="en-US" sz="4000" dirty="0" smtClean="0">
              <a:latin typeface="Arial Narrow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295400"/>
            <a:ext cx="7620000" cy="5105400"/>
          </a:xfrm>
        </p:spPr>
        <p:txBody>
          <a:bodyPr/>
          <a:lstStyle/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Data source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Ministry of Interior Affairs (General Directory of Police)</a:t>
            </a:r>
          </a:p>
          <a:p>
            <a:pPr eaLnBrk="1" hangingPunct="1">
              <a:buFontTx/>
              <a:buNone/>
            </a:pPr>
            <a:r>
              <a:rPr lang="sq-AL" sz="2800" smtClean="0">
                <a:latin typeface="Times New Roman" pitchFamily="18" charset="0"/>
                <a:cs typeface="Times New Roman" pitchFamily="18" charset="0"/>
              </a:rPr>
              <a:t>	Data from MoI:</a:t>
            </a:r>
          </a:p>
          <a:p>
            <a:pPr eaLnBrk="1" hangingPunct="1">
              <a:buFontTx/>
              <a:buNone/>
            </a:pPr>
            <a:r>
              <a:rPr lang="sq-AL" sz="28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sq-AL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Arrivals and departures of Albania and foreign citizens border national </a:t>
            </a:r>
            <a:r>
              <a:rPr lang="sq-AL" sz="28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by air, sea, and by land</a:t>
            </a:r>
            <a:r>
              <a:rPr lang="sq-AL" sz="280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		- </a:t>
            </a:r>
            <a:r>
              <a:rPr lang="sq-AL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Arrivals  of foreign  citizens  the purpose of travel</a:t>
            </a:r>
          </a:p>
          <a:p>
            <a:pPr eaLnBrk="1" hangingPunct="1">
              <a:buFontTx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		-</a:t>
            </a:r>
            <a:r>
              <a:rPr lang="sq-AL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Arrivals of  foreign  citizens  world country. </a:t>
            </a:r>
          </a:p>
          <a:p>
            <a:pPr eaLnBrk="1" hangingPunct="1"/>
            <a:endParaRPr lang="en-US" sz="2000" b="1" smtClean="0"/>
          </a:p>
          <a:p>
            <a:pPr eaLnBrk="1" hangingPunct="1"/>
            <a:endParaRPr lang="en-US" sz="2000" smtClean="0"/>
          </a:p>
          <a:p>
            <a:pPr algn="just" eaLnBrk="1" hangingPunct="1"/>
            <a:endParaRPr lang="en-US" sz="2800" smtClean="0">
              <a:latin typeface="Arial Narrow" pitchFamily="34" charset="0"/>
            </a:endParaRPr>
          </a:p>
          <a:p>
            <a:pPr algn="just" eaLnBrk="1" hangingPunct="1"/>
            <a:endParaRPr lang="en-US" sz="2800" smtClean="0">
              <a:latin typeface="Arial Narrow" pitchFamily="34" charset="0"/>
            </a:endParaRPr>
          </a:p>
          <a:p>
            <a:pPr algn="just" eaLnBrk="1" hangingPunct="1"/>
            <a:endParaRPr lang="en-US" sz="2800" smtClean="0">
              <a:latin typeface="Arial Narrow" pitchFamily="34" charset="0"/>
            </a:endParaRPr>
          </a:p>
        </p:txBody>
      </p:sp>
      <p:graphicFrame>
        <p:nvGraphicFramePr>
          <p:cNvPr id="15372" name="Group 12"/>
          <p:cNvGraphicFramePr>
            <a:graphicFrameLocks noGrp="1"/>
          </p:cNvGraphicFramePr>
          <p:nvPr>
            <p:ph sz="half" idx="2"/>
          </p:nvPr>
        </p:nvGraphicFramePr>
        <p:xfrm>
          <a:off x="914400" y="914400"/>
          <a:ext cx="7772400" cy="518048"/>
        </p:xfrm>
        <a:graphic>
          <a:graphicData uri="http://schemas.openxmlformats.org/drawingml/2006/table">
            <a:tbl>
              <a:tblPr/>
              <a:tblGrid>
                <a:gridCol w="7772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r>
              <a:rPr lang="sq-AL" sz="4000" dirty="0" smtClean="0"/>
              <a:t>   </a:t>
            </a:r>
            <a:r>
              <a:rPr lang="en-US" sz="4000" dirty="0" smtClean="0"/>
              <a:t>Administrative data</a:t>
            </a:r>
            <a:endParaRPr lang="en-US" sz="3600" dirty="0" smtClean="0">
              <a:latin typeface="Arial Narrow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066800"/>
            <a:ext cx="7086600" cy="5029200"/>
          </a:xfrm>
        </p:spPr>
        <p:txBody>
          <a:bodyPr/>
          <a:lstStyle/>
          <a:p>
            <a:pPr algn="just" eaLnBrk="1" hangingPunct="1"/>
            <a:endParaRPr lang="en-US" sz="2800" smtClean="0"/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INSTAT</a:t>
            </a:r>
            <a:r>
              <a:rPr lang="sq-AL" sz="2800" smtClean="0">
                <a:latin typeface="Times New Roman" pitchFamily="18" charset="0"/>
                <a:cs typeface="Times New Roman" pitchFamily="18" charset="0"/>
              </a:rPr>
              <a:t> prepares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data for inbound tourism</a:t>
            </a:r>
            <a:r>
              <a:rPr lang="sq-AL" sz="28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2800" smtClean="0">
                <a:latin typeface="Times New Roman" pitchFamily="18" charset="0"/>
                <a:cs typeface="Times New Roman" pitchFamily="18" charset="0"/>
              </a:rPr>
              <a:t>based on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administrative data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Arrivals  classification: 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		-  Arrivals of  foreign citizens  by main purpose ( Personal and Business)</a:t>
            </a: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sq-AL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sq-AL" sz="2800" smtClean="0">
                <a:latin typeface="Times New Roman" pitchFamily="18" charset="0"/>
                <a:cs typeface="Times New Roman" pitchFamily="18" charset="0"/>
              </a:rPr>
              <a:t>	-  Arrivals of foreign citinez by model of travel (air, sea and land) 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 eaLnBrk="1" hangingPunct="1"/>
            <a:endParaRPr lang="en-US" sz="2800" smtClean="0"/>
          </a:p>
          <a:p>
            <a:pPr algn="just" eaLnBrk="1" hangingPunct="1"/>
            <a:endParaRPr lang="en-US" sz="2800" smtClean="0"/>
          </a:p>
          <a:p>
            <a:pPr algn="just" eaLnBrk="1" hangingPunct="1"/>
            <a:endParaRPr lang="en-US" sz="2800" smtClean="0"/>
          </a:p>
          <a:p>
            <a:pPr algn="just" eaLnBrk="1" hangingPunct="1"/>
            <a:endParaRPr lang="en-US" sz="2800" smtClean="0"/>
          </a:p>
        </p:txBody>
      </p:sp>
      <p:graphicFrame>
        <p:nvGraphicFramePr>
          <p:cNvPr id="17421" name="Group 13"/>
          <p:cNvGraphicFramePr>
            <a:graphicFrameLocks noGrp="1"/>
          </p:cNvGraphicFramePr>
          <p:nvPr>
            <p:ph sz="half" idx="2"/>
          </p:nvPr>
        </p:nvGraphicFramePr>
        <p:xfrm>
          <a:off x="838200" y="914400"/>
          <a:ext cx="7924800" cy="518048"/>
        </p:xfrm>
        <a:graphic>
          <a:graphicData uri="http://schemas.openxmlformats.org/drawingml/2006/table">
            <a:tbl>
              <a:tblPr/>
              <a:tblGrid>
                <a:gridCol w="79248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Administrative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1447800"/>
            <a:ext cx="7772400" cy="4114800"/>
          </a:xfrm>
        </p:spPr>
        <p:txBody>
          <a:bodyPr/>
          <a:lstStyle/>
          <a:p>
            <a:pPr marL="365760" indent="-256032"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Arrivals of  foreign citizens by world regions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sq-AL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Arrivals  of foreign visitors  according to the  purpose travel</a:t>
            </a:r>
            <a:r>
              <a:rPr lang="sq-AL" sz="2800" dirty="0" smtClean="0">
                <a:latin typeface="Times New Roman" pitchFamily="18" charset="0"/>
                <a:cs typeface="Times New Roman" pitchFamily="18" charset="0"/>
              </a:rPr>
              <a:t> ( holiday,visit to frends, business etj,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sq-AL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 Arrivals  of foreign citizens ( visitors and same-day visitors excursionists).</a:t>
            </a:r>
          </a:p>
          <a:p>
            <a:pPr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Group 13"/>
          <p:cNvGraphicFramePr>
            <a:graphicFrameLocks/>
          </p:cNvGraphicFramePr>
          <p:nvPr/>
        </p:nvGraphicFramePr>
        <p:xfrm>
          <a:off x="381000" y="1143000"/>
          <a:ext cx="7924800" cy="518048"/>
        </p:xfrm>
        <a:graphic>
          <a:graphicData uri="http://schemas.openxmlformats.org/drawingml/2006/table">
            <a:tbl>
              <a:tblPr/>
              <a:tblGrid>
                <a:gridCol w="79248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  </a:t>
            </a:r>
            <a:r>
              <a:rPr lang="sq-AL" sz="4000" smtClean="0"/>
              <a:t> </a:t>
            </a:r>
            <a:r>
              <a:rPr lang="en-US" sz="4000" smtClean="0"/>
              <a:t>Quarterly survey</a:t>
            </a:r>
            <a:endParaRPr lang="en-US" sz="4000" smtClean="0">
              <a:latin typeface="Arial Narrow" pitchFamily="34" charset="0"/>
            </a:endParaRPr>
          </a:p>
        </p:txBody>
      </p:sp>
      <p:graphicFrame>
        <p:nvGraphicFramePr>
          <p:cNvPr id="16396" name="Group 12"/>
          <p:cNvGraphicFramePr>
            <a:graphicFrameLocks noGrp="1"/>
          </p:cNvGraphicFramePr>
          <p:nvPr>
            <p:ph type="tbl" idx="1"/>
          </p:nvPr>
        </p:nvGraphicFramePr>
        <p:xfrm>
          <a:off x="533400" y="1219200"/>
          <a:ext cx="8153400" cy="518048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914400" y="1371600"/>
            <a:ext cx="7086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aim of this survey is to show the trends of economic development of a country  in quarterly  periods.</a:t>
            </a:r>
            <a:endParaRPr lang="sq-AL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survey is based 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Eurostat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Regulation No.1165/98</a:t>
            </a:r>
            <a:endParaRPr lang="sq-AL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sq-AL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Classification of economic activity is based on NACE Rev </a:t>
            </a:r>
            <a:r>
              <a:rPr lang="sq-AL" sz="2800" dirty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  </a:t>
            </a:r>
            <a:r>
              <a:rPr lang="sq-AL" sz="4000" smtClean="0"/>
              <a:t> </a:t>
            </a:r>
            <a:r>
              <a:rPr lang="en-US" sz="4000" smtClean="0"/>
              <a:t>Quarterly survey</a:t>
            </a:r>
            <a:endParaRPr lang="en-US" sz="4000" smtClean="0">
              <a:latin typeface="Arial Narrow" pitchFamily="34" charset="0"/>
            </a:endParaRPr>
          </a:p>
        </p:txBody>
      </p:sp>
      <p:graphicFrame>
        <p:nvGraphicFramePr>
          <p:cNvPr id="16396" name="Group 12"/>
          <p:cNvGraphicFramePr>
            <a:graphicFrameLocks noGrp="1"/>
          </p:cNvGraphicFramePr>
          <p:nvPr>
            <p:ph type="tbl" idx="1"/>
          </p:nvPr>
        </p:nvGraphicFramePr>
        <p:xfrm>
          <a:off x="533400" y="1219200"/>
          <a:ext cx="8153400" cy="518048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390" name="Rectangle 13"/>
          <p:cNvSpPr>
            <a:spLocks noChangeArrowheads="1"/>
          </p:cNvSpPr>
          <p:nvPr/>
        </p:nvSpPr>
        <p:spPr bwMode="auto">
          <a:xfrm>
            <a:off x="914400" y="1371600"/>
            <a:ext cx="7086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The sample is designed based on Statistical Business Register</a:t>
            </a:r>
            <a:endParaRPr lang="sq-AL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Data are published 90 days after the reference quarter</a:t>
            </a:r>
            <a:endParaRPr lang="sq-AL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sq-AL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sq-AL" sz="2800">
                <a:latin typeface="Times New Roman" pitchFamily="18" charset="0"/>
                <a:cs typeface="Times New Roman" pitchFamily="18" charset="0"/>
              </a:rPr>
              <a:t>Survey are carried out through interviewers with face to face interview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sq-AL" sz="2800">
                <a:latin typeface="Times New Roman" pitchFamily="18" charset="0"/>
                <a:cs typeface="Times New Roman" pitchFamily="18" charset="0"/>
              </a:rPr>
              <a:t>180 interviews are trained evey year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spcBef>
                <a:spcPct val="20000"/>
              </a:spcBef>
            </a:pPr>
            <a:r>
              <a:rPr lang="en-US" sz="280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>
                <a:latin typeface="Arial Narrow" pitchFamily="34" charset="0"/>
              </a:rPr>
              <a:t>  </a:t>
            </a:r>
            <a:r>
              <a:rPr lang="sq-AL" sz="4000" smtClean="0">
                <a:latin typeface="Arial Narrow" pitchFamily="34" charset="0"/>
              </a:rPr>
              <a:t> </a:t>
            </a:r>
            <a:r>
              <a:rPr lang="en-US" sz="4000" smtClean="0"/>
              <a:t>Quarterly survey</a:t>
            </a:r>
            <a:r>
              <a:rPr lang="en-US" sz="4000" smtClean="0">
                <a:latin typeface="Arial Narrow" pitchFamily="34" charset="0"/>
              </a:rPr>
              <a:t/>
            </a:r>
            <a:br>
              <a:rPr lang="en-US" sz="4000" smtClean="0">
                <a:latin typeface="Arial Narrow" pitchFamily="34" charset="0"/>
              </a:rPr>
            </a:br>
            <a:endParaRPr lang="en-US" sz="4000" smtClean="0">
              <a:latin typeface="Arial Narrow" pitchFamily="34" charset="0"/>
            </a:endParaRPr>
          </a:p>
        </p:txBody>
      </p:sp>
      <p:graphicFrame>
        <p:nvGraphicFramePr>
          <p:cNvPr id="30724" name="Group 4"/>
          <p:cNvGraphicFramePr>
            <a:graphicFrameLocks noGrp="1"/>
          </p:cNvGraphicFramePr>
          <p:nvPr>
            <p:ph type="tbl" idx="1"/>
          </p:nvPr>
        </p:nvGraphicFramePr>
        <p:xfrm>
          <a:off x="533400" y="1219200"/>
          <a:ext cx="8153400" cy="518048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14" name="Rectangle 10"/>
          <p:cNvSpPr>
            <a:spLocks noChangeArrowheads="1"/>
          </p:cNvSpPr>
          <p:nvPr/>
        </p:nvSpPr>
        <p:spPr bwMode="auto">
          <a:xfrm>
            <a:off x="914400" y="1371600"/>
            <a:ext cx="7086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The survey covers:</a:t>
            </a:r>
            <a:endParaRPr lang="sq-AL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sq-AL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Industry</a:t>
            </a:r>
            <a:endParaRPr lang="sq-AL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Construction</a:t>
            </a:r>
            <a:endParaRPr lang="sq-AL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Retail and wholesale trade</a:t>
            </a:r>
            <a:endParaRPr lang="sq-AL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Transport and Telecommunication</a:t>
            </a:r>
            <a:endParaRPr lang="sq-AL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Hotels</a:t>
            </a:r>
            <a:endParaRPr lang="sq-AL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Architectural services</a:t>
            </a:r>
            <a:endParaRPr lang="sq-AL" sz="28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Informatics services</a:t>
            </a:r>
          </a:p>
          <a:p>
            <a:pPr marL="342900" indent="-342900" algn="just" eaLnBrk="1" hangingPunct="1">
              <a:spcBef>
                <a:spcPct val="20000"/>
              </a:spcBef>
              <a:buFontTx/>
              <a:buChar char="•"/>
            </a:pPr>
            <a:endParaRPr lang="en-US" sz="2000"/>
          </a:p>
          <a:p>
            <a:pPr marL="342900" indent="-342900" algn="just" eaLnBrk="1" hangingPunct="1"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924800" cy="4449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Economic indicators presented as indices:</a:t>
            </a:r>
          </a:p>
          <a:p>
            <a:pPr eaLnBrk="1" hangingPunct="1"/>
            <a:endParaRPr lang="sq-AL" sz="2000" smtClean="0"/>
          </a:p>
          <a:p>
            <a:pPr eaLnBrk="1" hangingPunct="1"/>
            <a:r>
              <a:rPr lang="en-US" sz="2800" smtClean="0"/>
              <a:t>Turnover</a:t>
            </a:r>
          </a:p>
          <a:p>
            <a:pPr eaLnBrk="1" hangingPunct="1"/>
            <a:endParaRPr lang="sq-AL" sz="2800" smtClean="0"/>
          </a:p>
          <a:p>
            <a:pPr eaLnBrk="1" hangingPunct="1"/>
            <a:r>
              <a:rPr lang="en-US" sz="2800" smtClean="0"/>
              <a:t>Employed </a:t>
            </a:r>
          </a:p>
          <a:p>
            <a:pPr eaLnBrk="1" hangingPunct="1"/>
            <a:endParaRPr lang="sq-AL" sz="2800" smtClean="0"/>
          </a:p>
          <a:p>
            <a:pPr eaLnBrk="1" hangingPunct="1"/>
            <a:r>
              <a:rPr lang="en-US" sz="2800" smtClean="0"/>
              <a:t>Employees</a:t>
            </a:r>
          </a:p>
          <a:p>
            <a:pPr eaLnBrk="1" hangingPunct="1"/>
            <a:endParaRPr lang="sq-AL" sz="2800" smtClean="0"/>
          </a:p>
          <a:p>
            <a:pPr eaLnBrk="1" hangingPunct="1"/>
            <a:r>
              <a:rPr lang="en-US" sz="2800" smtClean="0"/>
              <a:t>Wages</a:t>
            </a:r>
          </a:p>
          <a:p>
            <a:pPr eaLnBrk="1" hangingPunct="1"/>
            <a:endParaRPr lang="sq-AL" sz="1800" smtClean="0"/>
          </a:p>
          <a:p>
            <a:pPr eaLnBrk="1" hangingPunct="1"/>
            <a:endParaRPr lang="en-US" smtClean="0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q-AL" smtClean="0"/>
              <a:t>  </a:t>
            </a:r>
            <a:r>
              <a:rPr lang="en-US" smtClean="0"/>
              <a:t>Quarterly survey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533400" y="1219200"/>
          <a:ext cx="8153400" cy="517525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q-A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1071</TotalTime>
  <Words>724</Words>
  <Application>Microsoft Office PowerPoint</Application>
  <PresentationFormat>On-screen Show (4:3)</PresentationFormat>
  <Paragraphs>250</Paragraphs>
  <Slides>29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Arial</vt:lpstr>
      <vt:lpstr>Lucida Sans Unicode</vt:lpstr>
      <vt:lpstr>Wingdings 3</vt:lpstr>
      <vt:lpstr>Verdana</vt:lpstr>
      <vt:lpstr>Wingdings 2</vt:lpstr>
      <vt:lpstr>Calibri</vt:lpstr>
      <vt:lpstr>Arial Narrow</vt:lpstr>
      <vt:lpstr>Times New Roman</vt:lpstr>
      <vt:lpstr>Courier New</vt:lpstr>
      <vt:lpstr>Concourse</vt:lpstr>
      <vt:lpstr>Equation</vt:lpstr>
      <vt:lpstr>PowerPoint Presentation</vt:lpstr>
      <vt:lpstr>  Content</vt:lpstr>
      <vt:lpstr>   Administrative data </vt:lpstr>
      <vt:lpstr>     Administrative data</vt:lpstr>
      <vt:lpstr>Administrative data</vt:lpstr>
      <vt:lpstr>    Quarterly survey</vt:lpstr>
      <vt:lpstr>    Quarterly survey</vt:lpstr>
      <vt:lpstr>   Quarterly survey </vt:lpstr>
      <vt:lpstr>  Quarterly survey</vt:lpstr>
      <vt:lpstr>  Quarterly survey</vt:lpstr>
      <vt:lpstr>  Quarterly survey</vt:lpstr>
      <vt:lpstr>  Annual survey</vt:lpstr>
      <vt:lpstr>  Annual survey</vt:lpstr>
      <vt:lpstr>  Annual survey</vt:lpstr>
      <vt:lpstr>  Annual survey</vt:lpstr>
      <vt:lpstr>  Annual survey</vt:lpstr>
      <vt:lpstr>  Travel statistics</vt:lpstr>
      <vt:lpstr>  Treatment of Travel </vt:lpstr>
      <vt:lpstr>  Treatment of Travel </vt:lpstr>
      <vt:lpstr>     Compilation methodology </vt:lpstr>
      <vt:lpstr>     Compilation methodology </vt:lpstr>
      <vt:lpstr>     Compilation methodology </vt:lpstr>
      <vt:lpstr>     Compilation methodology </vt:lpstr>
      <vt:lpstr>     Compilation methodology </vt:lpstr>
      <vt:lpstr>  Publications</vt:lpstr>
      <vt:lpstr>  Publications</vt:lpstr>
      <vt:lpstr>  Data dissemination</vt:lpstr>
      <vt:lpstr>  Data dissemination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inserka</dc:creator>
  <cp:lastModifiedBy>Orhan Nadirov</cp:lastModifiedBy>
  <cp:revision>75</cp:revision>
  <dcterms:created xsi:type="dcterms:W3CDTF">2011-03-30T10:49:04Z</dcterms:created>
  <dcterms:modified xsi:type="dcterms:W3CDTF">2014-12-08T14:18:07Z</dcterms:modified>
</cp:coreProperties>
</file>