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6"/>
  </p:notesMasterIdLst>
  <p:sldIdLst>
    <p:sldId id="256" r:id="rId2"/>
    <p:sldId id="259" r:id="rId3"/>
    <p:sldId id="260" r:id="rId4"/>
    <p:sldId id="262" r:id="rId5"/>
    <p:sldId id="263" r:id="rId6"/>
    <p:sldId id="269" r:id="rId7"/>
    <p:sldId id="265" r:id="rId8"/>
    <p:sldId id="266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8BDC5-6079-4827-8CD1-2173AABEA8B9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CFCCF-21FD-465F-857E-0991DDD0478A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CFCCF-21FD-465F-857E-0991DDD0478A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CFCCF-21FD-465F-857E-0991DDD0478A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24363-6A43-462C-AEC5-F4A448C6B707}" type="datetimeFigureOut">
              <a:rPr lang="tr-TR" smtClean="0"/>
              <a:pPr/>
              <a:t>10/21/2008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77FA7-7FF3-4EAB-AAC8-DFF9C6701CC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</a:rPr>
              <a:t> HIZLI TREN PROJESİ ÜST YAPI ÇALIŞMALARI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7" name="Picture 7" descr="index_04[1]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l="19967" r="19967"/>
          <a:stretch>
            <a:fillRect/>
          </a:stretch>
        </p:blipFill>
        <p:spPr bwMode="auto">
          <a:xfrm>
            <a:off x="1676400" y="304800"/>
            <a:ext cx="5486400" cy="4114800"/>
          </a:xfrm>
          <a:prstGeom prst="rect">
            <a:avLst/>
          </a:prstGeom>
          <a:noFill/>
        </p:spPr>
      </p:pic>
      <p:sp>
        <p:nvSpPr>
          <p:cNvPr id="6" name="5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tr-TR" sz="2400" dirty="0" smtClean="0"/>
              <a:t>KLASİK YAPIM METODU İLE  PLATFORM ÜZERİNE DEMİRYOLU DÖŞENMESİ</a:t>
            </a:r>
            <a:endParaRPr lang="tr-TR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400" dirty="0" smtClean="0">
                <a:solidFill>
                  <a:srgbClr val="FF0000"/>
                </a:solidFill>
              </a:rPr>
              <a:t>TRAVERSLERİN BOYUT VE İŞÇİLİK KONTROLÜ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5" name="Picture 4" descr="Resim 67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83" b="183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tr-TR" sz="2000" dirty="0" smtClean="0"/>
              <a:t>Boyut ve ölçü kontrolleri ithalatçı firmanın kalite kontrol birimi ve TCDD kontrolörleri tarafından yapılmaktadır.</a:t>
            </a:r>
          </a:p>
          <a:p>
            <a:endParaRPr lang="tr-T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200" dirty="0" smtClean="0">
                <a:solidFill>
                  <a:srgbClr val="FF0000"/>
                </a:solidFill>
              </a:rPr>
              <a:t>Platformun TCDD Tarafından  Teslim Alınması</a:t>
            </a:r>
            <a:endParaRPr lang="tr-TR" sz="2200" dirty="0">
              <a:solidFill>
                <a:srgbClr val="FF0000"/>
              </a:solidFill>
            </a:endParaRPr>
          </a:p>
        </p:txBody>
      </p:sp>
      <p:pic>
        <p:nvPicPr>
          <p:cNvPr id="5" name="Picture 5" descr="1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8" b="168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TCDD Tarafından ölçümü yapılarak kabulü yapılan alt yapı kesimlerinde üst yapı işlerine başlanır.</a:t>
            </a:r>
          </a:p>
          <a:p>
            <a:endParaRPr lang="tr-T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TRAVERSLERİN HATTA SEVKİ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2" name="Picture 6" descr="1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82" b="18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1" name="10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tr-TR" sz="2000" dirty="0" smtClean="0"/>
              <a:t>Kabulü yapılan ve ayıklama işlemleri tamamlanan  traversler stok sahasından kamyonlara yüklenerek hatta gönderilir.</a:t>
            </a:r>
          </a:p>
          <a:p>
            <a:endParaRPr lang="tr-T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TRAVERSLERİN HATTA SEVKİ</a:t>
            </a:r>
            <a:endParaRPr lang="tr-TR" sz="2800" dirty="0"/>
          </a:p>
        </p:txBody>
      </p:sp>
      <p:pic>
        <p:nvPicPr>
          <p:cNvPr id="10" name="Picture 4" descr="0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39" b="139"/>
          <a:stretch>
            <a:fillRect/>
          </a:stretch>
        </p:blipFill>
        <p:spPr bwMode="auto">
          <a:xfrm>
            <a:off x="685800" y="381000"/>
            <a:ext cx="3886200" cy="3962400"/>
          </a:xfrm>
          <a:prstGeom prst="rect">
            <a:avLst/>
          </a:prstGeom>
          <a:noFill/>
        </p:spPr>
      </p:pic>
      <p:sp>
        <p:nvSpPr>
          <p:cNvPr id="12" name="11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 </a:t>
            </a:r>
            <a:r>
              <a:rPr lang="tr-TR" sz="2000" dirty="0" err="1" smtClean="0"/>
              <a:t>Forklift</a:t>
            </a:r>
            <a:r>
              <a:rPr lang="tr-TR" sz="2000" dirty="0" smtClean="0"/>
              <a:t> ve Tırlar yardımıyla hattın sağına ve soluna traversler serilir.</a:t>
            </a:r>
          </a:p>
          <a:p>
            <a:endParaRPr lang="tr-TR" sz="2000" dirty="0"/>
          </a:p>
        </p:txBody>
      </p:sp>
      <p:pic>
        <p:nvPicPr>
          <p:cNvPr id="11" name="Picture 5" descr="2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2225" y="381000"/>
            <a:ext cx="4041775" cy="3962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TRAVERSLERİN HATTA SEVKİ</a:t>
            </a:r>
            <a:endParaRPr lang="tr-TR" sz="2800" dirty="0"/>
          </a:p>
        </p:txBody>
      </p:sp>
      <p:pic>
        <p:nvPicPr>
          <p:cNvPr id="7" name="Picture 4" descr="1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86" b="186"/>
          <a:stretch>
            <a:fillRect/>
          </a:stretch>
        </p:blipFill>
        <p:spPr bwMode="auto">
          <a:xfrm>
            <a:off x="914400" y="304800"/>
            <a:ext cx="5486400" cy="4114800"/>
          </a:xfrm>
          <a:prstGeom prst="rect">
            <a:avLst/>
          </a:prstGeom>
          <a:noFill/>
        </p:spPr>
      </p:pic>
      <p:sp>
        <p:nvSpPr>
          <p:cNvPr id="11" name="10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 </a:t>
            </a:r>
            <a:r>
              <a:rPr lang="tr-TR" sz="2000" dirty="0" err="1" smtClean="0"/>
              <a:t>Forklift</a:t>
            </a:r>
            <a:r>
              <a:rPr lang="tr-TR" sz="2000" dirty="0" smtClean="0"/>
              <a:t> ve Tırlar yardımıyla hattın sağına ve soluna traversler serilir.</a:t>
            </a:r>
            <a:endParaRPr lang="tr-TR" sz="2000" dirty="0"/>
          </a:p>
        </p:txBody>
      </p:sp>
      <p:pic>
        <p:nvPicPr>
          <p:cNvPr id="8" name="Picture 5" descr="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600200"/>
            <a:ext cx="4038600" cy="3200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95400" y="4800600"/>
            <a:ext cx="5486400" cy="566738"/>
          </a:xfrm>
        </p:spPr>
        <p:txBody>
          <a:bodyPr>
            <a:no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Traverslere Hatta Küçük Malzemesinin Bağlanması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5" name="Picture 5" descr="HPIM327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7" b="127"/>
          <a:stretch>
            <a:fillRect/>
          </a:stretch>
        </p:blipFill>
        <p:spPr bwMode="auto">
          <a:xfrm>
            <a:off x="0" y="0"/>
            <a:ext cx="4953000" cy="4114800"/>
          </a:xfrm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447800" y="5410200"/>
            <a:ext cx="5486400" cy="804862"/>
          </a:xfrm>
        </p:spPr>
        <p:txBody>
          <a:bodyPr>
            <a:normAutofit/>
          </a:bodyPr>
          <a:lstStyle/>
          <a:p>
            <a:r>
              <a:rPr lang="tr-TR" sz="2000" dirty="0" smtClean="0"/>
              <a:t>Kamyonlar ile getirilen küçük malzeme hatta istiflenmiş  traverslere monte edilir.</a:t>
            </a:r>
          </a:p>
          <a:p>
            <a:endParaRPr lang="tr-TR" sz="2000" dirty="0"/>
          </a:p>
        </p:txBody>
      </p:sp>
      <p:pic>
        <p:nvPicPr>
          <p:cNvPr id="8" name="Picture 6" descr="HPIM32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0"/>
            <a:ext cx="3024188" cy="2278062"/>
          </a:xfrm>
          <a:prstGeom prst="rect">
            <a:avLst/>
          </a:prstGeom>
          <a:noFill/>
        </p:spPr>
      </p:pic>
      <p:pic>
        <p:nvPicPr>
          <p:cNvPr id="10" name="Picture 6" descr="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7288" y="2362200"/>
            <a:ext cx="4176712" cy="266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52600" y="4572000"/>
            <a:ext cx="5486400" cy="566738"/>
          </a:xfrm>
        </p:spPr>
        <p:txBody>
          <a:bodyPr>
            <a:normAutofit/>
          </a:bodyPr>
          <a:lstStyle/>
          <a:p>
            <a:r>
              <a:rPr lang="tr-TR" sz="2600" u="sng" dirty="0" smtClean="0">
                <a:solidFill>
                  <a:srgbClr val="FF0000"/>
                </a:solidFill>
              </a:rPr>
              <a:t>Platformun Hazır Hale Getirilmesi</a:t>
            </a:r>
            <a:endParaRPr lang="tr-TR" sz="2600" u="sng" dirty="0">
              <a:solidFill>
                <a:srgbClr val="FF0000"/>
              </a:solidFill>
            </a:endParaRPr>
          </a:p>
        </p:txBody>
      </p:sp>
      <p:pic>
        <p:nvPicPr>
          <p:cNvPr id="5" name="Picture 5" descr="2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59" b="159"/>
          <a:stretch>
            <a:fillRect/>
          </a:stretch>
        </p:blipFill>
        <p:spPr bwMode="auto">
          <a:xfrm>
            <a:off x="1752600" y="0"/>
            <a:ext cx="5486400" cy="4114800"/>
          </a:xfrm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181600"/>
            <a:ext cx="5486400" cy="1143000"/>
          </a:xfrm>
        </p:spPr>
        <p:txBody>
          <a:bodyPr>
            <a:noAutofit/>
          </a:bodyPr>
          <a:lstStyle/>
          <a:p>
            <a:r>
              <a:rPr lang="tr-TR" sz="2000" dirty="0" smtClean="0"/>
              <a:t>Travers sevki esnasında platformda oluşan deformasyonların giderilmesi için balast serilmeden önce platform sulanır ve silindirle düzeltilir.</a:t>
            </a:r>
          </a:p>
          <a:p>
            <a:endParaRPr lang="tr-T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903912" cy="566738"/>
          </a:xfrm>
        </p:spPr>
        <p:txBody>
          <a:bodyPr>
            <a:noAutofit/>
          </a:bodyPr>
          <a:lstStyle/>
          <a:p>
            <a:r>
              <a:rPr lang="tr-TR" sz="2800" u="sng" dirty="0" smtClean="0">
                <a:solidFill>
                  <a:srgbClr val="FF0000"/>
                </a:solidFill>
              </a:rPr>
              <a:t>Platformun Hazır Hale Getirilmesi</a:t>
            </a:r>
            <a:endParaRPr lang="tr-TR" sz="2800" u="sng" dirty="0"/>
          </a:p>
        </p:txBody>
      </p:sp>
      <p:pic>
        <p:nvPicPr>
          <p:cNvPr id="5" name="Picture 5" descr="beylikovaa 18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2" b="162"/>
          <a:stretch>
            <a:fillRect/>
          </a:stretch>
        </p:blipFill>
        <p:spPr bwMode="auto">
          <a:xfrm>
            <a:off x="304800" y="228600"/>
            <a:ext cx="5486400" cy="4114800"/>
          </a:xfrm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tr-TR" sz="1800" dirty="0" smtClean="0"/>
              <a:t>Travers sevki esnasında platformda oluşan deformasyonların giderilmesi için balast serilmeden önce platform sulanır ve silindirle düzeltilir.</a:t>
            </a:r>
          </a:p>
          <a:p>
            <a:endParaRPr lang="tr-TR" sz="1800" dirty="0" smtClean="0"/>
          </a:p>
          <a:p>
            <a:endParaRPr lang="tr-TR" sz="1800" dirty="0"/>
          </a:p>
        </p:txBody>
      </p:sp>
      <p:pic>
        <p:nvPicPr>
          <p:cNvPr id="6" name="Picture 4" descr="beylikovaa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0600"/>
            <a:ext cx="4284663" cy="3225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648200"/>
            <a:ext cx="5486400" cy="719138"/>
          </a:xfrm>
        </p:spPr>
        <p:txBody>
          <a:bodyPr>
            <a:no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1. Tabaka Balastın Platforma Serilmesi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5" name="Picture 5" descr="IMG_003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533400"/>
            <a:ext cx="4546600" cy="3581400"/>
          </a:xfrm>
          <a:noFill/>
          <a:ln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FİNİŞER KULLANARAK  OFF-SET  KAZIKLARINA GÖRE  BALAST SERİLMESİ</a:t>
            </a:r>
            <a:endParaRPr lang="tr-TR" sz="2000" dirty="0"/>
          </a:p>
        </p:txBody>
      </p:sp>
      <p:pic>
        <p:nvPicPr>
          <p:cNvPr id="14" name="Picture 5" descr="IMG_003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533401"/>
            <a:ext cx="3920411" cy="35814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600" dirty="0" smtClean="0">
                <a:solidFill>
                  <a:srgbClr val="FF0000"/>
                </a:solidFill>
              </a:rPr>
              <a:t>1. Tabaka Balastın Platforma Serilmesi</a:t>
            </a:r>
            <a:endParaRPr lang="tr-TR" sz="2600" dirty="0"/>
          </a:p>
        </p:txBody>
      </p:sp>
      <p:pic>
        <p:nvPicPr>
          <p:cNvPr id="5" name="Picture 5" descr="IMG_004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8600"/>
            <a:ext cx="5384800" cy="4038600"/>
          </a:xfrm>
          <a:noFill/>
          <a:ln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FİNİŞER KULLANARAK  OFF-SET  KAZIKLARINA GÖRE  BALAST SERİLMESİ</a:t>
            </a:r>
          </a:p>
          <a:p>
            <a:endParaRPr lang="tr-TR" sz="2000" dirty="0"/>
          </a:p>
        </p:txBody>
      </p:sp>
      <p:pic>
        <p:nvPicPr>
          <p:cNvPr id="6" name="Picture 5" descr="IMG_004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95400"/>
            <a:ext cx="4409017" cy="3306763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tr-TR" dirty="0"/>
              <a:t>ENKESİT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BC4D-D17E-4F3C-81E6-7443C8451B05}" type="datetime1">
              <a:rPr lang="tr-TR"/>
              <a:pPr/>
              <a:t>10/21/2008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0ADA-0B38-416D-8F0C-4285CEB74986}" type="slidenum">
              <a:rPr lang="tr-TR"/>
              <a:pPr/>
              <a:t>2</a:t>
            </a:fld>
            <a:endParaRPr lang="tr-TR"/>
          </a:p>
        </p:txBody>
      </p:sp>
      <p:pic>
        <p:nvPicPr>
          <p:cNvPr id="184323" name="Picture 3" descr="trv9"/>
          <p:cNvPicPr>
            <a:picLocks noChangeAspect="1" noChangeArrowheads="1"/>
          </p:cNvPicPr>
          <p:nvPr/>
        </p:nvPicPr>
        <p:blipFill>
          <a:blip r:embed="rId2"/>
          <a:srcRect l="24010" t="-594" r="27553" b="50986"/>
          <a:stretch>
            <a:fillRect/>
          </a:stretch>
        </p:blipFill>
        <p:spPr bwMode="auto">
          <a:xfrm>
            <a:off x="685800" y="838200"/>
            <a:ext cx="8153400" cy="536907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600" dirty="0" smtClean="0">
                <a:solidFill>
                  <a:srgbClr val="FF0000"/>
                </a:solidFill>
              </a:rPr>
              <a:t>1. Tabaka Balastın Platforma Serilmesi</a:t>
            </a:r>
            <a:endParaRPr lang="tr-TR" sz="2600" dirty="0"/>
          </a:p>
        </p:txBody>
      </p:sp>
      <p:pic>
        <p:nvPicPr>
          <p:cNvPr id="5" name="Picture 5" descr="IMG_005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noFill/>
          <a:ln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SERİLEN BALAST  VİBRASYONSUZ  SIKIŞTIRILIR.</a:t>
            </a:r>
            <a:endParaRPr lang="tr-T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Traverslerin 1. Tabaka Balast Üzerine Döşenmesi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8" name="Picture 5" descr="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3415284" cy="2560320"/>
          </a:xfrm>
          <a:prstGeom prst="rect">
            <a:avLst/>
          </a:prstGeom>
          <a:noFill/>
        </p:spPr>
      </p:pic>
      <p:pic>
        <p:nvPicPr>
          <p:cNvPr id="10" name="Picture 6" descr="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447800"/>
            <a:ext cx="3419856" cy="2564892"/>
          </a:xfrm>
          <a:prstGeom prst="rect">
            <a:avLst/>
          </a:prstGeom>
          <a:noFill/>
        </p:spPr>
      </p:pic>
      <p:pic>
        <p:nvPicPr>
          <p:cNvPr id="9" name="Picture 7" descr="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114800"/>
            <a:ext cx="3421063" cy="2566988"/>
          </a:xfrm>
          <a:prstGeom prst="rect">
            <a:avLst/>
          </a:prstGeom>
          <a:noFill/>
        </p:spPr>
      </p:pic>
      <p:pic>
        <p:nvPicPr>
          <p:cNvPr id="11" name="Picture 8" descr="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114800"/>
            <a:ext cx="3421063" cy="2565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Traverslerin 1. Tabaka Balast Üzerine Döşenmesi</a:t>
            </a:r>
            <a:endParaRPr lang="tr-TR" dirty="0"/>
          </a:p>
        </p:txBody>
      </p:sp>
      <p:pic>
        <p:nvPicPr>
          <p:cNvPr id="6" name="Picture 4" descr="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0"/>
            <a:ext cx="3273552" cy="2464308"/>
          </a:xfrm>
          <a:prstGeom prst="rect">
            <a:avLst/>
          </a:prstGeom>
          <a:noFill/>
        </p:spPr>
      </p:pic>
      <p:pic>
        <p:nvPicPr>
          <p:cNvPr id="9" name="Picture 7" descr="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191000"/>
            <a:ext cx="3273552" cy="2455164"/>
          </a:xfrm>
          <a:prstGeom prst="rect">
            <a:avLst/>
          </a:prstGeom>
          <a:noFill/>
        </p:spPr>
      </p:pic>
      <p:pic>
        <p:nvPicPr>
          <p:cNvPr id="7" name="Picture 5" descr="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524000"/>
            <a:ext cx="3240088" cy="2430462"/>
          </a:xfrm>
          <a:prstGeom prst="rect">
            <a:avLst/>
          </a:prstGeom>
          <a:noFill/>
        </p:spPr>
      </p:pic>
      <p:pic>
        <p:nvPicPr>
          <p:cNvPr id="8" name="Picture 6" descr="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4191000"/>
            <a:ext cx="3313112" cy="248443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RAY DÖŞENMESİ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contrast="30000"/>
          </a:blip>
          <a:srcRect t="19914" b="19914"/>
          <a:stretch>
            <a:fillRect/>
          </a:stretch>
        </p:blipFill>
        <p:spPr bwMode="auto">
          <a:xfrm>
            <a:off x="1792288" y="152400"/>
            <a:ext cx="5486400" cy="4575175"/>
          </a:xfrm>
          <a:prstGeom prst="rect">
            <a:avLst/>
          </a:prstGeom>
          <a:noFill/>
        </p:spPr>
      </p:pic>
      <p:sp>
        <p:nvSpPr>
          <p:cNvPr id="7" name="6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UIC 60</a:t>
            </a:r>
            <a:endParaRPr lang="tr-T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8" name="Picture 6" descr="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343730"/>
            <a:ext cx="4038600" cy="3038903"/>
          </a:xfrm>
          <a:prstGeom prst="rect">
            <a:avLst/>
          </a:prstGeom>
          <a:noFill/>
        </p:spPr>
      </p:pic>
      <p:pic>
        <p:nvPicPr>
          <p:cNvPr id="9" name="Picture 7" descr="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8200" y="2343773"/>
            <a:ext cx="4038600" cy="30388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5" name="Picture 4" descr="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69976" y="2427573"/>
            <a:ext cx="3813048" cy="2871216"/>
          </a:xfrm>
          <a:prstGeom prst="rect">
            <a:avLst/>
          </a:prstGeom>
          <a:noFill/>
        </p:spPr>
      </p:pic>
      <p:pic>
        <p:nvPicPr>
          <p:cNvPr id="6" name="Picture 6" descr="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42688" y="2420715"/>
            <a:ext cx="3849624" cy="288493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5" name="Picture 7" descr="HPIM329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49986" y="2487009"/>
            <a:ext cx="3653028" cy="2752344"/>
          </a:xfrm>
          <a:prstGeom prst="rect">
            <a:avLst/>
          </a:prstGeom>
          <a:noFill/>
        </p:spPr>
      </p:pic>
      <p:pic>
        <p:nvPicPr>
          <p:cNvPr id="6" name="Picture 8" descr="HPIM329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831842" y="2482437"/>
            <a:ext cx="3671316" cy="27614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sp>
        <p:nvSpPr>
          <p:cNvPr id="6" name="5 Metin Yer Tutucusu"/>
          <p:cNvSpPr>
            <a:spLocks noGrp="1"/>
          </p:cNvSpPr>
          <p:nvPr>
            <p:ph type="body" idx="1"/>
          </p:nvPr>
        </p:nvSpPr>
        <p:spPr>
          <a:xfrm>
            <a:off x="533400" y="2209800"/>
            <a:ext cx="4040188" cy="639762"/>
          </a:xfrm>
        </p:spPr>
        <p:txBody>
          <a:bodyPr>
            <a:noAutofit/>
          </a:bodyPr>
          <a:lstStyle/>
          <a:p>
            <a:r>
              <a:rPr lang="tr-TR" sz="2000" dirty="0"/>
              <a:t>Döşenen raylı kesimdeki traverslerin açıklıkları 60 cm olacak şekilde ayarlanır. </a:t>
            </a:r>
          </a:p>
          <a:p>
            <a:endParaRPr lang="tr-TR" sz="2000" dirty="0"/>
          </a:p>
        </p:txBody>
      </p:sp>
      <p:pic>
        <p:nvPicPr>
          <p:cNvPr id="10" name="Picture 7" descr="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767366" y="2863501"/>
            <a:ext cx="3419856" cy="2574036"/>
          </a:xfrm>
          <a:prstGeom prst="rect">
            <a:avLst/>
          </a:prstGeom>
          <a:noFill/>
        </p:spPr>
      </p:pic>
      <p:sp>
        <p:nvSpPr>
          <p:cNvPr id="8" name="7 Metin Yer Tutucusu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ÖZEL YAPILMIŞ MASTAR KULLANILIR</a:t>
            </a:r>
            <a:endParaRPr lang="tr-TR" dirty="0"/>
          </a:p>
        </p:txBody>
      </p:sp>
      <p:pic>
        <p:nvPicPr>
          <p:cNvPr id="11" name="Picture 6" descr="2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759388" y="2714911"/>
            <a:ext cx="3813048" cy="28712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Başlık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11" name="Picture 3" descr="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752599"/>
            <a:ext cx="7308850" cy="48371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3" descr="HPIM32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0200"/>
            <a:ext cx="6985000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YAPIM METODU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tr-TR" sz="2800" dirty="0" smtClean="0"/>
              <a:t>Klasik  metot  ile  hat  döşenmesi  işinde  iş planını aşağıdaki gibi sıralayabiliriz: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tr-TR" sz="2800" dirty="0" smtClean="0"/>
          </a:p>
          <a:p>
            <a:pPr algn="just">
              <a:lnSpc>
                <a:spcPct val="80000"/>
              </a:lnSpc>
            </a:pPr>
            <a:r>
              <a:rPr lang="tr-TR" dirty="0" smtClean="0"/>
              <a:t>	</a:t>
            </a:r>
            <a:r>
              <a:rPr lang="tr-TR" sz="2800" dirty="0" smtClean="0"/>
              <a:t>Traverslerin  </a:t>
            </a:r>
            <a:r>
              <a:rPr lang="tr-TR" sz="2800" dirty="0" smtClean="0"/>
              <a:t>platform  üzerine  taşınması. </a:t>
            </a:r>
            <a:endParaRPr lang="tr-TR" sz="2800" dirty="0" smtClean="0"/>
          </a:p>
          <a:p>
            <a:pPr algn="just">
              <a:lnSpc>
                <a:spcPct val="80000"/>
              </a:lnSpc>
            </a:pPr>
            <a:r>
              <a:rPr lang="tr-TR" sz="2800" dirty="0" smtClean="0"/>
              <a:t>	</a:t>
            </a:r>
            <a:r>
              <a:rPr lang="tr-TR" sz="2800" dirty="0" smtClean="0"/>
              <a:t>Platformun hazır hale getirilmesi (Son </a:t>
            </a:r>
            <a:r>
              <a:rPr lang="tr-TR" sz="2800" dirty="0" err="1" smtClean="0"/>
              <a:t>Reglaj</a:t>
            </a:r>
            <a:r>
              <a:rPr lang="tr-TR" sz="2800" dirty="0" smtClean="0"/>
              <a:t>)</a:t>
            </a:r>
            <a:r>
              <a:rPr lang="tr-TR" sz="2800" dirty="0" smtClean="0"/>
              <a:t> </a:t>
            </a:r>
            <a:endParaRPr lang="tr-TR" sz="2800" dirty="0" smtClean="0"/>
          </a:p>
          <a:p>
            <a:pPr algn="just">
              <a:lnSpc>
                <a:spcPct val="80000"/>
              </a:lnSpc>
            </a:pPr>
            <a:r>
              <a:rPr lang="tr-TR" sz="2800" dirty="0" smtClean="0"/>
              <a:t>	Birinci  kademe  balastın  serilmesi. </a:t>
            </a:r>
          </a:p>
          <a:p>
            <a:pPr algn="just">
              <a:lnSpc>
                <a:spcPct val="80000"/>
              </a:lnSpc>
            </a:pPr>
            <a:r>
              <a:rPr lang="tr-TR" sz="2800" dirty="0" smtClean="0"/>
              <a:t>	Traverslerin  serilmesi. </a:t>
            </a:r>
          </a:p>
          <a:p>
            <a:pPr algn="just">
              <a:lnSpc>
                <a:spcPct val="80000"/>
              </a:lnSpc>
            </a:pPr>
            <a:r>
              <a:rPr lang="tr-TR" sz="2800" dirty="0" smtClean="0"/>
              <a:t>	Rayların  nakliyesi,  indirilmesi  ve </a:t>
            </a:r>
            <a:r>
              <a:rPr lang="tr-TR" sz="2800" dirty="0" err="1" smtClean="0"/>
              <a:t>yerlestirilmesi</a:t>
            </a:r>
            <a:r>
              <a:rPr lang="tr-TR" sz="2800" dirty="0" smtClean="0"/>
              <a:t>.</a:t>
            </a:r>
            <a:endParaRPr lang="tr-TR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3" descr="HPIM32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963" y="1676399"/>
            <a:ext cx="7056437" cy="4797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3" descr="HPIM32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752600"/>
            <a:ext cx="7004050" cy="49403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3" descr="HPIM32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05000"/>
            <a:ext cx="6969125" cy="47672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3" descr="HPIM32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676400"/>
            <a:ext cx="7056438" cy="502443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3" descr="HPIM33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038" y="1524000"/>
            <a:ext cx="7165975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3" descr="HPIM33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528762"/>
            <a:ext cx="6877050" cy="517683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3" descr="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7343775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3" descr="27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914400" y="1600200"/>
            <a:ext cx="7380288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HAT 1</a:t>
            </a:r>
            <a:b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tr-TR" sz="3100" b="1" u="sng" dirty="0" smtClean="0"/>
              <a:t>DÖŞENEN HAT 1’İN </a:t>
            </a:r>
            <a:r>
              <a:rPr lang="tr-TR" sz="3100" b="1" u="sng" dirty="0" smtClean="0"/>
              <a:t>BAĞLANMASI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6" name="Picture 4" descr="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910590" y="2685891"/>
            <a:ext cx="3131820" cy="2354580"/>
          </a:xfrm>
          <a:prstGeom prst="rect">
            <a:avLst/>
          </a:prstGeom>
          <a:noFill/>
        </p:spPr>
      </p:pic>
      <p:pic>
        <p:nvPicPr>
          <p:cNvPr id="7" name="Picture 8" descr="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8200" y="2343919"/>
            <a:ext cx="4038600" cy="30385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rgbClr val="92D050"/>
                </a:solidFill>
              </a:rPr>
              <a:t>HAT 2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6" name="Picture 5" descr="IM00094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600200"/>
            <a:ext cx="6034617" cy="4525963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2800" dirty="0" smtClean="0">
                <a:solidFill>
                  <a:srgbClr val="FF0000"/>
                </a:solidFill>
              </a:rPr>
              <a:t>STOK SAHASI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5" name="Picture 3" descr="beylikova stok sahasından trv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t="162" b="16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RAYLAR VE TRAVERSLER PORTAL VEYA MOBİL VİNÇLER YARDIMIYLA STOK SAHASINA İSTİFLENİR.</a:t>
            </a:r>
            <a:endParaRPr lang="tr-T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rgbClr val="92D050"/>
                </a:solidFill>
              </a:rPr>
              <a:t>HAT 2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5" descr="IM0009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763713"/>
            <a:ext cx="7380288" cy="4789487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rgbClr val="92D050"/>
                </a:solidFill>
              </a:rPr>
              <a:t>HAT 2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5" descr="IM0009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63600" y="1979613"/>
            <a:ext cx="7308850" cy="4649787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rgbClr val="92D050"/>
                </a:solidFill>
              </a:rPr>
              <a:t>HAT 2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5" descr="IM00095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691" y="2027237"/>
            <a:ext cx="6034617" cy="4525963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rgbClr val="92D050"/>
                </a:solidFill>
              </a:rPr>
              <a:t>HAT 2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  <p:pic>
        <p:nvPicPr>
          <p:cNvPr id="3" name="Picture 5" descr="IM0009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71550" y="2019300"/>
            <a:ext cx="7129463" cy="45339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00095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691" y="1951037"/>
            <a:ext cx="6034617" cy="4525963"/>
          </a:xfrm>
          <a:prstGeom prst="rect">
            <a:avLst/>
          </a:prstGeom>
          <a:noFill/>
          <a:ln/>
        </p:spPr>
      </p:pic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RAY DÖŞENMESİ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b="1" u="sng" dirty="0" smtClean="0">
                <a:solidFill>
                  <a:srgbClr val="92D050"/>
                </a:solidFill>
              </a:rPr>
              <a:t>HAT 2</a:t>
            </a:r>
            <a: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tr-TR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tr-TR" sz="3100" b="1" u="sng" dirty="0" smtClean="0"/>
              <a:t>DÖŞENEN HAT </a:t>
            </a:r>
            <a:r>
              <a:rPr lang="tr-TR" sz="3100" b="1" u="sng" dirty="0" smtClean="0"/>
              <a:t>2’NİN BAĞLANMASI</a:t>
            </a: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endParaRPr lang="tr-T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2800" dirty="0" smtClean="0">
                <a:solidFill>
                  <a:srgbClr val="FF0000"/>
                </a:solidFill>
              </a:rPr>
              <a:t>STOK SAHASI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beylikova stok sahasından trv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2" b="16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RAYLAR VE TRAVERSLER PORTAL VEYA MOBİL VİNÇLER YARDIMIYLA STOK SAHASINA İSTİFLENİR.</a:t>
            </a:r>
          </a:p>
          <a:p>
            <a:endParaRPr lang="tr-T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>
                <a:solidFill>
                  <a:srgbClr val="FF0000"/>
                </a:solidFill>
              </a:rPr>
              <a:t>STOK SAHASI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5" name="Picture 5" descr="HPIM177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0" b="160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BALAST FİGÜRE EDİLİR.</a:t>
            </a:r>
          </a:p>
          <a:p>
            <a:endParaRPr lang="tr-T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TRAVERSLER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0" name="Picture 2" descr="trv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2633" r="12633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Beton traversler HM bağlantı sistemine uygun B 70 tipi </a:t>
            </a:r>
            <a:r>
              <a:rPr lang="tr-TR" sz="2000" dirty="0" err="1" smtClean="0"/>
              <a:t>öngermeli</a:t>
            </a:r>
            <a:r>
              <a:rPr lang="tr-TR" sz="2000" dirty="0" smtClean="0"/>
              <a:t> olarak imal edilmişlerdir.</a:t>
            </a:r>
          </a:p>
          <a:p>
            <a:endParaRPr lang="tr-TR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/>
            </a:r>
            <a:br>
              <a:rPr lang="tr-TR" sz="2800" dirty="0" smtClean="0">
                <a:solidFill>
                  <a:srgbClr val="FF0000"/>
                </a:solidFill>
              </a:rPr>
            </a:br>
            <a:r>
              <a:rPr lang="tr-TR" sz="2800" dirty="0" smtClean="0">
                <a:solidFill>
                  <a:srgbClr val="FF0000"/>
                </a:solidFill>
              </a:rPr>
              <a:t>TRAVERS ÖLÇÜLERİ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5" name="Picture 3" descr="trv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4472" b="4472"/>
          <a:stretch>
            <a:fillRect/>
          </a:stretch>
        </p:blipFill>
        <p:spPr bwMode="auto">
          <a:xfrm>
            <a:off x="228600" y="612775"/>
            <a:ext cx="8382000" cy="4114800"/>
          </a:xfrm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B 70</a:t>
            </a:r>
            <a:endParaRPr lang="tr-TR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/>
            </a:r>
            <a:br>
              <a:rPr lang="tr-TR" sz="2800" dirty="0" smtClean="0">
                <a:solidFill>
                  <a:srgbClr val="FF0000"/>
                </a:solidFill>
              </a:rPr>
            </a:br>
            <a:r>
              <a:rPr lang="tr-TR" sz="2800" dirty="0" smtClean="0">
                <a:solidFill>
                  <a:srgbClr val="FF0000"/>
                </a:solidFill>
              </a:rPr>
              <a:t>TRAVERS ÖLÇÜLERİ</a:t>
            </a:r>
            <a:endParaRPr lang="tr-TR" sz="2800" dirty="0"/>
          </a:p>
        </p:txBody>
      </p:sp>
      <p:pic>
        <p:nvPicPr>
          <p:cNvPr id="7" name="Picture 3" descr="trv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3174" b="3174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B 70</a:t>
            </a:r>
          </a:p>
          <a:p>
            <a:endParaRPr lang="tr-TR" sz="4000" dirty="0"/>
          </a:p>
        </p:txBody>
      </p:sp>
      <p:sp>
        <p:nvSpPr>
          <p:cNvPr id="8" name="7 Dikdörtgen"/>
          <p:cNvSpPr/>
          <p:nvPr/>
        </p:nvSpPr>
        <p:spPr>
          <a:xfrm>
            <a:off x="6705600" y="990600"/>
            <a:ext cx="75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 dirty="0" err="1" smtClean="0">
                <a:solidFill>
                  <a:srgbClr val="000000"/>
                </a:solidFill>
                <a:effectLst/>
              </a:rPr>
              <a:t>Tirfon</a:t>
            </a:r>
            <a:endParaRPr lang="tr-TR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6934200" y="137160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Gergi Kıskacı</a:t>
            </a:r>
            <a:endParaRPr lang="tr-T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7010400" y="1752600"/>
            <a:ext cx="1322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Açı Kılavuzu</a:t>
            </a:r>
            <a:endParaRPr lang="tr-T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Zengin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348</Words>
  <Application>Microsoft Office PowerPoint</Application>
  <PresentationFormat>Ekran Gösterisi (4:3)</PresentationFormat>
  <Paragraphs>79</Paragraphs>
  <Slides>44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5" baseType="lpstr">
      <vt:lpstr>Ofis Teması</vt:lpstr>
      <vt:lpstr> HIZLI TREN PROJESİ ÜST YAPI ÇALIŞMALARI</vt:lpstr>
      <vt:lpstr>ENKESİT</vt:lpstr>
      <vt:lpstr>YAPIM METODU</vt:lpstr>
      <vt:lpstr>STOK SAHASI</vt:lpstr>
      <vt:lpstr>STOK SAHASI</vt:lpstr>
      <vt:lpstr>STOK SAHASI</vt:lpstr>
      <vt:lpstr>TRAVERSLER</vt:lpstr>
      <vt:lpstr> TRAVERS ÖLÇÜLERİ</vt:lpstr>
      <vt:lpstr> TRAVERS ÖLÇÜLERİ</vt:lpstr>
      <vt:lpstr>TRAVERSLERİN BOYUT VE İŞÇİLİK KONTROLÜ</vt:lpstr>
      <vt:lpstr>Platformun TCDD Tarafından  Teslim Alınması</vt:lpstr>
      <vt:lpstr>TRAVERSLERİN HATTA SEVKİ</vt:lpstr>
      <vt:lpstr>TRAVERSLERİN HATTA SEVKİ</vt:lpstr>
      <vt:lpstr>TRAVERSLERİN HATTA SEVKİ</vt:lpstr>
      <vt:lpstr>Traverslere Hatta Küçük Malzemesinin Bağlanması</vt:lpstr>
      <vt:lpstr>Platformun Hazır Hale Getirilmesi</vt:lpstr>
      <vt:lpstr>Platformun Hazır Hale Getirilmesi</vt:lpstr>
      <vt:lpstr>1. Tabaka Balastın Platforma Serilmesi</vt:lpstr>
      <vt:lpstr>1. Tabaka Balastın Platforma Serilmesi</vt:lpstr>
      <vt:lpstr>1. Tabaka Balastın Platforma Serilmesi</vt:lpstr>
      <vt:lpstr>Traverslerin 1. Tabaka Balast Üzerine Döşenmesi</vt:lpstr>
      <vt:lpstr>Traverslerin 1. Tabaka Balast Üzerine Döşenmesi</vt:lpstr>
      <vt:lpstr>RAY DÖŞENMESİ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</vt:lpstr>
      <vt:lpstr>RAY DÖŞENMESİ  HAT 1 DÖŞENEN HAT 1’İN BAĞLANMASI </vt:lpstr>
      <vt:lpstr>RAY DÖŞENMESİ  HAT 2 </vt:lpstr>
      <vt:lpstr>RAY DÖŞENMESİ  HAT 2 </vt:lpstr>
      <vt:lpstr>RAY DÖŞENMESİ  HAT 2 </vt:lpstr>
      <vt:lpstr>RAY DÖŞENMESİ  HAT 2 </vt:lpstr>
      <vt:lpstr>RAY DÖŞENMESİ  HAT 2 </vt:lpstr>
      <vt:lpstr>RAY DÖŞENMESİ  HAT 2 DÖŞENEN HAT 2’NİN BAĞLANMASI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HIZLI TREN PROJESİ ÜST YAPI ÇALIŞMALARI</dc:title>
  <dc:creator>OEM</dc:creator>
  <cp:lastModifiedBy>OEM</cp:lastModifiedBy>
  <cp:revision>29</cp:revision>
  <dcterms:created xsi:type="dcterms:W3CDTF">2008-10-20T18:10:52Z</dcterms:created>
  <dcterms:modified xsi:type="dcterms:W3CDTF">2008-10-21T18:39:02Z</dcterms:modified>
</cp:coreProperties>
</file>